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18288000" cy="10287000"/>
  <p:embeddedFontLst>
    <p:embeddedFont>
      <p:font typeface="Poppins Light Bold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WOKLLK+Arial-Black" panose="020B0604020202020204"/>
      <p:regular r:id="rId46"/>
    </p:embeddedFont>
    <p:embeddedFont>
      <p:font typeface="WPBAGK+ArialMT" panose="020B0604020202020204"/>
      <p:regular r:id="rId47"/>
    </p:embeddedFont>
    <p:embeddedFont>
      <p:font typeface="GIIWSW+Arial-BoldMT" panose="020B0604020202020204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96" y="6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navalsafetycommand.navy.mi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546732" y="592869"/>
            <a:ext cx="3207763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GENERAL</a:t>
            </a:r>
            <a:r>
              <a:rPr sz="2000" spc="114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FIRE</a:t>
            </a:r>
            <a:r>
              <a:rPr sz="2000" spc="112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52110" y="1306821"/>
            <a:ext cx="10888834" cy="20261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708"/>
              </a:lnSpc>
              <a:spcBef>
                <a:spcPts val="0"/>
              </a:spcBef>
              <a:spcAft>
                <a:spcPts val="0"/>
              </a:spcAft>
            </a:pPr>
            <a:r>
              <a:rPr sz="4800" spc="50" dirty="0">
                <a:solidFill>
                  <a:srgbClr val="FFFFFF"/>
                </a:solidFill>
                <a:latin typeface="WOKLLK+Arial-Black"/>
                <a:cs typeface="WOKLLK+Arial-Black"/>
              </a:rPr>
              <a:t>Time</a:t>
            </a:r>
            <a:r>
              <a:rPr sz="4800" spc="43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800" spc="46" dirty="0">
                <a:solidFill>
                  <a:srgbClr val="FFFFFF"/>
                </a:solidFill>
                <a:latin typeface="WOKLLK+Arial-Black"/>
                <a:cs typeface="WOKLLK+Arial-Black"/>
              </a:rPr>
              <a:t>to </a:t>
            </a:r>
            <a:r>
              <a:rPr sz="4800" spc="44" dirty="0">
                <a:solidFill>
                  <a:srgbClr val="FFFFFF"/>
                </a:solidFill>
                <a:latin typeface="WOKLLK+Arial-Black"/>
                <a:cs typeface="WOKLLK+Arial-Black"/>
              </a:rPr>
              <a:t>check</a:t>
            </a:r>
            <a:r>
              <a:rPr sz="480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800" spc="44" dirty="0">
                <a:solidFill>
                  <a:srgbClr val="FFFFFF"/>
                </a:solidFill>
                <a:latin typeface="WOKLLK+Arial-Black"/>
                <a:cs typeface="WOKLLK+Arial-Black"/>
              </a:rPr>
              <a:t>out</a:t>
            </a:r>
            <a:r>
              <a:rPr sz="480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800" spc="44" dirty="0">
                <a:solidFill>
                  <a:srgbClr val="FFFFFF"/>
                </a:solidFill>
                <a:latin typeface="WOKLLK+Arial-Black"/>
                <a:cs typeface="WOKLLK+Arial-Black"/>
              </a:rPr>
              <a:t>your</a:t>
            </a:r>
            <a:r>
              <a:rPr sz="480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800" spc="46" dirty="0">
                <a:solidFill>
                  <a:srgbClr val="FFFFFF"/>
                </a:solidFill>
                <a:latin typeface="WOKLLK+Arial-Black"/>
                <a:cs typeface="WOKLLK+Arial-Black"/>
              </a:rPr>
              <a:t>Smoke</a:t>
            </a:r>
          </a:p>
          <a:p>
            <a:pPr marL="0" marR="0">
              <a:lnSpc>
                <a:spcPts val="4708"/>
              </a:lnSpc>
              <a:spcBef>
                <a:spcPts val="1051"/>
              </a:spcBef>
              <a:spcAft>
                <a:spcPts val="0"/>
              </a:spcAft>
            </a:pPr>
            <a:r>
              <a:rPr sz="4800" spc="44" dirty="0">
                <a:solidFill>
                  <a:srgbClr val="FFFFFF"/>
                </a:solidFill>
                <a:latin typeface="WOKLLK+Arial-Black"/>
                <a:cs typeface="WOKLLK+Arial-Black"/>
              </a:rPr>
              <a:t>and</a:t>
            </a:r>
            <a:r>
              <a:rPr sz="480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800" spc="46" dirty="0">
                <a:solidFill>
                  <a:srgbClr val="FFFFFF"/>
                </a:solidFill>
                <a:latin typeface="WOKLLK+Arial-Black"/>
                <a:cs typeface="WOKLLK+Arial-Black"/>
              </a:rPr>
              <a:t>Carbon Monoxide </a:t>
            </a:r>
            <a:r>
              <a:rPr sz="4800" spc="46" dirty="0" smtClean="0">
                <a:solidFill>
                  <a:srgbClr val="FFFFFF"/>
                </a:solidFill>
                <a:latin typeface="WOKLLK+Arial-Black"/>
                <a:cs typeface="WOKLLK+Arial-Black"/>
              </a:rPr>
              <a:t>Detecto</a:t>
            </a:r>
            <a:r>
              <a:rPr lang="en-US" sz="4800" spc="46" dirty="0" smtClean="0">
                <a:solidFill>
                  <a:srgbClr val="FFFFFF"/>
                </a:solidFill>
                <a:latin typeface="WOKLLK+Arial-Black"/>
                <a:cs typeface="WOKLLK+Arial-Black"/>
              </a:rPr>
              <a:t>rs</a:t>
            </a:r>
            <a:endParaRPr sz="4800" spc="46" dirty="0">
              <a:solidFill>
                <a:srgbClr val="FFFFFF"/>
              </a:solidFill>
              <a:latin typeface="WOKLLK+Arial-Black"/>
              <a:cs typeface="WOKLLK+Arial-Black"/>
            </a:endParaRPr>
          </a:p>
          <a:p>
            <a:pPr marL="0" marR="0">
              <a:lnSpc>
                <a:spcPts val="2695"/>
              </a:lnSpc>
              <a:spcBef>
                <a:spcPts val="2600"/>
              </a:spcBef>
              <a:spcAft>
                <a:spcPts val="0"/>
              </a:spcAft>
            </a:pPr>
            <a:r>
              <a:rPr sz="2400" spc="31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400" spc="9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28" dirty="0">
                <a:solidFill>
                  <a:srgbClr val="FFFFFF"/>
                </a:solidFill>
                <a:latin typeface="WPBAGK+ArialMT"/>
                <a:cs typeface="WPBAGK+ArialMT"/>
              </a:rPr>
              <a:t>Detectors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52110" y="3641565"/>
            <a:ext cx="11104858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According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7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NFPA,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nearly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three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five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home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deaths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resulted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fires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w</a:t>
            </a:r>
            <a:r>
              <a:rPr lang="en-US"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hich</a:t>
            </a:r>
            <a:endParaRPr sz="2000" dirty="0">
              <a:solidFill>
                <a:srgbClr val="FFFFFF"/>
              </a:solidFill>
              <a:latin typeface="WPBAGK+ArialMT"/>
              <a:cs typeface="WPBAGK+ArialMT"/>
            </a:endParaRPr>
          </a:p>
          <a:p>
            <a:pPr marL="0" marR="0">
              <a:lnSpc>
                <a:spcPts val="2234"/>
              </a:lnSpc>
              <a:spcBef>
                <a:spcPts val="178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no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was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present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(41%)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least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one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was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present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but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 smtClean="0">
                <a:solidFill>
                  <a:srgbClr val="FFFFFF"/>
                </a:solidFill>
                <a:latin typeface="WPBAGK+ArialMT"/>
                <a:cs typeface="WPBAGK+ArialMT"/>
              </a:rPr>
              <a:t>non-operationa</a:t>
            </a:r>
            <a:r>
              <a:rPr lang="en-US" sz="2000" spc="18" dirty="0" smtClean="0">
                <a:solidFill>
                  <a:srgbClr val="FFFFFF"/>
                </a:solidFill>
                <a:latin typeface="WPBAGK+ArialMT"/>
                <a:cs typeface="WPBAGK+ArialMT"/>
              </a:rPr>
              <a:t>l</a:t>
            </a:r>
            <a:endParaRPr sz="2000" spc="18" dirty="0">
              <a:solidFill>
                <a:srgbClr val="FFFFFF"/>
              </a:solidFill>
              <a:latin typeface="WPBAGK+ArialMT"/>
              <a:cs typeface="WPBAGK+ArialMT"/>
            </a:endParaRPr>
          </a:p>
          <a:p>
            <a:pPr marL="0" marR="0">
              <a:lnSpc>
                <a:spcPts val="2234"/>
              </a:lnSpc>
              <a:spcBef>
                <a:spcPts val="228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(16%).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960505" y="4861620"/>
            <a:ext cx="10680439" cy="4617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Check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manufacture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date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detector.</a:t>
            </a:r>
            <a:r>
              <a:rPr sz="20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replaced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1</a:t>
            </a:r>
            <a:r>
              <a:rPr lang="en-US"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0</a:t>
            </a:r>
            <a:endParaRPr sz="2000" dirty="0">
              <a:solidFill>
                <a:srgbClr val="FFFFFF"/>
              </a:solidFill>
              <a:latin typeface="WPBAGK+ArialMT"/>
              <a:cs typeface="WPBAGK+ArialMT"/>
            </a:endParaRPr>
          </a:p>
          <a:p>
            <a:pPr marL="208395" marR="0">
              <a:lnSpc>
                <a:spcPts val="2234"/>
              </a:lnSpc>
              <a:spcBef>
                <a:spcPts val="168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years.</a:t>
            </a:r>
          </a:p>
          <a:p>
            <a:pPr marL="0" marR="0">
              <a:lnSpc>
                <a:spcPts val="2290"/>
              </a:lnSpc>
              <a:spcBef>
                <a:spcPts val="133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detectors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installed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bedroom,</a:t>
            </a:r>
            <a:r>
              <a:rPr sz="20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outside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sleeping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area</a:t>
            </a:r>
            <a:r>
              <a:rPr lang="en-US"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 and</a:t>
            </a:r>
            <a:endParaRPr sz="2000" dirty="0">
              <a:solidFill>
                <a:srgbClr val="FFFFFF"/>
              </a:solidFill>
              <a:latin typeface="WPBAGK+ArialMT"/>
              <a:cs typeface="WPBAGK+ArialMT"/>
            </a:endParaRPr>
          </a:p>
          <a:p>
            <a:pPr marL="208395" marR="0">
              <a:lnSpc>
                <a:spcPts val="2234"/>
              </a:lnSpc>
              <a:spcBef>
                <a:spcPts val="168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level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including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basements.</a:t>
            </a:r>
          </a:p>
          <a:p>
            <a:pPr marL="0" marR="0">
              <a:lnSpc>
                <a:spcPts val="2290"/>
              </a:lnSpc>
              <a:spcBef>
                <a:spcPts val="133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alarms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installed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20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least</a:t>
            </a:r>
            <a:r>
              <a:rPr sz="20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10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feet</a:t>
            </a:r>
            <a:r>
              <a:rPr sz="20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0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cooking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appliance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minimize</a:t>
            </a:r>
          </a:p>
          <a:p>
            <a:pPr marL="208395" marR="0">
              <a:lnSpc>
                <a:spcPts val="2234"/>
              </a:lnSpc>
              <a:spcBef>
                <a:spcPts val="168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false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alarms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when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cooking.</a:t>
            </a:r>
          </a:p>
          <a:p>
            <a:pPr marL="0" marR="0">
              <a:lnSpc>
                <a:spcPts val="2290"/>
              </a:lnSpc>
              <a:spcBef>
                <a:spcPts val="183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Mount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high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walls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ceilings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(remember,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rises).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 smtClean="0">
                <a:solidFill>
                  <a:srgbClr val="FFFFFF"/>
                </a:solidFill>
                <a:latin typeface="WPBAGK+ArialMT"/>
                <a:cs typeface="WPBAGK+ArialMT"/>
              </a:rPr>
              <a:t>Wall-mounte</a:t>
            </a:r>
            <a:r>
              <a:rPr lang="en-US" sz="2000" spc="18" dirty="0" smtClean="0">
                <a:solidFill>
                  <a:srgbClr val="FFFFFF"/>
                </a:solidFill>
                <a:latin typeface="WPBAGK+ArialMT"/>
                <a:cs typeface="WPBAGK+ArialMT"/>
              </a:rPr>
              <a:t>d</a:t>
            </a:r>
            <a:endParaRPr sz="2000" spc="18" dirty="0">
              <a:solidFill>
                <a:srgbClr val="FFFFFF"/>
              </a:solidFill>
              <a:latin typeface="WPBAGK+ArialMT"/>
              <a:cs typeface="WPBAGK+ArialMT"/>
            </a:endParaRPr>
          </a:p>
          <a:p>
            <a:pPr marL="208395" marR="0">
              <a:lnSpc>
                <a:spcPts val="2234"/>
              </a:lnSpc>
              <a:spcBef>
                <a:spcPts val="168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installed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not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than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12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inches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away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ceiling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(to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top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o</a:t>
            </a:r>
            <a:r>
              <a:rPr lang="en-US"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f the</a:t>
            </a:r>
            <a:endParaRPr sz="2000" dirty="0">
              <a:solidFill>
                <a:srgbClr val="FFFFFF"/>
              </a:solidFill>
              <a:latin typeface="WPBAGK+ArialMT"/>
              <a:cs typeface="WPBAGK+ArialMT"/>
            </a:endParaRPr>
          </a:p>
          <a:p>
            <a:pPr marL="208395" marR="0">
              <a:lnSpc>
                <a:spcPts val="2234"/>
              </a:lnSpc>
              <a:spcBef>
                <a:spcPts val="178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alarm).</a:t>
            </a:r>
          </a:p>
          <a:p>
            <a:pPr marL="0" marR="0">
              <a:lnSpc>
                <a:spcPts val="2290"/>
              </a:lnSpc>
              <a:spcBef>
                <a:spcPts val="133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maintained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according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7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manufacturer’s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instructions.</a:t>
            </a:r>
          </a:p>
          <a:p>
            <a:pPr marL="0" marR="0">
              <a:lnSpc>
                <a:spcPts val="2290"/>
              </a:lnSpc>
              <a:spcBef>
                <a:spcPts val="122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Test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least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once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000" spc="9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month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using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test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button.</a:t>
            </a:r>
          </a:p>
          <a:p>
            <a:pPr marL="0" marR="0">
              <a:lnSpc>
                <a:spcPts val="2290"/>
              </a:lnSpc>
              <a:spcBef>
                <a:spcPts val="122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batteries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must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replaced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least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once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000" spc="9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year.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7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chirps,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 smtClean="0">
                <a:solidFill>
                  <a:srgbClr val="FFFFFF"/>
                </a:solidFill>
                <a:latin typeface="WPBAGK+ArialMT"/>
                <a:cs typeface="WPBAGK+ArialMT"/>
              </a:rPr>
              <a:t>warn</a:t>
            </a:r>
            <a:r>
              <a:rPr lang="en-US" sz="2000" spc="18" dirty="0" smtClean="0">
                <a:solidFill>
                  <a:srgbClr val="FFFFFF"/>
                </a:solidFill>
                <a:latin typeface="WPBAGK+ArialMT"/>
                <a:cs typeface="WPBAGK+ArialMT"/>
              </a:rPr>
              <a:t>ing</a:t>
            </a:r>
            <a:endParaRPr sz="2000" spc="18" dirty="0">
              <a:solidFill>
                <a:srgbClr val="FFFFFF"/>
              </a:solidFill>
              <a:latin typeface="WPBAGK+ArialMT"/>
              <a:cs typeface="WPBAGK+ArialMT"/>
            </a:endParaRPr>
          </a:p>
          <a:p>
            <a:pPr marL="208395" marR="0">
              <a:lnSpc>
                <a:spcPts val="2234"/>
              </a:lnSpc>
              <a:spcBef>
                <a:spcPts val="168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battery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low,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replace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battery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right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away.</a:t>
            </a:r>
          </a:p>
          <a:p>
            <a:pPr marL="0" marR="0">
              <a:lnSpc>
                <a:spcPts val="2290"/>
              </a:lnSpc>
              <a:spcBef>
                <a:spcPts val="183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Manufacturer’s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instructions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specific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7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batteries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(brand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model)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must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b</a:t>
            </a:r>
            <a:r>
              <a:rPr lang="en-US" sz="2000" dirty="0" smtClean="0">
                <a:solidFill>
                  <a:srgbClr val="FFFFFF"/>
                </a:solidFill>
                <a:latin typeface="WPBAGK+ArialMT"/>
                <a:cs typeface="WPBAGK+ArialMT"/>
              </a:rPr>
              <a:t>e</a:t>
            </a:r>
            <a:endParaRPr sz="2000" dirty="0">
              <a:solidFill>
                <a:srgbClr val="FFFFFF"/>
              </a:solidFill>
              <a:latin typeface="WPBAGK+ArialMT"/>
              <a:cs typeface="WPBAGK+ArialMT"/>
            </a:endParaRPr>
          </a:p>
          <a:p>
            <a:pPr marL="208395" marR="0">
              <a:lnSpc>
                <a:spcPts val="2234"/>
              </a:lnSpc>
              <a:spcBef>
                <a:spcPts val="168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used.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alarm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may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not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work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wrong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battery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used.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188758" y="332211"/>
            <a:ext cx="3207763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GENERAL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2000" spc="1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15703" y="1109795"/>
            <a:ext cx="12189724" cy="71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297"/>
              </a:lnSpc>
              <a:spcBef>
                <a:spcPts val="0"/>
              </a:spcBef>
              <a:spcAft>
                <a:spcPts val="0"/>
              </a:spcAft>
            </a:pPr>
            <a:r>
              <a:rPr sz="5400" spc="60" dirty="0">
                <a:solidFill>
                  <a:srgbClr val="000000"/>
                </a:solidFill>
                <a:latin typeface="WOKLLK+Arial-Black"/>
                <a:cs typeface="WOKLLK+Arial-Black"/>
              </a:rPr>
              <a:t>Carbon</a:t>
            </a:r>
            <a:r>
              <a:rPr sz="540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400" spc="61" dirty="0">
                <a:solidFill>
                  <a:srgbClr val="000000"/>
                </a:solidFill>
                <a:latin typeface="WOKLLK+Arial-Black"/>
                <a:cs typeface="WOKLLK+Arial-Black"/>
              </a:rPr>
              <a:t>Monoxide </a:t>
            </a:r>
            <a:r>
              <a:rPr sz="540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Safety</a:t>
            </a:r>
            <a:r>
              <a:rPr sz="5400" spc="61" dirty="0">
                <a:solidFill>
                  <a:srgbClr val="000000"/>
                </a:solidFill>
                <a:latin typeface="WOKLLK+Arial-Black"/>
                <a:cs typeface="WOKLLK+Arial-Black"/>
              </a:rPr>
              <a:t> (cont.)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42398" y="2333221"/>
            <a:ext cx="16492029" cy="3008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18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need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100" spc="7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vehicle,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remove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garage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immediately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after</a:t>
            </a:r>
            <a:r>
              <a:rPr sz="2100" spc="7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starting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it.</a:t>
            </a:r>
            <a:r>
              <a:rPr sz="2100" spc="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run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vehicle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other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fueled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engine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</a:p>
          <a:p>
            <a:pPr marL="226694" marR="0">
              <a:lnSpc>
                <a:spcPts val="2346"/>
              </a:lnSpc>
              <a:spcBef>
                <a:spcPts val="268"/>
              </a:spcBef>
              <a:spcAft>
                <a:spcPts val="0"/>
              </a:spcAft>
            </a:pP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motor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indoors,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even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garage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doors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open.</a:t>
            </a:r>
          </a:p>
          <a:p>
            <a:pPr marL="0" marR="0">
              <a:lnSpc>
                <a:spcPts val="2401"/>
              </a:lnSpc>
              <a:spcBef>
                <a:spcPts val="283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Make</a:t>
            </a:r>
            <a:r>
              <a:rPr sz="2100" spc="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sure</a:t>
            </a:r>
            <a:r>
              <a:rPr sz="2100" spc="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running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vehicle's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exhaust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pipe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covered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mud.</a:t>
            </a:r>
          </a:p>
          <a:p>
            <a:pPr marL="0" marR="0">
              <a:lnSpc>
                <a:spcPts val="2401"/>
              </a:lnSpc>
              <a:spcBef>
                <a:spcPts val="223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During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after</a:t>
            </a:r>
            <a:r>
              <a:rPr sz="2100" spc="7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snowstorm,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make</a:t>
            </a:r>
            <a:r>
              <a:rPr sz="2100" spc="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sure</a:t>
            </a:r>
            <a:r>
              <a:rPr sz="2100" spc="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vents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100" spc="7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dryer,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furnace,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stove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fireplace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clear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accumulated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snow.</a:t>
            </a:r>
          </a:p>
          <a:p>
            <a:pPr marL="0" marR="0">
              <a:lnSpc>
                <a:spcPts val="2401"/>
              </a:lnSpc>
              <a:spcBef>
                <a:spcPts val="223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most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common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source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CO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poisoning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unvented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fuel-based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(kerosene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natural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gas)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space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heaters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home.</a:t>
            </a:r>
          </a:p>
          <a:p>
            <a:pPr marL="0" marR="0">
              <a:lnSpc>
                <a:spcPts val="2401"/>
              </a:lnSpc>
              <a:spcBef>
                <a:spcPts val="223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18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using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fuel-based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space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heater,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ensure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installed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correctly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works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properly.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Ones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2100" spc="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working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properly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release</a:t>
            </a:r>
          </a:p>
          <a:p>
            <a:pPr marL="226694" marR="0">
              <a:lnSpc>
                <a:spcPts val="2346"/>
              </a:lnSpc>
              <a:spcBef>
                <a:spcPts val="268"/>
              </a:spcBef>
              <a:spcAft>
                <a:spcPts val="0"/>
              </a:spcAft>
            </a:pP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CO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other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toxic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fumes,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up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most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oxygen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room.</a:t>
            </a:r>
          </a:p>
          <a:p>
            <a:pPr marL="0" marR="0">
              <a:lnSpc>
                <a:spcPts val="2401"/>
              </a:lnSpc>
              <a:spcBef>
                <a:spcPts val="283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generator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should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used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well-ventilated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location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outdoors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away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windows,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doors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vent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openings.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Gas</a:t>
            </a:r>
            <a:r>
              <a:rPr sz="2100" spc="7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charcoal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grills</a:t>
            </a:r>
          </a:p>
          <a:p>
            <a:pPr marL="226694" marR="0">
              <a:lnSpc>
                <a:spcPts val="2346"/>
              </a:lnSpc>
              <a:spcBef>
                <a:spcPts val="268"/>
              </a:spcBef>
              <a:spcAft>
                <a:spcPts val="0"/>
              </a:spcAft>
            </a:pP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produce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CO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—</a:t>
            </a:r>
            <a:r>
              <a:rPr sz="21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only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outside.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42398" y="5333596"/>
            <a:ext cx="14621620" cy="676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Never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generator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inside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home,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basement,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garage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less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than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20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feet</a:t>
            </a:r>
            <a:r>
              <a:rPr sz="2100" spc="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any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window,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door,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vent.</a:t>
            </a:r>
          </a:p>
          <a:p>
            <a:pPr marL="0" marR="0">
              <a:lnSpc>
                <a:spcPts val="2401"/>
              </a:lnSpc>
              <a:spcBef>
                <a:spcPts val="223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using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generator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portable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space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heater,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1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battery-powered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battery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backup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CO</a:t>
            </a:r>
            <a:r>
              <a:rPr sz="2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detector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21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spc="20" dirty="0">
                <a:solidFill>
                  <a:srgbClr val="000000"/>
                </a:solidFill>
                <a:latin typeface="WPBAGK+ArialMT"/>
                <a:cs typeface="WPBAGK+ArialMT"/>
              </a:rPr>
              <a:t>home.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15704" y="6503553"/>
            <a:ext cx="9635002" cy="51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27"/>
              </a:lnSpc>
              <a:spcBef>
                <a:spcPts val="0"/>
              </a:spcBef>
              <a:spcAft>
                <a:spcPts val="0"/>
              </a:spcAft>
            </a:pPr>
            <a:r>
              <a:rPr sz="3800" dirty="0">
                <a:solidFill>
                  <a:srgbClr val="000000"/>
                </a:solidFill>
                <a:latin typeface="WOKLLK+Arial-Black"/>
                <a:cs typeface="WOKLLK+Arial-Black"/>
              </a:rPr>
              <a:t>Symptoms of Possible CO Poisoning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27162" y="7210880"/>
            <a:ext cx="15970884" cy="715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Symptoms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CO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poisoning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include</a:t>
            </a:r>
            <a:r>
              <a:rPr sz="21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headache,</a:t>
            </a:r>
            <a:r>
              <a:rPr sz="2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dizziness,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weakness,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nausea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vomiting,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shortness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breath,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seizures,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chest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pain,</a:t>
            </a:r>
          </a:p>
          <a:p>
            <a:pPr marL="226697" marR="0">
              <a:lnSpc>
                <a:spcPts val="2346"/>
              </a:lnSpc>
              <a:spcBef>
                <a:spcPts val="583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cardiac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arrest,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loss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hearing,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blurry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vision,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disorientation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27162" y="7957639"/>
            <a:ext cx="16110450" cy="1089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suspect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others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may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experiencing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effects</a:t>
            </a:r>
            <a:r>
              <a:rPr sz="21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CO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poisoning,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leave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area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get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fresh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air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right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away.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Turn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off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</a:p>
          <a:p>
            <a:pPr marL="226697" marR="0">
              <a:lnSpc>
                <a:spcPts val="2346"/>
              </a:lnSpc>
              <a:spcBef>
                <a:spcPts val="583"/>
              </a:spcBef>
              <a:spcAft>
                <a:spcPts val="0"/>
              </a:spcAft>
            </a:pP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source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CO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so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quickly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without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endangering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yourself</a:t>
            </a:r>
            <a:r>
              <a:rPr sz="2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others.</a:t>
            </a:r>
          </a:p>
          <a:p>
            <a:pPr marL="0" marR="0">
              <a:lnSpc>
                <a:spcPts val="2401"/>
              </a:lnSpc>
              <a:spcBef>
                <a:spcPts val="598"/>
              </a:spcBef>
              <a:spcAft>
                <a:spcPts val="0"/>
              </a:spcAft>
            </a:pPr>
            <a:r>
              <a:rPr sz="21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150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Call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911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emergency</a:t>
            </a:r>
            <a:r>
              <a:rPr sz="21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000000"/>
                </a:solidFill>
                <a:latin typeface="WPBAGK+ArialMT"/>
                <a:cs typeface="WPBAGK+ArialMT"/>
              </a:rPr>
              <a:t>services.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7564100" y="9622626"/>
            <a:ext cx="368047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spc="140" dirty="0">
                <a:solidFill>
                  <a:srgbClr val="000000"/>
                </a:solidFill>
                <a:latin typeface="WPBAGK+ArialMT"/>
                <a:cs typeface="WPBAGK+ArialMT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7998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293061" y="480372"/>
            <a:ext cx="3014671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FFFFFF"/>
                </a:solidFill>
                <a:latin typeface="WPBAGK+ArialMT"/>
                <a:cs typeface="WPBAGK+ArialMT"/>
              </a:rPr>
              <a:t>FALL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FFF"/>
                </a:solidFill>
                <a:latin typeface="WPBAGK+ArialMT"/>
                <a:cs typeface="WPBAGK+ArialMT"/>
              </a:rPr>
              <a:t>HOLIDAY</a:t>
            </a:r>
            <a:r>
              <a:rPr sz="2000" spc="1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7" dirty="0" smtClean="0">
                <a:solidFill>
                  <a:srgbClr val="FFFFFF"/>
                </a:solidFill>
                <a:latin typeface="WPBAGK+ArialMT"/>
                <a:cs typeface="WPBAGK+ArialMT"/>
              </a:rPr>
              <a:t>SAFE</a:t>
            </a:r>
            <a:r>
              <a:rPr lang="en-US" sz="2000" spc="57" dirty="0" smtClean="0">
                <a:solidFill>
                  <a:srgbClr val="FFFFFF"/>
                </a:solidFill>
                <a:latin typeface="WPBAGK+ArialMT"/>
                <a:cs typeface="WPBAGK+ArialMT"/>
              </a:rPr>
              <a:t>TY</a:t>
            </a:r>
            <a:endParaRPr sz="2000" spc="57" dirty="0">
              <a:solidFill>
                <a:srgbClr val="FFFFFF"/>
              </a:solidFill>
              <a:latin typeface="WPBAGK+ArialMT"/>
              <a:cs typeface="WPBAGK+Arial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0039" y="2233992"/>
            <a:ext cx="16253671" cy="6919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148"/>
              </a:lnSpc>
              <a:spcBef>
                <a:spcPts val="0"/>
              </a:spcBef>
              <a:spcAft>
                <a:spcPts val="0"/>
              </a:spcAft>
            </a:pPr>
            <a:r>
              <a:rPr sz="5250" spc="46" dirty="0">
                <a:solidFill>
                  <a:srgbClr val="000000"/>
                </a:solidFill>
                <a:latin typeface="WOKLLK+Arial-Black"/>
                <a:cs typeface="WOKLLK+Arial-Black"/>
              </a:rPr>
              <a:t>Staying </a:t>
            </a:r>
            <a:r>
              <a:rPr sz="5250" spc="49" dirty="0">
                <a:solidFill>
                  <a:srgbClr val="000000"/>
                </a:solidFill>
                <a:latin typeface="WOKLLK+Arial-Black"/>
                <a:cs typeface="WOKLLK+Arial-Black"/>
              </a:rPr>
              <a:t>Safe</a:t>
            </a:r>
            <a:r>
              <a:rPr sz="5250" spc="46" dirty="0">
                <a:solidFill>
                  <a:srgbClr val="000000"/>
                </a:solidFill>
                <a:latin typeface="WOKLLK+Arial-Black"/>
                <a:cs typeface="WOKLLK+Arial-Black"/>
              </a:rPr>
              <a:t> over</a:t>
            </a:r>
            <a:r>
              <a:rPr sz="5250" spc="5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250" spc="46" dirty="0">
                <a:solidFill>
                  <a:srgbClr val="000000"/>
                </a:solidFill>
                <a:latin typeface="WOKLLK+Arial-Black"/>
                <a:cs typeface="WOKLLK+Arial-Black"/>
              </a:rPr>
              <a:t>the</a:t>
            </a:r>
            <a:r>
              <a:rPr sz="5250" spc="47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250" spc="46" dirty="0">
                <a:solidFill>
                  <a:srgbClr val="000000"/>
                </a:solidFill>
                <a:latin typeface="WOKLLK+Arial-Black"/>
                <a:cs typeface="WOKLLK+Arial-Black"/>
              </a:rPr>
              <a:t>Thanksgiving </a:t>
            </a:r>
            <a:r>
              <a:rPr sz="5250" spc="47" dirty="0">
                <a:solidFill>
                  <a:srgbClr val="000000"/>
                </a:solidFill>
                <a:latin typeface="WOKLLK+Arial-Black"/>
                <a:cs typeface="WOKLLK+Arial-Black"/>
              </a:rPr>
              <a:t>Holiday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42999" y="3113150"/>
            <a:ext cx="13443520" cy="5678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Thanksgiving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is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the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peak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day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for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home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cooking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fires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with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more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than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three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times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the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daily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2" dirty="0">
                <a:solidFill>
                  <a:srgbClr val="953735"/>
                </a:solidFill>
                <a:latin typeface="GIIWSW+Arial-BoldMT"/>
                <a:cs typeface="GIIWSW+Arial-BoldMT"/>
              </a:rPr>
              <a:t>average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for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such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incidents.</a:t>
            </a:r>
          </a:p>
          <a:p>
            <a:pPr marL="0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Christmas</a:t>
            </a:r>
            <a:r>
              <a:rPr sz="1800" b="1" spc="64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2" dirty="0">
                <a:solidFill>
                  <a:srgbClr val="953735"/>
                </a:solidFill>
                <a:latin typeface="GIIWSW+Arial-BoldMT"/>
                <a:cs typeface="GIIWSW+Arial-BoldMT"/>
              </a:rPr>
              <a:t>Day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and</a:t>
            </a:r>
            <a:r>
              <a:rPr sz="1800" b="1" spc="66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Christmas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Eve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ranked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second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and</a:t>
            </a:r>
            <a:r>
              <a:rPr sz="1800" b="1" spc="76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third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respectively,</a:t>
            </a:r>
            <a:r>
              <a:rPr sz="1800" b="1" spc="-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with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both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having</a:t>
            </a:r>
            <a:r>
              <a:rPr sz="1800" b="1" spc="61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nearly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twice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the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953735"/>
                </a:solidFill>
                <a:latin typeface="GIIWSW+Arial-BoldMT"/>
                <a:cs typeface="GIIWSW+Arial-BoldMT"/>
              </a:rPr>
              <a:t>daily</a:t>
            </a:r>
            <a:r>
              <a:rPr sz="1800" b="1" spc="62" dirty="0">
                <a:solidFill>
                  <a:srgbClr val="953735"/>
                </a:solidFill>
                <a:latin typeface="Times New Roman"/>
                <a:cs typeface="Times New Roman"/>
              </a:rPr>
              <a:t> </a:t>
            </a:r>
            <a:r>
              <a:rPr sz="1800" b="1" spc="12" dirty="0">
                <a:solidFill>
                  <a:srgbClr val="953735"/>
                </a:solidFill>
                <a:latin typeface="GIIWSW+Arial-BoldMT"/>
                <a:cs typeface="GIIWSW+Arial-BoldMT"/>
              </a:rPr>
              <a:t>average.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66369" y="3974201"/>
            <a:ext cx="10710229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2019,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U.S.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departments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responded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estimated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1,400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cooking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Thanksgiving.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66369" y="4302623"/>
            <a:ext cx="9263014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Unattended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cooking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leading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contributing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factor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cooking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deaths.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66369" y="4631045"/>
            <a:ext cx="15449768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Cooking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caused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half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(49%)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all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reported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second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leading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cause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deaths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2015-2019.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42999" y="5293638"/>
            <a:ext cx="16164734" cy="1280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Most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DON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"cooking-related"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burn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mishaps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were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caused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by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overheating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oil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spilling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splashing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boiling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oil.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often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included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2nd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3rd</a:t>
            </a:r>
          </a:p>
          <a:p>
            <a:pPr marL="0" marR="0">
              <a:lnSpc>
                <a:spcPts val="2010"/>
              </a:lnSpc>
              <a:spcBef>
                <a:spcPts val="575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degree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burns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requiring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medical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care.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Some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required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surgeries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skin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grafts.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Complacency,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inattention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lack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appropriate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firefighting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response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caused</a:t>
            </a:r>
          </a:p>
          <a:p>
            <a:pPr marL="0" marR="0">
              <a:lnSpc>
                <a:spcPts val="2010"/>
              </a:lnSpc>
              <a:spcBef>
                <a:spcPts val="575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worsened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outcomes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most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cases.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Follow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these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tips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avoid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cooking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these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types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burn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injuries:</a:t>
            </a:r>
          </a:p>
          <a:p>
            <a:pPr marL="223369" marR="0">
              <a:lnSpc>
                <a:spcPts val="2066"/>
              </a:lnSpc>
              <a:spcBef>
                <a:spcPts val="529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by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pot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pan.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leave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kitchen,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turn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burner.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66369" y="6601577"/>
            <a:ext cx="13553839" cy="629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Watch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what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cooking.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oil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grease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starts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boil,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turn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burner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immediately.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Overheated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oil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grease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leads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fires.</a:t>
            </a:r>
          </a:p>
          <a:p>
            <a:pPr marL="0" marR="0">
              <a:lnSpc>
                <a:spcPts val="2066"/>
              </a:lnSpc>
              <a:spcBef>
                <a:spcPts val="519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Turn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pot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pan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handles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toward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back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stove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so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they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can’t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bumped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pulled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over.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66369" y="7258422"/>
            <a:ext cx="7658696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pan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baking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sheet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nearby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cover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pan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catches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66369" y="7586843"/>
            <a:ext cx="9104594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dish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towels,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rags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other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materials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such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loose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sleeves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away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burners.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42999" y="8249437"/>
            <a:ext cx="9029585" cy="623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Most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cooking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extinguished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quickly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follow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basic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control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principles:</a:t>
            </a:r>
          </a:p>
          <a:p>
            <a:pPr marL="223369" marR="0">
              <a:lnSpc>
                <a:spcPts val="2066"/>
              </a:lnSpc>
              <a:spcBef>
                <a:spcPts val="529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Remove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oxygen: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Cover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pot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pan;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66369" y="8900532"/>
            <a:ext cx="4634779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Remove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source: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Power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flame.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431695" y="9651738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7998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971107" y="718497"/>
            <a:ext cx="242294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2000" spc="1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TRAVEL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77731" y="1560466"/>
            <a:ext cx="5795427" cy="7292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442"/>
              </a:lnSpc>
              <a:spcBef>
                <a:spcPts val="0"/>
              </a:spcBef>
              <a:spcAft>
                <a:spcPts val="0"/>
              </a:spcAft>
            </a:pPr>
            <a:r>
              <a:rPr sz="5550" spc="50" dirty="0">
                <a:solidFill>
                  <a:srgbClr val="000000"/>
                </a:solidFill>
                <a:latin typeface="WOKLLK+Arial-Black"/>
                <a:cs typeface="WOKLLK+Arial-Black"/>
              </a:rPr>
              <a:t>Holiday </a:t>
            </a:r>
            <a:r>
              <a:rPr sz="5550" spc="49" dirty="0">
                <a:solidFill>
                  <a:srgbClr val="000000"/>
                </a:solidFill>
                <a:latin typeface="WOKLLK+Arial-Black"/>
                <a:cs typeface="WOKLLK+Arial-Black"/>
              </a:rPr>
              <a:t>Travel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95400" y="3179345"/>
            <a:ext cx="16217938" cy="931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one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of</a:t>
            </a:r>
            <a:r>
              <a:rPr sz="2000" b="1" spc="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peak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traveling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times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of</a:t>
            </a:r>
            <a:r>
              <a:rPr sz="2000" b="1" spc="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year,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staying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safe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road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is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paramount,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regardless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of</a:t>
            </a:r>
            <a:r>
              <a:rPr sz="2000" b="1" spc="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where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you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live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where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you’re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going.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For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some,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Thanksgiving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travel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involves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to</a:t>
            </a:r>
            <a:r>
              <a:rPr sz="2000" b="1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from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mild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climates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where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inclement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weather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is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not</a:t>
            </a:r>
            <a:r>
              <a:rPr sz="2000" b="1" spc="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issue.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For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others,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visits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to</a:t>
            </a:r>
            <a:r>
              <a:rPr sz="2000" b="1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spend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time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with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friends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family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may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involve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through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snow,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sleet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ice.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95400" y="4398545"/>
            <a:ext cx="15928249" cy="931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Traveling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by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car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during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holidays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has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highest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fatality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rate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of</a:t>
            </a:r>
            <a:r>
              <a:rPr sz="2000" b="1" spc="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any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major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form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of</a:t>
            </a:r>
            <a:r>
              <a:rPr sz="2000" b="1" spc="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transportation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based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fatalities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per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passenger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mile.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From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2018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to</a:t>
            </a:r>
            <a:r>
              <a:rPr sz="2000" b="1" spc="10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2022,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117</a:t>
            </a:r>
            <a:r>
              <a:rPr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Sailors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Marines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lost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their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lives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in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private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motor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vehicle</a:t>
            </a:r>
            <a:r>
              <a:rPr sz="2000" b="1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crashes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between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Oct.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1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March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1.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95400" y="5617745"/>
            <a:ext cx="16134500" cy="626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According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to</a:t>
            </a:r>
            <a:r>
              <a:rPr sz="2000" b="1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National</a:t>
            </a:r>
            <a:r>
              <a:rPr sz="2000" b="1" spc="12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Safety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Council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6" dirty="0">
                <a:solidFill>
                  <a:srgbClr val="000000"/>
                </a:solidFill>
                <a:latin typeface="GIIWSW+Arial-BoldMT"/>
                <a:cs typeface="GIIWSW+Arial-BoldMT"/>
              </a:rPr>
              <a:t>(NSC),</a:t>
            </a:r>
            <a:r>
              <a:rPr sz="2000" b="1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in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2020,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about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163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people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died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New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Year's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Day,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485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Thanksgiving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Day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Christmas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Day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2019,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estimated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115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lost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their</a:t>
            </a:r>
            <a:r>
              <a:rPr sz="2000" b="1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lives.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Impairment</a:t>
            </a:r>
            <a:r>
              <a:rPr sz="2000" b="1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is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involved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in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about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a</a:t>
            </a:r>
            <a:r>
              <a:rPr sz="2000" b="1" spc="17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third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of</a:t>
            </a:r>
            <a:r>
              <a:rPr sz="2000" b="1" spc="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fatalities.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95400" y="6532145"/>
            <a:ext cx="16312681" cy="1236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Familiarizing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yourself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with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Navy's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Traffic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Safety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Program,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can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help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you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stay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safe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arrive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alive.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Navy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policies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requirements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for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both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on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off-duty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for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Navy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military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members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civilians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can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be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found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in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Traffic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Safety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Program,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CH.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36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in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OPNAVINST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5100.23.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1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program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covers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policies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such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as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maximum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daily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times,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mandatory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safety</a:t>
            </a:r>
          </a:p>
          <a:p>
            <a:pPr marL="0" marR="0">
              <a:lnSpc>
                <a:spcPts val="2234"/>
              </a:lnSpc>
              <a:spcBef>
                <a:spcPts val="165"/>
              </a:spcBef>
              <a:spcAft>
                <a:spcPts val="0"/>
              </a:spcAft>
            </a:pP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belt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use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trip</a:t>
            </a:r>
            <a:r>
              <a:rPr sz="2000" b="1" spc="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risk</a:t>
            </a:r>
            <a:r>
              <a:rPr sz="2000" b="1" spc="1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management</a:t>
            </a:r>
            <a:r>
              <a:rPr sz="2000" b="1" spc="11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62" dirty="0">
                <a:solidFill>
                  <a:srgbClr val="000000"/>
                </a:solidFill>
                <a:latin typeface="GIIWSW+Arial-BoldMT"/>
                <a:cs typeface="GIIWSW+Arial-BoldMT"/>
              </a:rPr>
              <a:t>assessments.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536864" y="9639159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28800" y="3117652"/>
            <a:ext cx="6074971" cy="2544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293"/>
              </a:lnSpc>
              <a:spcBef>
                <a:spcPts val="0"/>
              </a:spcBef>
              <a:spcAft>
                <a:spcPts val="0"/>
              </a:spcAft>
            </a:pPr>
            <a:r>
              <a:rPr sz="10500" dirty="0">
                <a:solidFill>
                  <a:srgbClr val="000000"/>
                </a:solidFill>
                <a:latin typeface="WOKLLK+Arial-Black"/>
                <a:cs typeface="WOKLLK+Arial-Black"/>
              </a:rPr>
              <a:t>WINTER</a:t>
            </a:r>
          </a:p>
          <a:p>
            <a:pPr marL="0" marR="0">
              <a:lnSpc>
                <a:spcPts val="9444"/>
              </a:lnSpc>
              <a:spcBef>
                <a:spcPts val="0"/>
              </a:spcBef>
              <a:spcAft>
                <a:spcPts val="0"/>
              </a:spcAft>
            </a:pPr>
            <a:r>
              <a:rPr sz="10500" spc="-10" dirty="0">
                <a:solidFill>
                  <a:srgbClr val="000000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28800" y="6054463"/>
            <a:ext cx="11460252" cy="1329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Depending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where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live,</a:t>
            </a:r>
            <a:r>
              <a:rPr sz="1800" spc="9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winter's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official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arrival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typically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means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1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shift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7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colder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weather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</a:p>
          <a:p>
            <a:pPr marL="0" marR="0">
              <a:lnSpc>
                <a:spcPts val="2010"/>
              </a:lnSpc>
              <a:spcBef>
                <a:spcPts val="707"/>
              </a:spcBef>
              <a:spcAft>
                <a:spcPts val="0"/>
              </a:spcAft>
            </a:pP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likelihood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9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freezing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temperatures.</a:t>
            </a:r>
            <a:r>
              <a:rPr sz="1800" spc="9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season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usually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means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increase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traveling,</a:t>
            </a:r>
          </a:p>
          <a:p>
            <a:pPr marL="0" marR="0">
              <a:lnSpc>
                <a:spcPts val="2010"/>
              </a:lnSpc>
              <a:spcBef>
                <a:spcPts val="707"/>
              </a:spcBef>
              <a:spcAft>
                <a:spcPts val="0"/>
              </a:spcAft>
            </a:pP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decorating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meals,</a:t>
            </a:r>
            <a:r>
              <a:rPr sz="1800" spc="9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well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increase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winter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sports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activities.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Here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some</a:t>
            </a:r>
            <a:r>
              <a:rPr sz="1800" spc="9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things</a:t>
            </a:r>
          </a:p>
          <a:p>
            <a:pPr marL="0" marR="0">
              <a:lnSpc>
                <a:spcPts val="2010"/>
              </a:lnSpc>
              <a:spcBef>
                <a:spcPts val="757"/>
              </a:spcBef>
              <a:spcAft>
                <a:spcPts val="0"/>
              </a:spcAft>
            </a:pP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mind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we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transition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fall</a:t>
            </a:r>
            <a:r>
              <a:rPr sz="1800" spc="9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49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000000"/>
                </a:solidFill>
                <a:latin typeface="WPBAGK+ArialMT"/>
                <a:cs typeface="WPBAGK+ArialMT"/>
              </a:rPr>
              <a:t>winter.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536864" y="9639159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7998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0672" y="718497"/>
            <a:ext cx="2988054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WINTER</a:t>
            </a:r>
            <a:r>
              <a:rPr sz="2000" spc="114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FIRE</a:t>
            </a:r>
            <a:r>
              <a:rPr sz="2000" spc="112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924800" y="1240839"/>
            <a:ext cx="9812579" cy="586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316"/>
              </a:lnSpc>
              <a:spcBef>
                <a:spcPts val="0"/>
              </a:spcBef>
              <a:spcAft>
                <a:spcPts val="0"/>
              </a:spcAft>
            </a:pPr>
            <a:r>
              <a:rPr sz="4400" spc="37" dirty="0">
                <a:solidFill>
                  <a:srgbClr val="FFFDF5"/>
                </a:solidFill>
                <a:latin typeface="WOKLLK+Arial-Black"/>
                <a:cs typeface="WOKLLK+Arial-Black"/>
              </a:rPr>
              <a:t>Common</a:t>
            </a:r>
            <a:r>
              <a:rPr sz="4400" spc="34" dirty="0">
                <a:solidFill>
                  <a:srgbClr val="FFFDF5"/>
                </a:solidFill>
                <a:latin typeface="WOKLLK+Arial-Black"/>
                <a:cs typeface="WOKLLK+Arial-Black"/>
              </a:rPr>
              <a:t> Causes</a:t>
            </a:r>
            <a:r>
              <a:rPr sz="4400" spc="37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4400" spc="34" dirty="0">
                <a:solidFill>
                  <a:srgbClr val="FFFDF5"/>
                </a:solidFill>
                <a:latin typeface="WOKLLK+Arial-Black"/>
                <a:cs typeface="WOKLLK+Arial-Black"/>
              </a:rPr>
              <a:t>of</a:t>
            </a:r>
            <a:r>
              <a:rPr sz="4400" spc="40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4400" spc="37" dirty="0">
                <a:solidFill>
                  <a:srgbClr val="FFFDF5"/>
                </a:solidFill>
                <a:latin typeface="WOKLLK+Arial-Black"/>
                <a:cs typeface="WOKLLK+Arial-Black"/>
              </a:rPr>
              <a:t>Home</a:t>
            </a:r>
            <a:r>
              <a:rPr sz="4400" spc="104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4400" spc="36" dirty="0">
                <a:solidFill>
                  <a:srgbClr val="FFFDF5"/>
                </a:solidFill>
                <a:latin typeface="WOKLLK+Arial-Black"/>
                <a:cs typeface="WOKLLK+Arial-Black"/>
              </a:rPr>
              <a:t>Fires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68000" y="2553071"/>
            <a:ext cx="6452933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According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1" dirty="0">
                <a:solidFill>
                  <a:srgbClr val="FFFFFF"/>
                </a:solidFill>
                <a:latin typeface="GIIWSW+Arial-BoldMT"/>
                <a:cs typeface="GIIWSW+Arial-BoldMT"/>
              </a:rPr>
              <a:t>to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the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NFPA,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1" dirty="0">
                <a:solidFill>
                  <a:srgbClr val="FFFFFF"/>
                </a:solidFill>
                <a:latin typeface="GIIWSW+Arial-BoldMT"/>
                <a:cs typeface="GIIWSW+Arial-BoldMT"/>
              </a:rPr>
              <a:t>December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and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January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1" dirty="0">
                <a:solidFill>
                  <a:srgbClr val="FFFFFF"/>
                </a:solidFill>
                <a:latin typeface="GIIWSW+Arial-BoldMT"/>
                <a:cs typeface="GIIWSW+Arial-BoldMT"/>
              </a:rPr>
              <a:t>are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the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 smtClean="0">
                <a:solidFill>
                  <a:srgbClr val="FFFFFF"/>
                </a:solidFill>
                <a:latin typeface="GIIWSW+Arial-BoldMT"/>
                <a:cs typeface="GIIWSW+Arial-BoldMT"/>
              </a:rPr>
              <a:t>p</a:t>
            </a:r>
            <a:r>
              <a:rPr lang="en-US" sz="1800" b="1" dirty="0" smtClean="0">
                <a:solidFill>
                  <a:srgbClr val="FFFFFF"/>
                </a:solidFill>
                <a:latin typeface="GIIWSW+Arial-BoldMT"/>
                <a:cs typeface="GIIWSW+Arial-BoldMT"/>
              </a:rPr>
              <a:t>eak </a:t>
            </a:r>
            <a:r>
              <a:rPr sz="1800" b="1" spc="20" dirty="0" smtClean="0">
                <a:solidFill>
                  <a:srgbClr val="FFFFFF"/>
                </a:solidFill>
                <a:latin typeface="GIIWSW+Arial-BoldMT"/>
                <a:cs typeface="GIIWSW+Arial-BoldMT"/>
              </a:rPr>
              <a:t>months</a:t>
            </a:r>
            <a:r>
              <a:rPr sz="1800" b="1" spc="7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for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home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1" dirty="0">
                <a:solidFill>
                  <a:srgbClr val="FFFFFF"/>
                </a:solidFill>
                <a:latin typeface="GIIWSW+Arial-BoldMT"/>
                <a:cs typeface="GIIWSW+Arial-BoldMT"/>
              </a:rPr>
              <a:t>fires,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deaths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and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injuries.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875289" y="3499484"/>
            <a:ext cx="6302461" cy="1885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marR="0" indent="-285750">
              <a:lnSpc>
                <a:spcPts val="2066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candle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fires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candle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800" spc="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Eve.</a:t>
            </a:r>
          </a:p>
          <a:p>
            <a:pPr marL="285750" marR="0" indent="-285750">
              <a:lnSpc>
                <a:spcPts val="2066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Candles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7,600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</a:t>
            </a:r>
            <a:r>
              <a:rPr lang="en-US"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sz="1800" spc="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fires),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resulting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en-US"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3%),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680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injuries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(6%),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$278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</a:t>
            </a:r>
            <a:r>
              <a:rPr lang="en-US"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(4%)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668000" y="5903059"/>
            <a:ext cx="2305871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Use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Candles</a:t>
            </a:r>
            <a:r>
              <a:rPr sz="18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Safely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875264" y="6470650"/>
            <a:ext cx="6317115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marR="0" indent="-285750">
              <a:lnSpc>
                <a:spcPts val="2066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candles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knocked</a:t>
            </a:r>
            <a:r>
              <a:rPr sz="1800" spc="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blown over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</a:t>
            </a:r>
            <a:r>
              <a:rPr lang="en-US"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sz="1800" spc="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children.</a:t>
            </a:r>
          </a:p>
          <a:p>
            <a:pPr marL="285750" marR="0" indent="-285750">
              <a:lnSpc>
                <a:spcPts val="2066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lighters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high,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preferably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8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locked</a:t>
            </a:r>
            <a:r>
              <a:rPr lang="en-US"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cabinet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800" spc="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reach.</a:t>
            </a:r>
          </a:p>
          <a:p>
            <a:pPr marL="285750" marR="0" indent="-285750">
              <a:lnSpc>
                <a:spcPts val="2066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1800" spc="67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flameless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candles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flammable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objects;</a:t>
            </a:r>
            <a:r>
              <a:rPr sz="1800" spc="6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en-US"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battery-operated</a:t>
            </a:r>
            <a:r>
              <a:rPr sz="1800" spc="6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candles</a:t>
            </a:r>
            <a:r>
              <a:rPr sz="1800" spc="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7693" y="413274"/>
            <a:ext cx="2988054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WINTER</a:t>
            </a:r>
            <a:r>
              <a:rPr sz="2000" spc="114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FIRE</a:t>
            </a:r>
            <a:r>
              <a:rPr sz="2000" spc="112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379" y="1410758"/>
            <a:ext cx="4575682" cy="588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333"/>
              </a:lnSpc>
              <a:spcBef>
                <a:spcPts val="0"/>
              </a:spcBef>
              <a:spcAft>
                <a:spcPts val="0"/>
              </a:spcAft>
            </a:pPr>
            <a:r>
              <a:rPr sz="4400" spc="57" dirty="0">
                <a:solidFill>
                  <a:srgbClr val="000000"/>
                </a:solidFill>
                <a:latin typeface="WOKLLK+Arial-Black"/>
                <a:cs typeface="WOKLLK+Arial-Black"/>
              </a:rPr>
              <a:t>Home</a:t>
            </a:r>
            <a:r>
              <a:rPr sz="4400" spc="5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400" spc="51" dirty="0">
                <a:solidFill>
                  <a:srgbClr val="000000"/>
                </a:solidFill>
                <a:latin typeface="WOKLLK+Arial-Black"/>
                <a:cs typeface="WOKLLK+Arial-Black"/>
              </a:rPr>
              <a:t>Heating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379" y="2313839"/>
            <a:ext cx="1006179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Heaters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12656" y="2601350"/>
            <a:ext cx="7120728" cy="115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second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leading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cause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U.S.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</a:p>
          <a:p>
            <a:pPr marL="193278" marR="0">
              <a:lnSpc>
                <a:spcPts val="2010"/>
              </a:lnSpc>
              <a:spcBef>
                <a:spcPts val="216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third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leading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cause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deaths.</a:t>
            </a:r>
          </a:p>
          <a:p>
            <a:pPr marL="0" marR="0">
              <a:lnSpc>
                <a:spcPts val="2066"/>
              </a:lnSpc>
              <a:spcBef>
                <a:spcPts val="131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December,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January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February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peak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months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heating</a:t>
            </a:r>
          </a:p>
          <a:p>
            <a:pPr marL="193278" marR="0">
              <a:lnSpc>
                <a:spcPts val="2010"/>
              </a:lnSpc>
              <a:spcBef>
                <a:spcPts val="266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19379" y="4114445"/>
            <a:ext cx="3470335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8" dirty="0">
                <a:solidFill>
                  <a:srgbClr val="000000"/>
                </a:solidFill>
                <a:latin typeface="GIIWSW+Arial-BoldMT"/>
                <a:cs typeface="GIIWSW+Arial-BoldMT"/>
              </a:rPr>
              <a:t>Fireplace</a:t>
            </a:r>
            <a:r>
              <a:rPr sz="1800" b="1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1800" b="1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000000"/>
                </a:solidFill>
                <a:latin typeface="GIIWSW+Arial-BoldMT"/>
                <a:cs typeface="GIIWSW+Arial-BoldMT"/>
              </a:rPr>
              <a:t>Chimney</a:t>
            </a:r>
            <a:r>
              <a:rPr sz="1800" b="1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Safety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812656" y="4401956"/>
            <a:ext cx="7180439" cy="2857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fireplace,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have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inspected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annually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make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repairs</a:t>
            </a:r>
          </a:p>
          <a:p>
            <a:pPr marL="193278" marR="0">
              <a:lnSpc>
                <a:spcPts val="2010"/>
              </a:lnSpc>
              <a:spcBef>
                <a:spcPts val="216"/>
              </a:spcBef>
              <a:spcAft>
                <a:spcPts val="0"/>
              </a:spcAft>
            </a:pP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needed.</a:t>
            </a:r>
          </a:p>
          <a:p>
            <a:pPr marL="0" marR="0">
              <a:lnSpc>
                <a:spcPts val="2066"/>
              </a:lnSpc>
              <a:spcBef>
                <a:spcPts val="131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Clean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fireplace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regularly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after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never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leave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</a:p>
          <a:p>
            <a:pPr marL="193278" marR="0">
              <a:lnSpc>
                <a:spcPts val="2010"/>
              </a:lnSpc>
              <a:spcBef>
                <a:spcPts val="266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burning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unattended.</a:t>
            </a:r>
          </a:p>
          <a:p>
            <a:pPr marL="0" marR="0">
              <a:lnSpc>
                <a:spcPts val="2066"/>
              </a:lnSpc>
              <a:spcBef>
                <a:spcPts val="131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Ensure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have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correct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screen.</a:t>
            </a:r>
          </a:p>
          <a:p>
            <a:pPr marL="0" marR="0">
              <a:lnSpc>
                <a:spcPts val="2066"/>
              </a:lnSpc>
              <a:spcBef>
                <a:spcPts val="171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hang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stockings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other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decorations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near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fire.</a:t>
            </a:r>
          </a:p>
          <a:p>
            <a:pPr marL="0" marR="0">
              <a:lnSpc>
                <a:spcPts val="2066"/>
              </a:lnSpc>
              <a:spcBef>
                <a:spcPts val="121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all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flammable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materials,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fabrics,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liquids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away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any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lit</a:t>
            </a:r>
          </a:p>
          <a:p>
            <a:pPr marL="193278" marR="0">
              <a:lnSpc>
                <a:spcPts val="2010"/>
              </a:lnSpc>
              <a:spcBef>
                <a:spcPts val="216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fire.</a:t>
            </a:r>
          </a:p>
          <a:p>
            <a:pPr marL="0" marR="0">
              <a:lnSpc>
                <a:spcPts val="2066"/>
              </a:lnSpc>
              <a:spcBef>
                <a:spcPts val="181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Embers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smolder;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ensure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all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embers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completely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out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before</a:t>
            </a:r>
          </a:p>
          <a:p>
            <a:pPr marL="193278" marR="0">
              <a:lnSpc>
                <a:spcPts val="2010"/>
              </a:lnSpc>
              <a:spcBef>
                <a:spcPts val="216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going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bed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leaving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home.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379" y="7572577"/>
            <a:ext cx="1757740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8" dirty="0">
                <a:solidFill>
                  <a:srgbClr val="000000"/>
                </a:solidFill>
                <a:latin typeface="GIIWSW+Arial-BoldMT"/>
                <a:cs typeface="GIIWSW+Arial-BoldMT"/>
              </a:rPr>
              <a:t>Space</a:t>
            </a:r>
            <a:r>
              <a:rPr sz="1800" b="1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Heaters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12656" y="7860041"/>
            <a:ext cx="6822885" cy="11519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Space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heaters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should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always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placed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smoothest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floor</a:t>
            </a:r>
          </a:p>
          <a:p>
            <a:pPr marL="193278" marR="0">
              <a:lnSpc>
                <a:spcPts val="2010"/>
              </a:lnSpc>
              <a:spcBef>
                <a:spcPts val="216"/>
              </a:spcBef>
              <a:spcAft>
                <a:spcPts val="0"/>
              </a:spcAft>
            </a:pP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surface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possible.</a:t>
            </a:r>
          </a:p>
          <a:p>
            <a:pPr marL="0" marR="0">
              <a:lnSpc>
                <a:spcPts val="2066"/>
              </a:lnSpc>
              <a:spcBef>
                <a:spcPts val="131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Avoid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placing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space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heater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within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three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feet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anything</a:t>
            </a:r>
          </a:p>
          <a:p>
            <a:pPr marL="193278" marR="0">
              <a:lnSpc>
                <a:spcPts val="2010"/>
              </a:lnSpc>
              <a:spcBef>
                <a:spcPts val="266"/>
              </a:spcBef>
              <a:spcAft>
                <a:spcPts val="0"/>
              </a:spcAft>
            </a:pP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flammable.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812656" y="8996944"/>
            <a:ext cx="2948301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41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leave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unattended!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7200" y="506645"/>
            <a:ext cx="3547107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WINTER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2000" spc="1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46253" y="655514"/>
            <a:ext cx="6059518" cy="793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951"/>
              </a:lnSpc>
              <a:spcBef>
                <a:spcPts val="0"/>
              </a:spcBef>
              <a:spcAft>
                <a:spcPts val="0"/>
              </a:spcAft>
            </a:pPr>
            <a:r>
              <a:rPr sz="6050" spc="67" dirty="0">
                <a:solidFill>
                  <a:srgbClr val="000000"/>
                </a:solidFill>
                <a:latin typeface="WOKLLK+Arial-Black"/>
                <a:cs typeface="WOKLLK+Arial-Black"/>
              </a:rPr>
              <a:t>Holiday</a:t>
            </a:r>
            <a:r>
              <a:rPr sz="6050" spc="61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6050" spc="66" dirty="0">
                <a:solidFill>
                  <a:srgbClr val="000000"/>
                </a:solidFill>
                <a:latin typeface="WOKLLK+Arial-Black"/>
                <a:cs typeface="WOKLLK+Arial-Black"/>
              </a:rPr>
              <a:t>Trees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34400" y="1815149"/>
            <a:ext cx="8869666" cy="6255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Between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2015-2019,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U.S.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fire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departments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responded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annually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average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160</a:t>
            </a:r>
          </a:p>
          <a:p>
            <a:pPr marL="0" marR="0">
              <a:lnSpc>
                <a:spcPts val="2010"/>
              </a:lnSpc>
              <a:spcBef>
                <a:spcPts val="604"/>
              </a:spcBef>
              <a:spcAft>
                <a:spcPts val="0"/>
              </a:spcAft>
            </a:pP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started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trees.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34400" y="2811464"/>
            <a:ext cx="8645762" cy="1289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These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caused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annual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average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two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deaths,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12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$10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million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</a:p>
          <a:p>
            <a:pPr marL="0" marR="0">
              <a:lnSpc>
                <a:spcPts val="2010"/>
              </a:lnSpc>
              <a:spcBef>
                <a:spcPts val="604"/>
              </a:spcBef>
              <a:spcAft>
                <a:spcPts val="0"/>
              </a:spcAft>
            </a:pP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direct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property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damage.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Roughly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three-quarters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tree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occurred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</a:p>
          <a:p>
            <a:pPr marL="0" marR="0">
              <a:lnSpc>
                <a:spcPts val="2010"/>
              </a:lnSpc>
              <a:spcBef>
                <a:spcPts val="604"/>
              </a:spcBef>
              <a:spcAft>
                <a:spcPts val="0"/>
              </a:spcAft>
            </a:pP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December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January.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More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than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two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every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five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(42%)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home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tree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</a:p>
          <a:p>
            <a:pPr marL="0" marR="0">
              <a:lnSpc>
                <a:spcPts val="2010"/>
              </a:lnSpc>
              <a:spcBef>
                <a:spcPts val="654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started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living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room.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82200" y="4361676"/>
            <a:ext cx="3853287" cy="345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23"/>
              </a:lnSpc>
              <a:spcBef>
                <a:spcPts val="0"/>
              </a:spcBef>
              <a:spcAft>
                <a:spcPts val="0"/>
              </a:spcAft>
            </a:pPr>
            <a:r>
              <a:rPr sz="215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Preventing</a:t>
            </a:r>
            <a:r>
              <a:rPr sz="2150" b="1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5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holiday</a:t>
            </a:r>
            <a:r>
              <a:rPr sz="2150" b="1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5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tree</a:t>
            </a:r>
            <a:r>
              <a:rPr sz="2150" b="1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5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fires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189464" y="4740576"/>
            <a:ext cx="7443520" cy="633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Water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live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trees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regularly.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them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dry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out.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eye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out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</a:p>
          <a:p>
            <a:pPr marL="207264" marR="0">
              <a:lnSpc>
                <a:spcPts val="2010"/>
              </a:lnSpc>
              <a:spcBef>
                <a:spcPts val="608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browning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drying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needles.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189464" y="5408596"/>
            <a:ext cx="7407892" cy="967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live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artificial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trees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least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three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feet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away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</a:p>
          <a:p>
            <a:pPr marL="207264" marR="0">
              <a:lnSpc>
                <a:spcPts val="2010"/>
              </a:lnSpc>
              <a:spcBef>
                <a:spcPts val="608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flame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sources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such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heating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vents,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fireplaces,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candles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portable</a:t>
            </a:r>
          </a:p>
          <a:p>
            <a:pPr marL="207264" marR="0">
              <a:lnSpc>
                <a:spcPts val="2010"/>
              </a:lnSpc>
              <a:spcBef>
                <a:spcPts val="619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heaters.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block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doorways.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189464" y="6410626"/>
            <a:ext cx="6823288" cy="633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Follow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instructions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lights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overload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outlets,</a:t>
            </a:r>
          </a:p>
          <a:p>
            <a:pPr marL="207264" marR="0">
              <a:lnSpc>
                <a:spcPts val="2010"/>
              </a:lnSpc>
              <a:spcBef>
                <a:spcPts val="608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power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strips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circuits.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189464" y="7078646"/>
            <a:ext cx="7254273" cy="633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Remove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live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trees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soon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they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start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dry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out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stop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retaining</a:t>
            </a:r>
          </a:p>
          <a:p>
            <a:pPr marL="207264" marR="0">
              <a:lnSpc>
                <a:spcPts val="2010"/>
              </a:lnSpc>
              <a:spcBef>
                <a:spcPts val="608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water.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189464" y="7746666"/>
            <a:ext cx="7278732" cy="633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using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live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tree,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cut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off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about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2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inches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trunk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expose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fresh</a:t>
            </a:r>
          </a:p>
          <a:p>
            <a:pPr marL="207264" marR="0">
              <a:lnSpc>
                <a:spcPts val="2010"/>
              </a:lnSpc>
              <a:spcBef>
                <a:spcPts val="608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wood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better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water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absorption.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189464" y="8414686"/>
            <a:ext cx="6160847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using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artificial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tree,</a:t>
            </a:r>
            <a:r>
              <a:rPr sz="1800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check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18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labeled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“fire</a:t>
            </a:r>
            <a:r>
              <a:rPr sz="18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resistant.”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536864" y="9639159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246955" y="434786"/>
            <a:ext cx="2185272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58" dirty="0">
                <a:solidFill>
                  <a:srgbClr val="2E4642"/>
                </a:solidFill>
                <a:latin typeface="WPBAGK+ArialMT"/>
                <a:cs typeface="WPBAGK+ArialMT"/>
              </a:rPr>
              <a:t>HOLIDAY</a:t>
            </a:r>
            <a:r>
              <a:rPr sz="1800" spc="-51" dirty="0">
                <a:solidFill>
                  <a:srgbClr val="2E4642"/>
                </a:solidFill>
                <a:latin typeface="Times New Roman"/>
                <a:cs typeface="Times New Roman"/>
              </a:rPr>
              <a:t> </a:t>
            </a:r>
            <a:r>
              <a:rPr sz="1800" spc="57" dirty="0">
                <a:solidFill>
                  <a:srgbClr val="2E4642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40" y="1709302"/>
            <a:ext cx="7840263" cy="760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689"/>
              </a:lnSpc>
              <a:spcBef>
                <a:spcPts val="0"/>
              </a:spcBef>
              <a:spcAft>
                <a:spcPts val="0"/>
              </a:spcAft>
            </a:pPr>
            <a:r>
              <a:rPr sz="5800" dirty="0">
                <a:solidFill>
                  <a:srgbClr val="FFFFFF"/>
                </a:solidFill>
                <a:latin typeface="WOKLLK+Arial-Black"/>
                <a:cs typeface="WOKLLK+Arial-Black"/>
              </a:rPr>
              <a:t>Holiday</a:t>
            </a:r>
            <a:r>
              <a:rPr sz="5800" spc="18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5800" dirty="0">
                <a:solidFill>
                  <a:srgbClr val="FFFFFF"/>
                </a:solidFill>
                <a:latin typeface="WOKLLK+Arial-Black"/>
                <a:cs typeface="WOKLLK+Arial-Black"/>
              </a:rPr>
              <a:t>Decorating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34440" y="3196776"/>
            <a:ext cx="9112148" cy="573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Only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use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indoor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lights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indoors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outdoor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lights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outdoors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choose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right</a:t>
            </a:r>
            <a:r>
              <a:rPr sz="18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ladder</a:t>
            </a:r>
          </a:p>
          <a:p>
            <a:pPr marL="285750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task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when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hanging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lights.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34440" y="3847015"/>
            <a:ext cx="8895010" cy="573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Replace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light</a:t>
            </a:r>
            <a:r>
              <a:rPr sz="18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sets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broken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cracked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outlets,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frayed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bare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wires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loose</a:t>
            </a:r>
          </a:p>
          <a:p>
            <a:pPr marL="285750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connections.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34440" y="4497256"/>
            <a:ext cx="8704815" cy="573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Follow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package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directions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number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light</a:t>
            </a:r>
            <a:r>
              <a:rPr sz="18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sets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plugged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into</a:t>
            </a:r>
          </a:p>
          <a:p>
            <a:pPr marL="285750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socket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34440" y="5147495"/>
            <a:ext cx="7866923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Turn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off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all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lights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decorations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when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go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leave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house.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34440" y="5523415"/>
            <a:ext cx="8781170" cy="573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Never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nail,</a:t>
            </a:r>
            <a:r>
              <a:rPr sz="18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tack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stress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wiring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when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hanging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lights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plugs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off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ground</a:t>
            </a:r>
          </a:p>
          <a:p>
            <a:pPr marL="285750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away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puddles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snow.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34440" y="6173655"/>
            <a:ext cx="9098923" cy="573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Avoid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placing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breakable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ornaments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ones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small,</a:t>
            </a:r>
            <a:r>
              <a:rPr sz="18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detachable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parts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lower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tree</a:t>
            </a:r>
          </a:p>
          <a:p>
            <a:pPr marL="285750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branches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where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small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children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reach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them.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234440" y="6823895"/>
            <a:ext cx="8806543" cy="573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potentially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poisonous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plants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–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mistletoe,</a:t>
            </a:r>
            <a:r>
              <a:rPr sz="18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holly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berries,</a:t>
            </a:r>
            <a:r>
              <a:rPr sz="18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Jerusalem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cherry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(also</a:t>
            </a:r>
          </a:p>
          <a:p>
            <a:pPr marL="285750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known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Christmas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winter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cherry)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amaryllis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away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8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children.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340839" y="403960"/>
            <a:ext cx="2086212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HOLIDAY</a:t>
            </a:r>
            <a:r>
              <a:rPr sz="1800" spc="-1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4839" y="1594609"/>
            <a:ext cx="5037663" cy="860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474"/>
              </a:lnSpc>
              <a:spcBef>
                <a:spcPts val="0"/>
              </a:spcBef>
              <a:spcAft>
                <a:spcPts val="0"/>
              </a:spcAft>
            </a:pPr>
            <a:r>
              <a:rPr sz="6600" dirty="0">
                <a:solidFill>
                  <a:srgbClr val="000000"/>
                </a:solidFill>
                <a:latin typeface="WOKLLK+Arial-Black"/>
                <a:cs typeface="WOKLLK+Arial-Black"/>
              </a:rPr>
              <a:t>Gift Safety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4840" y="2995731"/>
            <a:ext cx="8081439" cy="1120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37"/>
              </a:lnSpc>
              <a:spcBef>
                <a:spcPts val="0"/>
              </a:spcBef>
              <a:spcAft>
                <a:spcPts val="0"/>
              </a:spcAft>
            </a:pPr>
            <a:r>
              <a:rPr sz="24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450" spc="2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Toys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age-rated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safety,</a:t>
            </a:r>
            <a:r>
              <a:rPr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24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children’s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intellect</a:t>
            </a:r>
          </a:p>
          <a:p>
            <a:pPr marL="457200" marR="0">
              <a:lnSpc>
                <a:spcPts val="2695"/>
              </a:lnSpc>
              <a:spcBef>
                <a:spcPts val="191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physical</a:t>
            </a:r>
            <a:r>
              <a:rPr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ability,</a:t>
            </a:r>
            <a:r>
              <a:rPr sz="24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so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choose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toys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4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4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correct</a:t>
            </a:r>
            <a:r>
              <a:rPr sz="24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age</a:t>
            </a:r>
          </a:p>
          <a:p>
            <a:pPr marL="457200" marR="0">
              <a:lnSpc>
                <a:spcPts val="2695"/>
              </a:lnSpc>
              <a:spcBef>
                <a:spcPts val="199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range.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4840" y="4466695"/>
            <a:ext cx="7316942" cy="752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37"/>
              </a:lnSpc>
              <a:spcBef>
                <a:spcPts val="0"/>
              </a:spcBef>
              <a:spcAft>
                <a:spcPts val="0"/>
              </a:spcAft>
            </a:pPr>
            <a:r>
              <a:rPr sz="24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450" spc="2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Choose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toys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children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under</a:t>
            </a:r>
            <a:r>
              <a:rPr sz="24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3</a:t>
            </a:r>
            <a:r>
              <a:rPr sz="2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24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have</a:t>
            </a:r>
          </a:p>
          <a:p>
            <a:pPr marL="457200" marR="0">
              <a:lnSpc>
                <a:spcPts val="2695"/>
              </a:lnSpc>
              <a:spcBef>
                <a:spcPts val="191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small</a:t>
            </a:r>
            <a:r>
              <a:rPr sz="24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parts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which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could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choking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hazards.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4840" y="5569918"/>
            <a:ext cx="8014730" cy="752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37"/>
              </a:lnSpc>
              <a:spcBef>
                <a:spcPts val="0"/>
              </a:spcBef>
              <a:spcAft>
                <a:spcPts val="0"/>
              </a:spcAft>
            </a:pPr>
            <a:r>
              <a:rPr sz="24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450" spc="2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4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children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under</a:t>
            </a:r>
            <a:r>
              <a:rPr sz="24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10,</a:t>
            </a:r>
            <a:r>
              <a:rPr sz="24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avoid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toys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must</a:t>
            </a:r>
            <a:r>
              <a:rPr sz="24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plugged</a:t>
            </a:r>
          </a:p>
          <a:p>
            <a:pPr marL="457200" marR="0">
              <a:lnSpc>
                <a:spcPts val="2695"/>
              </a:lnSpc>
              <a:spcBef>
                <a:spcPts val="191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into</a:t>
            </a:r>
            <a:r>
              <a:rPr sz="24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electrical</a:t>
            </a:r>
            <a:r>
              <a:rPr sz="24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outlet.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840" y="6673142"/>
            <a:ext cx="7690407" cy="752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37"/>
              </a:lnSpc>
              <a:spcBef>
                <a:spcPts val="0"/>
              </a:spcBef>
              <a:spcAft>
                <a:spcPts val="0"/>
              </a:spcAft>
            </a:pPr>
            <a:r>
              <a:rPr sz="24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450" spc="2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cautious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about</a:t>
            </a:r>
            <a:r>
              <a:rPr sz="24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toys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have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button</a:t>
            </a:r>
            <a:r>
              <a:rPr sz="24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batteries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</a:p>
          <a:p>
            <a:pPr marL="457200" marR="0">
              <a:lnSpc>
                <a:spcPts val="2695"/>
              </a:lnSpc>
              <a:spcBef>
                <a:spcPts val="191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magnets,</a:t>
            </a:r>
            <a:r>
              <a:rPr sz="24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which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harmful</a:t>
            </a:r>
            <a:r>
              <a:rPr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4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fatal</a:t>
            </a:r>
            <a:r>
              <a:rPr sz="24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swallowed.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840" y="7776365"/>
            <a:ext cx="7672991" cy="1120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37"/>
              </a:lnSpc>
              <a:spcBef>
                <a:spcPts val="0"/>
              </a:spcBef>
              <a:spcAft>
                <a:spcPts val="0"/>
              </a:spcAft>
            </a:pPr>
            <a:r>
              <a:rPr sz="24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450" spc="2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24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giving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riding</a:t>
            </a:r>
            <a:r>
              <a:rPr sz="24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toys,</a:t>
            </a:r>
            <a:r>
              <a:rPr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give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4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gift</a:t>
            </a:r>
            <a:r>
              <a:rPr sz="24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4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appropriate</a:t>
            </a:r>
          </a:p>
          <a:p>
            <a:pPr marL="457200" marR="0">
              <a:lnSpc>
                <a:spcPts val="2695"/>
              </a:lnSpc>
              <a:spcBef>
                <a:spcPts val="191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gear,</a:t>
            </a:r>
            <a:r>
              <a:rPr sz="24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too;</a:t>
            </a:r>
            <a:r>
              <a:rPr sz="24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helmets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should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worn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at</a:t>
            </a:r>
            <a:r>
              <a:rPr sz="24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all</a:t>
            </a:r>
            <a:r>
              <a:rPr sz="24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times</a:t>
            </a:r>
          </a:p>
          <a:p>
            <a:pPr marL="457200" marR="0">
              <a:lnSpc>
                <a:spcPts val="2695"/>
              </a:lnSpc>
              <a:spcBef>
                <a:spcPts val="199"/>
              </a:spcBef>
              <a:spcAft>
                <a:spcPts val="0"/>
              </a:spcAft>
            </a:pP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4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sized</a:t>
            </a:r>
            <a:r>
              <a:rPr sz="2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4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WPBAGK+ArialMT"/>
                <a:cs typeface="WPBAGK+ArialMT"/>
              </a:rPr>
              <a:t>fit.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7064505" y="9703156"/>
            <a:ext cx="475028" cy="2623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5"/>
              </a:lnSpc>
              <a:spcBef>
                <a:spcPts val="0"/>
              </a:spcBef>
              <a:spcAft>
                <a:spcPts val="0"/>
              </a:spcAft>
            </a:pPr>
            <a:r>
              <a:rPr sz="1800" spc="138" dirty="0">
                <a:solidFill>
                  <a:srgbClr val="000000"/>
                </a:solidFill>
                <a:latin typeface="WOKLLK+Arial-Black"/>
                <a:cs typeface="WOKLLK+Arial-Black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2803" y="4507308"/>
            <a:ext cx="13855582" cy="885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669"/>
              </a:lnSpc>
              <a:spcBef>
                <a:spcPts val="0"/>
              </a:spcBef>
              <a:spcAft>
                <a:spcPts val="0"/>
              </a:spcAft>
            </a:pPr>
            <a:r>
              <a:rPr sz="6800" dirty="0">
                <a:solidFill>
                  <a:srgbClr val="FFFFFF"/>
                </a:solidFill>
                <a:latin typeface="WOKLLK+Arial-Black"/>
                <a:cs typeface="WOKLLK+Arial-Black"/>
              </a:rPr>
              <a:t>Preparing for Winter Weather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536864" y="9639159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402736" y="480370"/>
            <a:ext cx="3468622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WINTER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SPORTS</a:t>
            </a:r>
            <a:r>
              <a:rPr sz="2000" spc="11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40426" y="768590"/>
            <a:ext cx="9703389" cy="8562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441"/>
              </a:lnSpc>
              <a:spcBef>
                <a:spcPts val="0"/>
              </a:spcBef>
              <a:spcAft>
                <a:spcPts val="0"/>
              </a:spcAft>
            </a:pPr>
            <a:r>
              <a:rPr sz="6550" spc="72" dirty="0">
                <a:solidFill>
                  <a:srgbClr val="000000"/>
                </a:solidFill>
                <a:latin typeface="WOKLLK+Arial-Black"/>
                <a:cs typeface="WOKLLK+Arial-Black"/>
              </a:rPr>
              <a:t>Winter</a:t>
            </a:r>
            <a:r>
              <a:rPr sz="655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6550" spc="69" dirty="0">
                <a:solidFill>
                  <a:srgbClr val="000000"/>
                </a:solidFill>
                <a:latin typeface="WOKLLK+Arial-Black"/>
                <a:cs typeface="WOKLLK+Arial-Black"/>
              </a:rPr>
              <a:t>Sports</a:t>
            </a:r>
            <a:r>
              <a:rPr sz="6550" spc="67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6550" spc="70" dirty="0">
                <a:solidFill>
                  <a:srgbClr val="000000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4400" y="2266121"/>
            <a:ext cx="10310102" cy="571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Skiers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snowboarders,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no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matter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how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experienced,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should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never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ski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alone.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Nor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should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they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ski</a:t>
            </a:r>
          </a:p>
          <a:p>
            <a:pPr marL="0" marR="0">
              <a:lnSpc>
                <a:spcPts val="2010"/>
              </a:lnSpc>
              <a:spcBef>
                <a:spcPts val="177"/>
              </a:spcBef>
              <a:spcAft>
                <a:spcPts val="0"/>
              </a:spcAft>
            </a:pP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off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designated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trails.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4400" y="3099749"/>
            <a:ext cx="10335320" cy="84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Almost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200,000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people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were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treated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at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hospitals,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doctors'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offices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emergency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rooms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winter</a:t>
            </a:r>
          </a:p>
          <a:p>
            <a:pPr marL="0" marR="0">
              <a:lnSpc>
                <a:spcPts val="2010"/>
              </a:lnSpc>
              <a:spcBef>
                <a:spcPts val="177"/>
              </a:spcBef>
              <a:spcAft>
                <a:spcPts val="0"/>
              </a:spcAft>
            </a:pP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sports-related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2018,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according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U.S.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Consumer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Product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Commission.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This</a:t>
            </a:r>
          </a:p>
          <a:p>
            <a:pPr marL="0" marR="0">
              <a:lnSpc>
                <a:spcPts val="2010"/>
              </a:lnSpc>
              <a:spcBef>
                <a:spcPts val="177"/>
              </a:spcBef>
              <a:spcAft>
                <a:spcPts val="0"/>
              </a:spcAft>
            </a:pP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figure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includes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76,000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skiing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22,000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sledding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tobogganing.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14400" y="4267578"/>
            <a:ext cx="1533690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Safety</a:t>
            </a:r>
            <a:r>
              <a:rPr sz="2000" b="1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Tips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21620" y="4848886"/>
            <a:ext cx="9944448" cy="577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Get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shape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season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just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week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before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ski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trip;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regular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exercise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routine</a:t>
            </a:r>
          </a:p>
          <a:p>
            <a:pPr marL="207220" marR="0">
              <a:lnSpc>
                <a:spcPts val="2010"/>
              </a:lnSpc>
              <a:spcBef>
                <a:spcPts val="116"/>
              </a:spcBef>
              <a:spcAft>
                <a:spcPts val="0"/>
              </a:spcAft>
            </a:pP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will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help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reduce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fatigue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injury.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21620" y="5682515"/>
            <a:ext cx="9829033" cy="577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Beginners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should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invest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proper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instruction,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including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learning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how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fall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get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back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up;</a:t>
            </a:r>
          </a:p>
          <a:p>
            <a:pPr marL="207220" marR="0">
              <a:lnSpc>
                <a:spcPts val="2010"/>
              </a:lnSpc>
              <a:spcBef>
                <a:spcPts val="116"/>
              </a:spcBef>
              <a:spcAft>
                <a:spcPts val="0"/>
              </a:spcAft>
            </a:pP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experienced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skiers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snowboarders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should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take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refresher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course.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21620" y="6516143"/>
            <a:ext cx="9975770" cy="577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Always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know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weather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conditions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before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heading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slopes;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time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day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also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affect</a:t>
            </a:r>
          </a:p>
          <a:p>
            <a:pPr marL="207220" marR="0">
              <a:lnSpc>
                <a:spcPts val="2010"/>
              </a:lnSpc>
              <a:spcBef>
                <a:spcPts val="116"/>
              </a:spcBef>
              <a:spcAft>
                <a:spcPts val="0"/>
              </a:spcAft>
            </a:pP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visibility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make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obstacles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difficult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see.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21620" y="7349771"/>
            <a:ext cx="9870637" cy="856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Give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skiers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snowboarders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front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right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way;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they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most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likely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can't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see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you.</a:t>
            </a:r>
          </a:p>
          <a:p>
            <a:pPr marL="0" marR="0">
              <a:lnSpc>
                <a:spcPts val="2066"/>
              </a:lnSpc>
              <a:spcBef>
                <a:spcPts val="2259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have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stop,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stop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side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run,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middle.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21620" y="8461275"/>
            <a:ext cx="10190526" cy="577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Helmets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reduce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head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injuries.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However,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even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though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helmet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has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increased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over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years,</a:t>
            </a:r>
          </a:p>
          <a:p>
            <a:pPr marL="207220" marR="0">
              <a:lnSpc>
                <a:spcPts val="2010"/>
              </a:lnSpc>
              <a:spcBef>
                <a:spcPts val="116"/>
              </a:spcBef>
              <a:spcAft>
                <a:spcPts val="0"/>
              </a:spcAft>
            </a:pP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traumatic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brain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still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occur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helmet</a:t>
            </a:r>
            <a:r>
              <a:rPr sz="18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use.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21620" y="9294903"/>
            <a:ext cx="7859135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2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Severe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injury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death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prevented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by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avoiding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risk-taking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behaviors.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536864" y="9639159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99666" y="385437"/>
            <a:ext cx="4042662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WINTER-RELATED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ACTIVITIES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34000" y="1523361"/>
            <a:ext cx="9567183" cy="86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540"/>
              </a:lnSpc>
              <a:spcBef>
                <a:spcPts val="0"/>
              </a:spcBef>
              <a:spcAft>
                <a:spcPts val="0"/>
              </a:spcAft>
            </a:pPr>
            <a:r>
              <a:rPr sz="6650" spc="73" dirty="0">
                <a:solidFill>
                  <a:srgbClr val="000000"/>
                </a:solidFill>
                <a:latin typeface="WOKLLK+Arial-Black"/>
                <a:cs typeface="WOKLLK+Arial-Black"/>
              </a:rPr>
              <a:t>Snow</a:t>
            </a:r>
            <a:r>
              <a:rPr sz="6650" spc="72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6650" spc="73" dirty="0">
                <a:solidFill>
                  <a:srgbClr val="000000"/>
                </a:solidFill>
                <a:latin typeface="WOKLLK+Arial-Black"/>
                <a:cs typeface="WOKLLK+Arial-Black"/>
              </a:rPr>
              <a:t>Blower</a:t>
            </a:r>
            <a:r>
              <a:rPr sz="6650" spc="-182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6650" spc="72" dirty="0">
                <a:solidFill>
                  <a:srgbClr val="000000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140702" y="3440243"/>
            <a:ext cx="7943038" cy="6167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important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powered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equipment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such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blowers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properly</a:t>
            </a:r>
          </a:p>
          <a:p>
            <a:pPr marL="215902" marR="0">
              <a:lnSpc>
                <a:spcPts val="2010"/>
              </a:lnSpc>
              <a:spcBef>
                <a:spcPts val="478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grounded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protect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workers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electric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shock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electrocution.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140702" y="4392743"/>
            <a:ext cx="8237628" cy="6167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performing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maintenance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cleaning,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ensure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equipment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properly</a:t>
            </a:r>
          </a:p>
          <a:p>
            <a:pPr marL="215902" marR="0">
              <a:lnSpc>
                <a:spcPts val="2010"/>
              </a:lnSpc>
              <a:spcBef>
                <a:spcPts val="478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guarded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disconnected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power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sources.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140702" y="5345243"/>
            <a:ext cx="8053679" cy="6167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blowers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commonly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cause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lacerations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amputations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operators</a:t>
            </a:r>
          </a:p>
          <a:p>
            <a:pPr marL="215902" marR="0">
              <a:lnSpc>
                <a:spcPts val="2010"/>
              </a:lnSpc>
              <a:spcBef>
                <a:spcPts val="478"/>
              </a:spcBef>
              <a:spcAft>
                <a:spcPts val="0"/>
              </a:spcAft>
            </a:pP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attempt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clear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jams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while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equipment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on.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40702" y="6297743"/>
            <a:ext cx="8603618" cy="934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Never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attempt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clear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jam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hand.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First,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turn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blower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off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wait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</a:p>
          <a:p>
            <a:pPr marL="215902" marR="0">
              <a:lnSpc>
                <a:spcPts val="2010"/>
              </a:lnSpc>
              <a:spcBef>
                <a:spcPts val="478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all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moving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parts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stop,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long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stick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clear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wet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debris</a:t>
            </a:r>
          </a:p>
          <a:p>
            <a:pPr marL="215902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machine.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40702" y="7567743"/>
            <a:ext cx="5608309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hands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feet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away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moving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parts.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140702" y="8202743"/>
            <a:ext cx="7906166" cy="6167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000000"/>
                </a:solidFill>
                <a:latin typeface="WPBAGK+ArialMT"/>
                <a:cs typeface="WPBAGK+ArialMT"/>
              </a:rPr>
              <a:t>Fuel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blower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before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starting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machine;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add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fuel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</a:p>
          <a:p>
            <a:pPr marL="215902" marR="0">
              <a:lnSpc>
                <a:spcPts val="2010"/>
              </a:lnSpc>
              <a:spcBef>
                <a:spcPts val="478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equipment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running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engine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hot.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731481" y="9756245"/>
            <a:ext cx="368047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spc="140" dirty="0">
                <a:solidFill>
                  <a:srgbClr val="000000"/>
                </a:solidFill>
                <a:latin typeface="WPBAGK+ArialMT"/>
                <a:cs typeface="WPBAGK+ArialMT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90414" y="402242"/>
            <a:ext cx="4042661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WINTER-RELATED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ACTIVITIES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520466" y="1487614"/>
            <a:ext cx="6558575" cy="71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297"/>
              </a:lnSpc>
              <a:spcBef>
                <a:spcPts val="0"/>
              </a:spcBef>
              <a:spcAft>
                <a:spcPts val="0"/>
              </a:spcAft>
            </a:pPr>
            <a:r>
              <a:rPr sz="540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Shoveling</a:t>
            </a:r>
            <a:r>
              <a:rPr sz="5400" spc="61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40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620499" y="2903001"/>
            <a:ext cx="6156214" cy="92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Shoveling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strenuous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activity,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particularly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because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cold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weather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tax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body.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There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potential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exhaustion,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dehydration,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back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heart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attacks.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20499" y="4173001"/>
            <a:ext cx="6291109" cy="1245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During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removal,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addition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following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tips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avoiding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cold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stress,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such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taking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frequent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breaks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areas,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there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other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precautions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people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take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avoid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injury.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836401" y="5754753"/>
            <a:ext cx="5802444" cy="934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up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before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activity,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scoop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small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amounts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</a:p>
          <a:p>
            <a:pPr marL="215902" marR="0">
              <a:lnSpc>
                <a:spcPts val="2010"/>
              </a:lnSpc>
              <a:spcBef>
                <a:spcPts val="478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at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time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where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possible,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push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</a:p>
          <a:p>
            <a:pPr marL="215902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instead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lifting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it.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836401" y="7024753"/>
            <a:ext cx="5885019" cy="934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proper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lifting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techniques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avoid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back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other</a:t>
            </a:r>
          </a:p>
          <a:p>
            <a:pPr marL="215902" marR="0">
              <a:lnSpc>
                <a:spcPts val="2010"/>
              </a:lnSpc>
              <a:spcBef>
                <a:spcPts val="478"/>
              </a:spcBef>
              <a:spcAft>
                <a:spcPts val="0"/>
              </a:spcAft>
            </a:pP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shoveling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snow: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back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straight,</a:t>
            </a:r>
          </a:p>
          <a:p>
            <a:pPr marL="215902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lift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legs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turn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twist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000000"/>
                </a:solidFill>
                <a:latin typeface="WPBAGK+ArialMT"/>
                <a:cs typeface="WPBAGK+ArialMT"/>
              </a:rPr>
              <a:t>body.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536864" y="9639159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027261" y="503504"/>
            <a:ext cx="5812280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WINTER-RELATED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SLIPS,</a:t>
            </a:r>
            <a:r>
              <a:rPr sz="2000" spc="11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TRIPS</a:t>
            </a:r>
            <a:r>
              <a:rPr sz="2000" spc="112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AND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FALLS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6279" y="1086901"/>
            <a:ext cx="14953395" cy="71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297"/>
              </a:lnSpc>
              <a:spcBef>
                <a:spcPts val="0"/>
              </a:spcBef>
              <a:spcAft>
                <a:spcPts val="0"/>
              </a:spcAft>
            </a:pPr>
            <a:r>
              <a:rPr sz="5400" spc="49" dirty="0">
                <a:solidFill>
                  <a:srgbClr val="000000"/>
                </a:solidFill>
                <a:latin typeface="WOKLLK+Arial-Black"/>
                <a:cs typeface="WOKLLK+Arial-Black"/>
              </a:rPr>
              <a:t>Stay </a:t>
            </a:r>
            <a:r>
              <a:rPr sz="5400" spc="47" dirty="0">
                <a:solidFill>
                  <a:srgbClr val="000000"/>
                </a:solidFill>
                <a:latin typeface="WOKLLK+Arial-Black"/>
                <a:cs typeface="WOKLLK+Arial-Black"/>
              </a:rPr>
              <a:t>on</a:t>
            </a:r>
            <a:r>
              <a:rPr sz="5400" spc="5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400" spc="47" dirty="0">
                <a:solidFill>
                  <a:srgbClr val="000000"/>
                </a:solidFill>
                <a:latin typeface="WOKLLK+Arial-Black"/>
                <a:cs typeface="WOKLLK+Arial-Black"/>
              </a:rPr>
              <a:t>your</a:t>
            </a:r>
            <a:r>
              <a:rPr sz="5400" spc="5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400" spc="49" dirty="0">
                <a:solidFill>
                  <a:srgbClr val="000000"/>
                </a:solidFill>
                <a:latin typeface="WOKLLK+Arial-Black"/>
                <a:cs typeface="WOKLLK+Arial-Black"/>
              </a:rPr>
              <a:t>feet</a:t>
            </a:r>
            <a:r>
              <a:rPr sz="5400" spc="5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400" spc="52" dirty="0">
                <a:solidFill>
                  <a:srgbClr val="000000"/>
                </a:solidFill>
                <a:latin typeface="WOKLLK+Arial-Black"/>
                <a:cs typeface="WOKLLK+Arial-Black"/>
              </a:rPr>
              <a:t>in</a:t>
            </a:r>
            <a:r>
              <a:rPr sz="5400" spc="44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400" spc="47" dirty="0">
                <a:solidFill>
                  <a:srgbClr val="000000"/>
                </a:solidFill>
                <a:latin typeface="WOKLLK+Arial-Black"/>
                <a:cs typeface="WOKLLK+Arial-Black"/>
              </a:rPr>
              <a:t>wet</a:t>
            </a:r>
            <a:r>
              <a:rPr sz="5400" spc="5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400" spc="47" dirty="0">
                <a:solidFill>
                  <a:srgbClr val="000000"/>
                </a:solidFill>
                <a:latin typeface="WOKLLK+Arial-Black"/>
                <a:cs typeface="WOKLLK+Arial-Black"/>
              </a:rPr>
              <a:t>or</a:t>
            </a:r>
            <a:r>
              <a:rPr sz="5400" spc="50" dirty="0">
                <a:solidFill>
                  <a:srgbClr val="000000"/>
                </a:solidFill>
                <a:latin typeface="WOKLLK+Arial-Black"/>
                <a:cs typeface="WOKLLK+Arial-Black"/>
              </a:rPr>
              <a:t> icy</a:t>
            </a:r>
            <a:r>
              <a:rPr sz="5400" spc="-165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5400" spc="47" dirty="0">
                <a:solidFill>
                  <a:srgbClr val="000000"/>
                </a:solidFill>
                <a:latin typeface="WOKLLK+Arial-Black"/>
                <a:cs typeface="WOKLLK+Arial-Black"/>
              </a:rPr>
              <a:t>weather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2497" y="2037154"/>
            <a:ext cx="15895325" cy="5969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5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Wear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proper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footwear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right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weather.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Non-skid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boots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shoes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plenty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traction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help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prevent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falls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wet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snowy</a:t>
            </a:r>
          </a:p>
          <a:p>
            <a:pPr marL="226697" marR="0">
              <a:lnSpc>
                <a:spcPts val="2121"/>
              </a:lnSpc>
              <a:spcBef>
                <a:spcPts val="0"/>
              </a:spcBef>
              <a:spcAft>
                <a:spcPts val="0"/>
              </a:spcAft>
            </a:pP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weather.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Wet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grass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slippery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icy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sidewalk,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so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plan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accordingly.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2497" y="2845255"/>
            <a:ext cx="14302311" cy="951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5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20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driveway,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walkways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stairs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clear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free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leaves.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20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they</a:t>
            </a:r>
            <a:r>
              <a:rPr sz="20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accumulate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get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wet,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leaves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become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slippery.</a:t>
            </a:r>
          </a:p>
          <a:p>
            <a:pPr marL="0" marR="0">
              <a:lnSpc>
                <a:spcPts val="2290"/>
              </a:lnSpc>
              <a:spcBef>
                <a:spcPts val="2615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5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Apply</a:t>
            </a:r>
            <a:r>
              <a:rPr sz="20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de-icing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materials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such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salt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reduce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ice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buildup.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12497" y="3973807"/>
            <a:ext cx="11391006" cy="5969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5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Take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short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steps</a:t>
            </a:r>
            <a:r>
              <a:rPr sz="20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over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ice.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Point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toes</a:t>
            </a:r>
            <a:r>
              <a:rPr sz="20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slightly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outward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maintain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000" spc="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stable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base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support</a:t>
            </a:r>
            <a:r>
              <a:rPr sz="20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try</a:t>
            </a:r>
          </a:p>
          <a:p>
            <a:pPr marL="226697" marR="0">
              <a:lnSpc>
                <a:spcPts val="2121"/>
              </a:lnSpc>
              <a:spcBef>
                <a:spcPts val="0"/>
              </a:spcBef>
              <a:spcAft>
                <a:spcPts val="0"/>
              </a:spcAft>
            </a:pP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only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cleared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sidewalks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1" dirty="0">
                <a:solidFill>
                  <a:srgbClr val="000000"/>
                </a:solidFill>
                <a:latin typeface="WPBAGK+ArialMT"/>
                <a:cs typeface="WPBAGK+ArialMT"/>
              </a:rPr>
              <a:t>walkways.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1697" y="4778735"/>
            <a:ext cx="9236848" cy="62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7" dirty="0">
                <a:solidFill>
                  <a:srgbClr val="000000"/>
                </a:solidFill>
                <a:latin typeface="WPBAGK+ArialMT"/>
                <a:cs typeface="WPBAGK+ArialMT"/>
              </a:rPr>
              <a:t>Pay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attention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7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where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you’re</a:t>
            </a:r>
            <a:r>
              <a:rPr sz="20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going,</a:t>
            </a:r>
            <a:r>
              <a:rPr sz="20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stay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cleared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sidewalks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paths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</a:p>
          <a:p>
            <a:pPr marL="215897" marR="0">
              <a:lnSpc>
                <a:spcPts val="2233"/>
              </a:lnSpc>
              <a:spcBef>
                <a:spcPts val="94"/>
              </a:spcBef>
              <a:spcAft>
                <a:spcPts val="0"/>
              </a:spcAft>
            </a:pP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eye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out</a:t>
            </a:r>
            <a:r>
              <a:rPr sz="20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patches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black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ice.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1697" y="5669894"/>
            <a:ext cx="9032120" cy="62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handrails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where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available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7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help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balance</a:t>
            </a:r>
            <a:r>
              <a:rPr sz="20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20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walkways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</a:p>
          <a:p>
            <a:pPr marL="215897" marR="0">
              <a:lnSpc>
                <a:spcPts val="2233"/>
              </a:lnSpc>
              <a:spcBef>
                <a:spcPts val="94"/>
              </a:spcBef>
              <a:spcAft>
                <a:spcPts val="0"/>
              </a:spcAft>
            </a:pP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steps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may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slick.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1574" y="442273"/>
            <a:ext cx="230174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WINTER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57683" y="1618788"/>
            <a:ext cx="10256035" cy="866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523"/>
              </a:lnSpc>
              <a:spcBef>
                <a:spcPts val="0"/>
              </a:spcBef>
              <a:spcAft>
                <a:spcPts val="0"/>
              </a:spcAft>
            </a:pPr>
            <a:r>
              <a:rPr sz="665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Cold</a:t>
            </a:r>
            <a:r>
              <a:rPr sz="6650" spc="6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6650" spc="61" dirty="0">
                <a:solidFill>
                  <a:srgbClr val="000000"/>
                </a:solidFill>
                <a:latin typeface="WOKLLK+Arial-Black"/>
                <a:cs typeface="WOKLLK+Arial-Black"/>
              </a:rPr>
              <a:t>Weather</a:t>
            </a:r>
            <a:r>
              <a:rPr sz="665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 Injuries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0600" y="2710314"/>
            <a:ext cx="1656945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Hypothermia: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771327" y="2866724"/>
            <a:ext cx="1101002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First</a:t>
            </a:r>
            <a:r>
              <a:rPr sz="1800" b="1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Aid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0600" y="3036847"/>
            <a:ext cx="9584316" cy="219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exposed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cold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temperatures,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begins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lose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heat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faster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than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produced.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Prolonged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exposure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cold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will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eventually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up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body’s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stored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energy.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result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hypothermia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abnormally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low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temperature.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temperature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too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low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affects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brain,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making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victim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unable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think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clearly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move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well.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makes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hypothermia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particularly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dangerous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because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person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may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know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happening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will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unable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anything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about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it.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signs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symptoms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hypothermia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vary</a:t>
            </a:r>
          </a:p>
          <a:p>
            <a:pPr marL="0" marR="0">
              <a:lnSpc>
                <a:spcPts val="2010"/>
              </a:lnSpc>
              <a:spcBef>
                <a:spcPts val="489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depending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how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long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have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been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exposed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cold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temperatures.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987224" y="3187382"/>
            <a:ext cx="6698688" cy="4425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Take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following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steps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treat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someone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hypothermia:</a:t>
            </a:r>
          </a:p>
          <a:p>
            <a:pPr marL="0" marR="0">
              <a:lnSpc>
                <a:spcPts val="2066"/>
              </a:lnSpc>
              <a:spcBef>
                <a:spcPts val="432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Alert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supervisor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request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medical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assistance.</a:t>
            </a:r>
          </a:p>
          <a:p>
            <a:pPr marL="0" marR="0">
              <a:lnSpc>
                <a:spcPts val="2066"/>
              </a:lnSpc>
              <a:spcBef>
                <a:spcPts val="432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Move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victim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into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room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shelter.</a:t>
            </a:r>
          </a:p>
          <a:p>
            <a:pPr marL="0" marR="0">
              <a:lnSpc>
                <a:spcPts val="2066"/>
              </a:lnSpc>
              <a:spcBef>
                <a:spcPts val="432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Remove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their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wet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clothing.</a:t>
            </a:r>
          </a:p>
          <a:p>
            <a:pPr marL="0" marR="0">
              <a:lnSpc>
                <a:spcPts val="2066"/>
              </a:lnSpc>
              <a:spcBef>
                <a:spcPts val="432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center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their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first-chest,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neck,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head,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</a:p>
          <a:p>
            <a:pPr marL="215898" marR="0">
              <a:lnSpc>
                <a:spcPts val="2010"/>
              </a:lnSpc>
              <a:spcBef>
                <a:spcPts val="477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groin-using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electric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blanket,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available;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skin-to-skin</a:t>
            </a:r>
          </a:p>
          <a:p>
            <a:pPr marL="215898" marR="0">
              <a:lnSpc>
                <a:spcPts val="2010"/>
              </a:lnSpc>
              <a:spcBef>
                <a:spcPts val="488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contact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under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loose,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dry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layers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blankets,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clothing,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towels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</a:p>
          <a:p>
            <a:pPr marL="215898" marR="0">
              <a:lnSpc>
                <a:spcPts val="2010"/>
              </a:lnSpc>
              <a:spcBef>
                <a:spcPts val="438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sheets.</a:t>
            </a:r>
          </a:p>
          <a:p>
            <a:pPr marL="0" marR="0">
              <a:lnSpc>
                <a:spcPts val="2066"/>
              </a:lnSpc>
              <a:spcBef>
                <a:spcPts val="492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beverages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may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help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increase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temperature,</a:t>
            </a:r>
          </a:p>
          <a:p>
            <a:pPr marL="215898" marR="0">
              <a:lnSpc>
                <a:spcPts val="2010"/>
              </a:lnSpc>
              <a:spcBef>
                <a:spcPts val="427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but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give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alcoholic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beverages.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try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give</a:t>
            </a:r>
          </a:p>
          <a:p>
            <a:pPr marL="215898" marR="0">
              <a:lnSpc>
                <a:spcPts val="2010"/>
              </a:lnSpc>
              <a:spcBef>
                <a:spcPts val="488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beverages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unconscious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person.</a:t>
            </a:r>
          </a:p>
          <a:p>
            <a:pPr marL="0" marR="0">
              <a:lnSpc>
                <a:spcPts val="2066"/>
              </a:lnSpc>
              <a:spcBef>
                <a:spcPts val="492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After</a:t>
            </a:r>
            <a:r>
              <a:rPr sz="18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their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temperature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has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increased,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victim</a:t>
            </a:r>
          </a:p>
          <a:p>
            <a:pPr marL="215898" marR="0">
              <a:lnSpc>
                <a:spcPts val="2010"/>
              </a:lnSpc>
              <a:spcBef>
                <a:spcPts val="427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dry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wrapped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blanket,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including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head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</a:p>
          <a:p>
            <a:pPr marL="215898" marR="0">
              <a:lnSpc>
                <a:spcPts val="2010"/>
              </a:lnSpc>
              <a:spcBef>
                <a:spcPts val="488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neck.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90600" y="5615439"/>
            <a:ext cx="3215337" cy="621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2" dirty="0">
                <a:solidFill>
                  <a:srgbClr val="000000"/>
                </a:solidFill>
                <a:latin typeface="GIIWSW+Arial-BoldMT"/>
                <a:cs typeface="GIIWSW+Arial-BoldMT"/>
              </a:rPr>
              <a:t>Early</a:t>
            </a:r>
            <a:r>
              <a:rPr sz="1800" b="1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000000"/>
                </a:solidFill>
                <a:latin typeface="GIIWSW+Arial-BoldMT"/>
                <a:cs typeface="GIIWSW+Arial-BoldMT"/>
              </a:rPr>
              <a:t>Signs</a:t>
            </a:r>
            <a:r>
              <a:rPr sz="1800" b="1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1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1800" b="1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12" dirty="0">
                <a:solidFill>
                  <a:srgbClr val="000000"/>
                </a:solidFill>
                <a:latin typeface="GIIWSW+Arial-BoldMT"/>
                <a:cs typeface="GIIWSW+Arial-BoldMT"/>
              </a:rPr>
              <a:t>Symptoms:</a:t>
            </a:r>
          </a:p>
          <a:p>
            <a:pPr marL="215901" marR="0">
              <a:lnSpc>
                <a:spcPts val="2066"/>
              </a:lnSpc>
              <a:spcBef>
                <a:spcPts val="514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Shivering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06501" y="6253724"/>
            <a:ext cx="3305390" cy="935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Fatigue</a:t>
            </a:r>
          </a:p>
          <a:p>
            <a:pPr marL="0" marR="0">
              <a:lnSpc>
                <a:spcPts val="2066"/>
              </a:lnSpc>
              <a:spcBef>
                <a:spcPts val="43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Loss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coordination</a:t>
            </a:r>
          </a:p>
          <a:p>
            <a:pPr marL="0" marR="0">
              <a:lnSpc>
                <a:spcPts val="2066"/>
              </a:lnSpc>
              <a:spcBef>
                <a:spcPts val="43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Confusion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disorientation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90600" y="7568063"/>
            <a:ext cx="3124633" cy="621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2" dirty="0">
                <a:solidFill>
                  <a:srgbClr val="000000"/>
                </a:solidFill>
                <a:latin typeface="GIIWSW+Arial-BoldMT"/>
                <a:cs typeface="GIIWSW+Arial-BoldMT"/>
              </a:rPr>
              <a:t>Late</a:t>
            </a:r>
            <a:r>
              <a:rPr sz="1800" b="1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11" dirty="0">
                <a:solidFill>
                  <a:srgbClr val="000000"/>
                </a:solidFill>
                <a:latin typeface="GIIWSW+Arial-BoldMT"/>
                <a:cs typeface="GIIWSW+Arial-BoldMT"/>
              </a:rPr>
              <a:t>Signs</a:t>
            </a:r>
            <a:r>
              <a:rPr sz="1800" b="1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12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1800" b="1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spc="12" dirty="0">
                <a:solidFill>
                  <a:srgbClr val="000000"/>
                </a:solidFill>
                <a:latin typeface="GIIWSW+Arial-BoldMT"/>
                <a:cs typeface="GIIWSW+Arial-BoldMT"/>
              </a:rPr>
              <a:t>Symptoms:</a:t>
            </a:r>
          </a:p>
          <a:p>
            <a:pPr marL="215901" marR="0">
              <a:lnSpc>
                <a:spcPts val="2066"/>
              </a:lnSpc>
              <a:spcBef>
                <a:spcPts val="514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No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shivering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987224" y="7630604"/>
            <a:ext cx="5508825" cy="616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person</a:t>
            </a:r>
            <a:r>
              <a:rPr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has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no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pulse,</a:t>
            </a:r>
            <a:r>
              <a:rPr sz="18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begin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cardiopulmonary</a:t>
            </a:r>
          </a:p>
          <a:p>
            <a:pPr marL="215898" marR="0">
              <a:lnSpc>
                <a:spcPts val="2010"/>
              </a:lnSpc>
              <a:spcBef>
                <a:spcPts val="477"/>
              </a:spcBef>
              <a:spcAft>
                <a:spcPts val="0"/>
              </a:spcAft>
            </a:pP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resuscitation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(CPR).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206501" y="8206349"/>
            <a:ext cx="3756079" cy="1253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Blue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skin</a:t>
            </a:r>
          </a:p>
          <a:p>
            <a:pPr marL="0" marR="0">
              <a:lnSpc>
                <a:spcPts val="2066"/>
              </a:lnSpc>
              <a:spcBef>
                <a:spcPts val="43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Dilated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pupils</a:t>
            </a:r>
          </a:p>
          <a:p>
            <a:pPr marL="0" marR="0">
              <a:lnSpc>
                <a:spcPts val="2066"/>
              </a:lnSpc>
              <a:spcBef>
                <a:spcPts val="43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WPBAGK+ArialMT"/>
                <a:cs typeface="WPBAGK+ArialMT"/>
              </a:rPr>
              <a:t>Slowed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pulse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breathing</a:t>
            </a:r>
          </a:p>
          <a:p>
            <a:pPr marL="0" marR="0">
              <a:lnSpc>
                <a:spcPts val="2066"/>
              </a:lnSpc>
              <a:spcBef>
                <a:spcPts val="43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Loss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decline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WPBAGK+ArialMT"/>
                <a:cs typeface="WPBAGK+ArialMT"/>
              </a:rPr>
              <a:t>consciousness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536864" y="9639159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187522" y="566097"/>
            <a:ext cx="2301746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WINTER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54279" y="1295075"/>
            <a:ext cx="12311755" cy="7855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885"/>
              </a:lnSpc>
              <a:spcBef>
                <a:spcPts val="0"/>
              </a:spcBef>
              <a:spcAft>
                <a:spcPts val="0"/>
              </a:spcAft>
            </a:pPr>
            <a:r>
              <a:rPr sz="600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Cold</a:t>
            </a:r>
            <a:r>
              <a:rPr sz="6000" spc="61" dirty="0">
                <a:solidFill>
                  <a:srgbClr val="000000"/>
                </a:solidFill>
                <a:latin typeface="WOKLLK+Arial-Black"/>
                <a:cs typeface="WOKLLK+Arial-Black"/>
              </a:rPr>
              <a:t> Weather</a:t>
            </a:r>
            <a:r>
              <a:rPr sz="600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 Injuries</a:t>
            </a:r>
            <a:r>
              <a:rPr sz="6000" spc="61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6000" spc="62" dirty="0">
                <a:solidFill>
                  <a:srgbClr val="000000"/>
                </a:solidFill>
                <a:latin typeface="WOKLLK+Arial-Black"/>
                <a:cs typeface="WOKLLK+Arial-Black"/>
              </a:rPr>
              <a:t>(cont.)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24000" y="2718287"/>
            <a:ext cx="7892581" cy="956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Frostbite</a:t>
            </a:r>
            <a:r>
              <a:rPr sz="2000" b="1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injury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caused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freezing.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Frostbite</a:t>
            </a:r>
          </a:p>
          <a:p>
            <a:pPr marL="0" marR="0">
              <a:lnSpc>
                <a:spcPts val="2234"/>
              </a:lnSpc>
              <a:spcBef>
                <a:spcPts val="26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causes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0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loss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feeling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color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affected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areas.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most</a:t>
            </a:r>
            <a:r>
              <a:rPr sz="20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often</a:t>
            </a:r>
          </a:p>
          <a:p>
            <a:pPr marL="0" marR="0">
              <a:lnSpc>
                <a:spcPts val="2234"/>
              </a:lnSpc>
              <a:spcBef>
                <a:spcPts val="26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affects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nose,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ears,</a:t>
            </a:r>
            <a:r>
              <a:rPr sz="20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cheeks,</a:t>
            </a:r>
            <a:r>
              <a:rPr sz="20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chin,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fingers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toes.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73640" y="2774138"/>
            <a:ext cx="4415766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People</a:t>
            </a:r>
            <a:r>
              <a:rPr sz="1800" b="1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suffering</a:t>
            </a:r>
            <a:r>
              <a:rPr sz="1800" b="1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from</a:t>
            </a:r>
            <a:r>
              <a:rPr sz="1800" b="1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frostbite</a:t>
            </a:r>
            <a:r>
              <a:rPr sz="1800" b="1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should: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278747" y="3371639"/>
            <a:ext cx="4728023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Get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into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room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soon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possible.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24000" y="3988287"/>
            <a:ext cx="7662631" cy="1274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Frostbite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permanently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damage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tissue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severe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cases</a:t>
            </a:r>
          </a:p>
          <a:p>
            <a:pPr marL="0" marR="0">
              <a:lnSpc>
                <a:spcPts val="2234"/>
              </a:lnSpc>
              <a:spcBef>
                <a:spcPts val="26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lead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amputation.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extremely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cold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temperatures,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risk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</a:p>
          <a:p>
            <a:pPr marL="0" marR="0">
              <a:lnSpc>
                <a:spcPts val="2234"/>
              </a:lnSpc>
              <a:spcBef>
                <a:spcPts val="26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frostbite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increased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people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reduced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blood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circulation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</a:p>
          <a:p>
            <a:pPr marL="0" marR="0">
              <a:lnSpc>
                <a:spcPts val="2234"/>
              </a:lnSpc>
              <a:spcBef>
                <a:spcPts val="26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among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those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who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dressed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properly.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278747" y="3974889"/>
            <a:ext cx="6423652" cy="600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Unless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absolutely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necessary,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walk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frostbitten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feet</a:t>
            </a:r>
          </a:p>
          <a:p>
            <a:pPr marL="205108" marR="0">
              <a:lnSpc>
                <a:spcPts val="2010"/>
              </a:lnSpc>
              <a:spcBef>
                <a:spcPts val="303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toes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-</a:t>
            </a:r>
            <a:r>
              <a:rPr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this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increases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damage.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278747" y="4879764"/>
            <a:ext cx="5805234" cy="902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Immerse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affected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area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warm-not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hot-water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(the</a:t>
            </a:r>
          </a:p>
          <a:p>
            <a:pPr marL="205108" marR="0">
              <a:lnSpc>
                <a:spcPts val="2010"/>
              </a:lnSpc>
              <a:spcBef>
                <a:spcPts val="303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temperature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should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comfortable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touch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</a:p>
          <a:p>
            <a:pPr marL="205108" marR="0">
              <a:lnSpc>
                <a:spcPts val="2010"/>
              </a:lnSpc>
              <a:spcBef>
                <a:spcPts val="364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unaffected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parts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body).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426713" y="5590426"/>
            <a:ext cx="2517396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10" dirty="0">
                <a:solidFill>
                  <a:srgbClr val="000000"/>
                </a:solidFill>
                <a:latin typeface="GIIWSW+Arial-BoldMT"/>
                <a:cs typeface="GIIWSW+Arial-BoldMT"/>
              </a:rPr>
              <a:t>Symptoms</a:t>
            </a:r>
            <a:r>
              <a:rPr sz="2000" b="1" spc="6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b="1" spc="10" dirty="0">
                <a:solidFill>
                  <a:srgbClr val="000000"/>
                </a:solidFill>
                <a:latin typeface="GIIWSW+Arial-BoldMT"/>
                <a:cs typeface="GIIWSW+Arial-BoldMT"/>
              </a:rPr>
              <a:t>include: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642615" y="5911212"/>
            <a:ext cx="5597147" cy="963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Reduced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blood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flow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hands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feet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(fingers</a:t>
            </a:r>
          </a:p>
          <a:p>
            <a:pPr marL="215903" marR="0">
              <a:lnSpc>
                <a:spcPts val="2234"/>
              </a:lnSpc>
              <a:spcBef>
                <a:spcPts val="25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toes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freeze)</a:t>
            </a:r>
          </a:p>
          <a:p>
            <a:pPr marL="0" marR="0">
              <a:lnSpc>
                <a:spcPts val="2290"/>
              </a:lnSpc>
              <a:spcBef>
                <a:spcPts val="22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Numbness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278747" y="6086264"/>
            <a:ext cx="6241353" cy="600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affected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area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using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body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heat;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example,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</a:p>
          <a:p>
            <a:pPr marL="205108" marR="0">
              <a:lnSpc>
                <a:spcPts val="2010"/>
              </a:lnSpc>
              <a:spcBef>
                <a:spcPts val="303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armpit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used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8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warm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frostbitten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fingers.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642615" y="6863712"/>
            <a:ext cx="5189731" cy="1281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Tingling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stinging</a:t>
            </a:r>
          </a:p>
          <a:p>
            <a:pPr marL="0" marR="0">
              <a:lnSpc>
                <a:spcPts val="2290"/>
              </a:lnSpc>
              <a:spcBef>
                <a:spcPts val="209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Achiness</a:t>
            </a:r>
          </a:p>
          <a:p>
            <a:pPr marL="0" marR="0">
              <a:lnSpc>
                <a:spcPts val="2290"/>
              </a:lnSpc>
              <a:spcBef>
                <a:spcPts val="209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Bluish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pale,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waxy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skin</a:t>
            </a:r>
          </a:p>
          <a:p>
            <a:pPr marL="0" marR="0">
              <a:lnSpc>
                <a:spcPts val="2290"/>
              </a:lnSpc>
              <a:spcBef>
                <a:spcPts val="209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Swelling,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loss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coordination,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blisters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0278747" y="6991139"/>
            <a:ext cx="6190798" cy="600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rub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massage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frostbitten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area;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doing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so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may</a:t>
            </a:r>
          </a:p>
          <a:p>
            <a:pPr marL="205108" marR="0">
              <a:lnSpc>
                <a:spcPts val="2010"/>
              </a:lnSpc>
              <a:spcBef>
                <a:spcPts val="303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cause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more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damage.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278747" y="7896014"/>
            <a:ext cx="6435996" cy="902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5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heating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pad,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lamp,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heat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8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stove,</a:t>
            </a:r>
          </a:p>
          <a:p>
            <a:pPr marL="205108" marR="0">
              <a:lnSpc>
                <a:spcPts val="2010"/>
              </a:lnSpc>
              <a:spcBef>
                <a:spcPts val="303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fireplace,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radiator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warming.</a:t>
            </a:r>
            <a:r>
              <a:rPr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Affected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areas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numb</a:t>
            </a:r>
          </a:p>
          <a:p>
            <a:pPr marL="205108" marR="0">
              <a:lnSpc>
                <a:spcPts val="2010"/>
              </a:lnSpc>
              <a:spcBef>
                <a:spcPts val="364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easily</a:t>
            </a:r>
            <a:r>
              <a:rPr sz="18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WPBAGK+ArialMT"/>
                <a:cs typeface="WPBAGK+ArialMT"/>
              </a:rPr>
              <a:t>burned.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7557501" y="9622626"/>
            <a:ext cx="368047" cy="23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4"/>
              </a:lnSpc>
              <a:spcBef>
                <a:spcPts val="0"/>
              </a:spcBef>
              <a:spcAft>
                <a:spcPts val="0"/>
              </a:spcAft>
            </a:pPr>
            <a:r>
              <a:rPr sz="1400" spc="140" dirty="0">
                <a:solidFill>
                  <a:srgbClr val="000000"/>
                </a:solidFill>
                <a:latin typeface="WPBAGK+ArialMT"/>
                <a:cs typeface="WPBAGK+ArialMT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3440" y="2475266"/>
            <a:ext cx="7239005" cy="661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04"/>
              </a:lnSpc>
              <a:spcBef>
                <a:spcPts val="0"/>
              </a:spcBef>
              <a:spcAft>
                <a:spcPts val="0"/>
              </a:spcAft>
            </a:pPr>
            <a:r>
              <a:rPr sz="5000" dirty="0">
                <a:solidFill>
                  <a:srgbClr val="D00000"/>
                </a:solidFill>
                <a:latin typeface="WOKLLK+Arial-Black"/>
                <a:cs typeface="WOKLLK+Arial-Black"/>
              </a:rPr>
              <a:t>SEASONAL DRIVING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4870" y="3375760"/>
            <a:ext cx="7232372" cy="1116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Fall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Winter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conditions</a:t>
            </a:r>
            <a:r>
              <a:rPr sz="180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vary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depending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on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where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you</a:t>
            </a:r>
          </a:p>
          <a:p>
            <a:pPr marL="0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live,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where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you’re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going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route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you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choose.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Regardless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of</a:t>
            </a:r>
          </a:p>
          <a:p>
            <a:pPr marL="0" marR="0">
              <a:lnSpc>
                <a:spcPts val="2010"/>
              </a:lnSpc>
              <a:spcBef>
                <a:spcPts val="149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where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you’re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going,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it</a:t>
            </a:r>
            <a:r>
              <a:rPr sz="180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pays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to</a:t>
            </a:r>
            <a:r>
              <a:rPr sz="1800" b="1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plan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ahead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prepare</a:t>
            </a:r>
          </a:p>
          <a:p>
            <a:pPr marL="0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accordingly.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4870" y="4741612"/>
            <a:ext cx="6122710" cy="2220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Drive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Safely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as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it</a:t>
            </a:r>
            <a:r>
              <a:rPr sz="180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Gets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Darker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How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can</a:t>
            </a:r>
            <a:r>
              <a:rPr sz="1800" b="1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you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make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it</a:t>
            </a:r>
            <a:r>
              <a:rPr sz="180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home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safely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during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rush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hour?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Winter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Conditions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Winter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Preparedness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Black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Ice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What</a:t>
            </a:r>
            <a:r>
              <a:rPr sz="180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To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Do</a:t>
            </a:r>
            <a:r>
              <a:rPr sz="1800" b="1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If</a:t>
            </a:r>
            <a:r>
              <a:rPr sz="180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You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Get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Stranded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or</a:t>
            </a:r>
            <a:r>
              <a:rPr sz="180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Stuck?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Emergency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Vehicle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Kit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Distracted</a:t>
            </a:r>
            <a:r>
              <a:rPr sz="1800" b="1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4870" y="6936171"/>
            <a:ext cx="3483136" cy="849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Additional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Safe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Tips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Drowsy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1850" spc="1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1800" b="1" spc="4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Under</a:t>
            </a:r>
            <a:r>
              <a:rPr sz="1800" b="1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180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00"/>
                </a:solidFill>
                <a:latin typeface="GIIWSW+Arial-BoldMT"/>
                <a:cs typeface="GIIWSW+Arial-BoldMT"/>
              </a:rPr>
              <a:t>Influence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43433" y="718497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22180" y="3749187"/>
            <a:ext cx="11281312" cy="71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297"/>
              </a:lnSpc>
              <a:spcBef>
                <a:spcPts val="0"/>
              </a:spcBef>
              <a:spcAft>
                <a:spcPts val="0"/>
              </a:spcAft>
            </a:pPr>
            <a:r>
              <a:rPr sz="5400" spc="85" dirty="0">
                <a:solidFill>
                  <a:srgbClr val="FFFDF5"/>
                </a:solidFill>
                <a:latin typeface="WOKLLK+Arial-Black"/>
                <a:cs typeface="WOKLLK+Arial-Black"/>
              </a:rPr>
              <a:t>Drive</a:t>
            </a:r>
            <a:r>
              <a:rPr sz="5400" spc="82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dirty="0">
                <a:solidFill>
                  <a:srgbClr val="FFFDF5"/>
                </a:solidFill>
                <a:latin typeface="WOKLLK+Arial-Black"/>
                <a:cs typeface="WOKLLK+Arial-Black"/>
              </a:rPr>
              <a:t>s</a:t>
            </a:r>
            <a:r>
              <a:rPr sz="5400" spc="1950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86" dirty="0">
                <a:solidFill>
                  <a:srgbClr val="FFFDF5"/>
                </a:solidFill>
                <a:latin typeface="WOKLLK+Arial-Black"/>
                <a:cs typeface="WOKLLK+Arial-Black"/>
              </a:rPr>
              <a:t>fely</a:t>
            </a:r>
            <a:r>
              <a:rPr sz="5400" spc="94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82" dirty="0">
                <a:solidFill>
                  <a:srgbClr val="FFFDF5"/>
                </a:solidFill>
                <a:latin typeface="WOKLLK+Arial-Black"/>
                <a:cs typeface="WOKLLK+Arial-Black"/>
              </a:rPr>
              <a:t>as</a:t>
            </a:r>
            <a:r>
              <a:rPr sz="5400" spc="86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87" dirty="0">
                <a:solidFill>
                  <a:srgbClr val="FFFDF5"/>
                </a:solidFill>
                <a:latin typeface="WOKLLK+Arial-Black"/>
                <a:cs typeface="WOKLLK+Arial-Black"/>
              </a:rPr>
              <a:t>it</a:t>
            </a:r>
            <a:r>
              <a:rPr sz="5400" spc="81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82" dirty="0">
                <a:solidFill>
                  <a:srgbClr val="FFFDF5"/>
                </a:solidFill>
                <a:latin typeface="WOKLLK+Arial-Black"/>
                <a:cs typeface="WOKLLK+Arial-Black"/>
              </a:rPr>
              <a:t>gets</a:t>
            </a:r>
            <a:r>
              <a:rPr sz="5400" spc="86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82" dirty="0">
                <a:solidFill>
                  <a:srgbClr val="FFFDF5"/>
                </a:solidFill>
                <a:latin typeface="WOKLLK+Arial-Black"/>
                <a:cs typeface="WOKLLK+Arial-Black"/>
              </a:rPr>
              <a:t>darker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24000" y="4665198"/>
            <a:ext cx="7229019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As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we</a:t>
            </a:r>
            <a:r>
              <a:rPr sz="18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'Fall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Back'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to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Shorter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Days,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Take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Extra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Care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on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the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Road: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50698" y="5208089"/>
            <a:ext cx="15050087" cy="847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Shorter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days,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fatigue,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compromised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night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vision,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rush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hour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impaired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some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risks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face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when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night.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These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risks</a:t>
            </a:r>
          </a:p>
          <a:p>
            <a:pPr marL="226697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become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especially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pronounced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moving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into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weekend,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fatal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crashes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peaking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Saturday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nights,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according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NSC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analysis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National</a:t>
            </a:r>
          </a:p>
          <a:p>
            <a:pPr marL="226697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Highway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Traffic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Safety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Administration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(NHTSA)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2" dirty="0">
                <a:solidFill>
                  <a:srgbClr val="FFFFFF"/>
                </a:solidFill>
                <a:latin typeface="WPBAGK+ArialMT"/>
                <a:cs typeface="WPBAGK+ArialMT"/>
              </a:rPr>
              <a:t>data.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50698" y="6305370"/>
            <a:ext cx="15139542" cy="847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When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Daylight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Saving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Time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ends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–</a:t>
            </a:r>
            <a:r>
              <a:rPr sz="18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2022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that's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2</a:t>
            </a:r>
            <a:r>
              <a:rPr sz="18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a.m.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Nov.</a:t>
            </a:r>
            <a:r>
              <a:rPr sz="1800" spc="-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6,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many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people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will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find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themselves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spending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time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dark.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Depth</a:t>
            </a:r>
          </a:p>
          <a:p>
            <a:pPr marL="226697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perception,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color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recognition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peripheral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vision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compromised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dark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headlights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glare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oncoming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vehicles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</a:p>
          <a:p>
            <a:pPr marL="226697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temporarily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blind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driver.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50698" y="7402648"/>
            <a:ext cx="14167370" cy="573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Even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high-beam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headlights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visibility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limited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about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500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feet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(250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feet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normal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headlights),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creating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less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time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react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</a:p>
          <a:p>
            <a:pPr marL="226697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something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road,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especially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when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higher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speeds.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7998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43433" y="718497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57016" y="5358891"/>
            <a:ext cx="11951270" cy="598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414"/>
              </a:lnSpc>
              <a:spcBef>
                <a:spcPts val="0"/>
              </a:spcBef>
              <a:spcAft>
                <a:spcPts val="0"/>
              </a:spcAft>
            </a:pPr>
            <a:r>
              <a:rPr sz="450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Make</a:t>
            </a:r>
            <a:r>
              <a:rPr sz="4500" spc="50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500" spc="51" dirty="0">
                <a:solidFill>
                  <a:srgbClr val="FFFFFF"/>
                </a:solidFill>
                <a:latin typeface="WOKLLK+Arial-Black"/>
                <a:cs typeface="WOKLLK+Arial-Black"/>
              </a:rPr>
              <a:t>it</a:t>
            </a:r>
            <a:r>
              <a:rPr sz="4500" spc="-81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500" spc="49" dirty="0">
                <a:solidFill>
                  <a:srgbClr val="FFFFFF"/>
                </a:solidFill>
                <a:latin typeface="WOKLLK+Arial-Black"/>
                <a:cs typeface="WOKLLK+Arial-Black"/>
              </a:rPr>
              <a:t>home</a:t>
            </a:r>
            <a:r>
              <a:rPr sz="450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500" spc="49" dirty="0">
                <a:solidFill>
                  <a:srgbClr val="FFFFFF"/>
                </a:solidFill>
                <a:latin typeface="WOKLLK+Arial-Black"/>
                <a:cs typeface="WOKLLK+Arial-Black"/>
              </a:rPr>
              <a:t>safely during </a:t>
            </a:r>
            <a:r>
              <a:rPr sz="450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rush</a:t>
            </a:r>
            <a:r>
              <a:rPr sz="4500" spc="119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450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hour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00200" y="6290923"/>
            <a:ext cx="15446362" cy="1006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Evening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rush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hour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(weekdays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between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GIIWSW+Arial-BoldMT"/>
                <a:cs typeface="GIIWSW+Arial-BoldMT"/>
              </a:rPr>
              <a:t>4</a:t>
            </a:r>
            <a:r>
              <a:rPr sz="1800" b="1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and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GIIWSW+Arial-BoldMT"/>
                <a:cs typeface="GIIWSW+Arial-BoldMT"/>
              </a:rPr>
              <a:t>7</a:t>
            </a:r>
            <a:r>
              <a:rPr sz="1800" b="1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p.m.)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is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GIIWSW+Arial-BoldMT"/>
                <a:cs typeface="GIIWSW+Arial-BoldMT"/>
              </a:rPr>
              <a:t>a</a:t>
            </a:r>
            <a:r>
              <a:rPr sz="1800" b="1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dangerous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time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to</a:t>
            </a:r>
            <a:r>
              <a:rPr sz="1800" b="1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drive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due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to</a:t>
            </a:r>
            <a:r>
              <a:rPr sz="1800" b="1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crowded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roadways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and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drivers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eager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to</a:t>
            </a:r>
            <a:r>
              <a:rPr sz="1800" b="1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get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home</a:t>
            </a:r>
          </a:p>
          <a:p>
            <a:pPr marL="0" marR="0">
              <a:lnSpc>
                <a:spcPts val="2010"/>
              </a:lnSpc>
              <a:spcBef>
                <a:spcPts val="789"/>
              </a:spcBef>
              <a:spcAft>
                <a:spcPts val="0"/>
              </a:spcAft>
            </a:pP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after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work.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In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winter,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it's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dark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during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rush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hour,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compounding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an</a:t>
            </a:r>
            <a:r>
              <a:rPr sz="1800" b="1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already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dangerous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driving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situation.</a:t>
            </a:r>
          </a:p>
          <a:p>
            <a:pPr marL="215901" marR="0">
              <a:lnSpc>
                <a:spcPts val="2066"/>
              </a:lnSpc>
              <a:spcBef>
                <a:spcPts val="74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Don't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impatient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driver;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slow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down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16101" y="7351974"/>
            <a:ext cx="7199645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Stay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lane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beware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who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dart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lane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lane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16101" y="7707574"/>
            <a:ext cx="7639094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Even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though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route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may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familiar,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don't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go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autopilot;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stay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alert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816101" y="8063174"/>
            <a:ext cx="8734211" cy="1011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Consult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directions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you'll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unfamiliar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areas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memorize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route</a:t>
            </a:r>
          </a:p>
          <a:p>
            <a:pPr marL="0" marR="0">
              <a:lnSpc>
                <a:spcPts val="2066"/>
              </a:lnSpc>
              <a:spcBef>
                <a:spcPts val="73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Don't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touch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phone,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eat,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drink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do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things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distracting</a:t>
            </a:r>
          </a:p>
          <a:p>
            <a:pPr marL="0" marR="0">
              <a:lnSpc>
                <a:spcPts val="2066"/>
              </a:lnSpc>
              <a:spcBef>
                <a:spcPts val="73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Limit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daytime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hours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necessary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903674" y="658214"/>
            <a:ext cx="2761994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OFF-DUTY</a:t>
            </a:r>
            <a:r>
              <a:rPr sz="2000" spc="1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MISHAPS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5219" y="1119299"/>
            <a:ext cx="6911175" cy="1598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357"/>
              </a:lnSpc>
              <a:spcBef>
                <a:spcPts val="0"/>
              </a:spcBef>
              <a:spcAft>
                <a:spcPts val="0"/>
              </a:spcAft>
            </a:pPr>
            <a:r>
              <a:rPr sz="4450" spc="80" dirty="0">
                <a:solidFill>
                  <a:srgbClr val="000000"/>
                </a:solidFill>
                <a:latin typeface="WOKLLK+Arial-Black"/>
                <a:cs typeface="WOKLLK+Arial-Black"/>
              </a:rPr>
              <a:t>OCT-MAR,</a:t>
            </a:r>
            <a:r>
              <a:rPr sz="4450" spc="-213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450" spc="79" dirty="0">
                <a:solidFill>
                  <a:srgbClr val="000000"/>
                </a:solidFill>
                <a:latin typeface="WOKLLK+Arial-Black"/>
                <a:cs typeface="WOKLLK+Arial-Black"/>
              </a:rPr>
              <a:t>FY18-FY22</a:t>
            </a:r>
          </a:p>
          <a:p>
            <a:pPr marL="0" marR="0">
              <a:lnSpc>
                <a:spcPts val="3954"/>
              </a:lnSpc>
              <a:spcBef>
                <a:spcPts val="0"/>
              </a:spcBef>
              <a:spcAft>
                <a:spcPts val="0"/>
              </a:spcAft>
            </a:pPr>
            <a:r>
              <a:rPr sz="4450" spc="80" dirty="0">
                <a:solidFill>
                  <a:srgbClr val="000000"/>
                </a:solidFill>
                <a:latin typeface="WOKLLK+Arial-Black"/>
                <a:cs typeface="WOKLLK+Arial-Black"/>
              </a:rPr>
              <a:t>DON</a:t>
            </a:r>
            <a:r>
              <a:rPr sz="4450" spc="91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250" spc="77" dirty="0">
                <a:solidFill>
                  <a:srgbClr val="000000"/>
                </a:solidFill>
                <a:latin typeface="WOKLLK+Arial-Black"/>
                <a:cs typeface="WOKLLK+Arial-Black"/>
              </a:rPr>
              <a:t>Off-Duty</a:t>
            </a:r>
            <a:r>
              <a:rPr sz="4250" spc="76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250" spc="75" dirty="0">
                <a:solidFill>
                  <a:srgbClr val="000000"/>
                </a:solidFill>
                <a:latin typeface="WOKLLK+Arial-Black"/>
                <a:cs typeface="WOKLLK+Arial-Black"/>
              </a:rPr>
              <a:t>Mishap</a:t>
            </a:r>
          </a:p>
          <a:p>
            <a:pPr marL="0" marR="0">
              <a:lnSpc>
                <a:spcPts val="3953"/>
              </a:lnSpc>
              <a:spcBef>
                <a:spcPts val="0"/>
              </a:spcBef>
              <a:spcAft>
                <a:spcPts val="0"/>
              </a:spcAft>
            </a:pPr>
            <a:r>
              <a:rPr sz="4250" spc="69" dirty="0">
                <a:solidFill>
                  <a:srgbClr val="000000"/>
                </a:solidFill>
                <a:latin typeface="WOKLLK+Arial-Black"/>
                <a:cs typeface="WOKLLK+Arial-Black"/>
              </a:rPr>
              <a:t>Fatalities</a:t>
            </a:r>
            <a:r>
              <a:rPr sz="4550" dirty="0">
                <a:solidFill>
                  <a:srgbClr val="000000"/>
                </a:solidFill>
                <a:latin typeface="WOKLLK+Arial-Black"/>
                <a:cs typeface="WOKLLK+Arial-Black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80957" y="5645746"/>
            <a:ext cx="4279713" cy="2362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7"/>
              </a:lnSpc>
              <a:spcBef>
                <a:spcPts val="0"/>
              </a:spcBef>
              <a:spcAft>
                <a:spcPts val="0"/>
              </a:spcAft>
            </a:pP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Automobile</a:t>
            </a:r>
            <a:r>
              <a:rPr sz="2800" spc="1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fatalities</a:t>
            </a:r>
            <a:r>
              <a:rPr sz="28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WPBAGK+ArialMT"/>
                <a:cs typeface="WPBAGK+ArialMT"/>
              </a:rPr>
              <a:t>-</a:t>
            </a:r>
            <a:r>
              <a:rPr sz="2800" spc="1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61</a:t>
            </a:r>
          </a:p>
          <a:p>
            <a:pPr marL="0" marR="0">
              <a:lnSpc>
                <a:spcPts val="3127"/>
              </a:lnSpc>
              <a:spcBef>
                <a:spcPts val="4463"/>
              </a:spcBef>
              <a:spcAft>
                <a:spcPts val="0"/>
              </a:spcAft>
            </a:pP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Motorcycle</a:t>
            </a:r>
            <a:r>
              <a:rPr sz="2800" spc="1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Fatalities</a:t>
            </a:r>
            <a:r>
              <a:rPr sz="28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WPBAGK+ArialMT"/>
                <a:cs typeface="WPBAGK+ArialMT"/>
              </a:rPr>
              <a:t>-</a:t>
            </a:r>
            <a:r>
              <a:rPr sz="2800" spc="1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47</a:t>
            </a:r>
          </a:p>
          <a:p>
            <a:pPr marL="0" marR="0">
              <a:lnSpc>
                <a:spcPts val="3127"/>
              </a:lnSpc>
              <a:spcBef>
                <a:spcPts val="4455"/>
              </a:spcBef>
              <a:spcAft>
                <a:spcPts val="0"/>
              </a:spcAft>
            </a:pP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Pedestrian</a:t>
            </a:r>
            <a:r>
              <a:rPr sz="2800" spc="1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Fatalities</a:t>
            </a:r>
            <a:r>
              <a:rPr sz="28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WPBAGK+ArialMT"/>
                <a:cs typeface="WPBAGK+ArialMT"/>
              </a:rPr>
              <a:t>-</a:t>
            </a:r>
            <a:r>
              <a:rPr sz="2800" spc="1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WPBAGK+ArialMT"/>
                <a:cs typeface="WPBAGK+ArialMT"/>
              </a:rPr>
              <a:t>9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80957" y="8548046"/>
            <a:ext cx="5760143" cy="435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27"/>
              </a:lnSpc>
              <a:spcBef>
                <a:spcPts val="0"/>
              </a:spcBef>
              <a:spcAft>
                <a:spcPts val="0"/>
              </a:spcAft>
            </a:pP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Off-Duty/Recreation</a:t>
            </a:r>
            <a:r>
              <a:rPr sz="2800" spc="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Fatalities</a:t>
            </a:r>
            <a:r>
              <a:rPr sz="280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WPBAGK+ArialMT"/>
                <a:cs typeface="WPBAGK+ArialMT"/>
              </a:rPr>
              <a:t>-</a:t>
            </a:r>
            <a:r>
              <a:rPr sz="2800" spc="1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54" dirty="0">
                <a:solidFill>
                  <a:srgbClr val="000000"/>
                </a:solidFill>
                <a:latin typeface="WPBAGK+ArialMT"/>
                <a:cs typeface="WPBAGK+ArialMT"/>
              </a:rPr>
              <a:t>22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7998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160155" y="718497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55156" y="4308524"/>
            <a:ext cx="12111870" cy="86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540"/>
              </a:lnSpc>
              <a:spcBef>
                <a:spcPts val="0"/>
              </a:spcBef>
              <a:spcAft>
                <a:spcPts val="0"/>
              </a:spcAft>
            </a:pPr>
            <a:r>
              <a:rPr sz="6650" spc="73" dirty="0">
                <a:solidFill>
                  <a:srgbClr val="FFFDF5"/>
                </a:solidFill>
                <a:latin typeface="WOKLLK+Arial-Black"/>
                <a:cs typeface="WOKLLK+Arial-Black"/>
              </a:rPr>
              <a:t>Winter</a:t>
            </a:r>
            <a:r>
              <a:rPr sz="6650" spc="62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6650" spc="70" dirty="0">
                <a:solidFill>
                  <a:srgbClr val="FFFDF5"/>
                </a:solidFill>
                <a:latin typeface="WOKLLK+Arial-Black"/>
                <a:cs typeface="WOKLLK+Arial-Black"/>
              </a:rPr>
              <a:t>Driving</a:t>
            </a:r>
            <a:r>
              <a:rPr sz="6650" spc="170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6650" spc="70" dirty="0">
                <a:solidFill>
                  <a:srgbClr val="FFFDF5"/>
                </a:solidFill>
                <a:latin typeface="WOKLLK+Arial-Black"/>
                <a:cs typeface="WOKLLK+Arial-Black"/>
              </a:rPr>
              <a:t>Conditions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28800" y="5511608"/>
            <a:ext cx="14858665" cy="1033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than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70%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nation's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roads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located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snowy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regions,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which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receive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than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five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inches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average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snowfall</a:t>
            </a:r>
          </a:p>
          <a:p>
            <a:pPr marL="0" marR="0">
              <a:lnSpc>
                <a:spcPts val="2234"/>
              </a:lnSpc>
              <a:spcBef>
                <a:spcPts val="565"/>
              </a:spcBef>
              <a:spcAft>
                <a:spcPts val="0"/>
              </a:spcAft>
            </a:pP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annually.</a:t>
            </a:r>
            <a:r>
              <a:rPr sz="2000" spc="-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2019,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were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440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fatal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crashes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33,000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injury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crashes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occurred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during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wintry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conditions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according</a:t>
            </a:r>
            <a:r>
              <a:rPr sz="2000" spc="1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</a:p>
          <a:p>
            <a:pPr marL="0" marR="0">
              <a:lnSpc>
                <a:spcPts val="2234"/>
              </a:lnSpc>
              <a:spcBef>
                <a:spcPts val="565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NHTSA.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28800" y="6934008"/>
            <a:ext cx="14721144" cy="103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Depending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where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you’re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traveling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to,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running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out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gas,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getting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000" spc="9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flat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tire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having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vehicle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break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down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side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</a:p>
          <a:p>
            <a:pPr marL="0" marR="0">
              <a:lnSpc>
                <a:spcPts val="2234"/>
              </a:lnSpc>
              <a:spcBef>
                <a:spcPts val="565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road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disastrous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consequences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winter,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than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spring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summer.</a:t>
            </a:r>
            <a:r>
              <a:rPr sz="2000" spc="-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Preparing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yourself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–</a:t>
            </a:r>
            <a:r>
              <a:rPr sz="2000" spc="9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</a:p>
          <a:p>
            <a:pPr marL="0" marR="0">
              <a:lnSpc>
                <a:spcPts val="2234"/>
              </a:lnSpc>
              <a:spcBef>
                <a:spcPts val="565"/>
              </a:spcBef>
              <a:spcAft>
                <a:spcPts val="0"/>
              </a:spcAft>
            </a:pP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vehicle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–</a:t>
            </a:r>
            <a:r>
              <a:rPr sz="2000" spc="9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winter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weather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key.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28800" y="8356408"/>
            <a:ext cx="3447834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So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how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prepare?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584364" y="9519318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31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937812" y="491339"/>
            <a:ext cx="3775140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FFFFFF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7" dirty="0" smtClean="0">
                <a:solidFill>
                  <a:srgbClr val="FFFFFF"/>
                </a:solidFill>
                <a:latin typeface="WPBAGK+ArialMT"/>
                <a:cs typeface="WPBAGK+ArialMT"/>
              </a:rPr>
              <a:t>SA</a:t>
            </a:r>
            <a:r>
              <a:rPr lang="en-US" sz="2000" spc="57" dirty="0" smtClean="0">
                <a:solidFill>
                  <a:srgbClr val="FFFFFF"/>
                </a:solidFill>
                <a:latin typeface="WPBAGK+ArialMT"/>
                <a:cs typeface="WPBAGK+ArialMT"/>
              </a:rPr>
              <a:t>FETY</a:t>
            </a:r>
            <a:endParaRPr sz="2000" spc="57" dirty="0">
              <a:solidFill>
                <a:srgbClr val="FFFFFF"/>
              </a:solidFill>
              <a:latin typeface="WPBAGK+ArialMT"/>
              <a:cs typeface="WPBAGK+Arial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4838" y="1916918"/>
            <a:ext cx="13058871" cy="860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474"/>
              </a:lnSpc>
              <a:spcBef>
                <a:spcPts val="0"/>
              </a:spcBef>
              <a:spcAft>
                <a:spcPts val="0"/>
              </a:spcAft>
            </a:pPr>
            <a:r>
              <a:rPr sz="6600" spc="62" dirty="0">
                <a:solidFill>
                  <a:srgbClr val="FFFDF5"/>
                </a:solidFill>
                <a:latin typeface="WOKLLK+Arial-Black"/>
                <a:cs typeface="WOKLLK+Arial-Black"/>
              </a:rPr>
              <a:t>Winter</a:t>
            </a:r>
            <a:r>
              <a:rPr sz="6600" spc="61" dirty="0">
                <a:solidFill>
                  <a:srgbClr val="FFFDF5"/>
                </a:solidFill>
                <a:latin typeface="WOKLLK+Arial-Black"/>
                <a:cs typeface="WOKLLK+Arial-Black"/>
              </a:rPr>
              <a:t> Travel</a:t>
            </a:r>
            <a:r>
              <a:rPr sz="6600" spc="68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6600" spc="60" dirty="0">
                <a:solidFill>
                  <a:srgbClr val="FFFDF5"/>
                </a:solidFill>
                <a:latin typeface="WOKLLK+Arial-Black"/>
                <a:cs typeface="WOKLLK+Arial-Black"/>
              </a:rPr>
              <a:t>Preparedness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56084" y="3153108"/>
            <a:ext cx="12021396" cy="1413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3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Plan</a:t>
            </a:r>
            <a:r>
              <a:rPr sz="2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evaluate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route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ahead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time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anticipate</a:t>
            </a:r>
            <a:r>
              <a:rPr sz="20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adverse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weather</a:t>
            </a:r>
            <a:r>
              <a:rPr sz="20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conditions.</a:t>
            </a:r>
          </a:p>
          <a:p>
            <a:pPr marL="0" marR="0">
              <a:lnSpc>
                <a:spcPts val="2290"/>
              </a:lnSpc>
              <a:spcBef>
                <a:spcPts val="509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3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Check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vehicle's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tires,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windshield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wipers,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coolant,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lights</a:t>
            </a:r>
            <a:r>
              <a:rPr sz="20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20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systems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before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hit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road.</a:t>
            </a:r>
          </a:p>
          <a:p>
            <a:pPr marL="205108" marR="0">
              <a:lnSpc>
                <a:spcPts val="2234"/>
              </a:lnSpc>
              <a:spcBef>
                <a:spcPts val="655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you’re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heading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areas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known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20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snowy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conditions,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install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snow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tires</a:t>
            </a:r>
            <a:r>
              <a:rPr sz="20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before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hit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snowy</a:t>
            </a:r>
          </a:p>
          <a:p>
            <a:pPr marL="205108" marR="0">
              <a:lnSpc>
                <a:spcPts val="2234"/>
              </a:lnSpc>
              <a:spcBef>
                <a:spcPts val="615"/>
              </a:spcBef>
              <a:spcAft>
                <a:spcPts val="0"/>
              </a:spcAft>
            </a:pP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conditions.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56084" y="4600907"/>
            <a:ext cx="12063730" cy="25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3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emergency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kit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ensure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know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how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vehicle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handles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adverse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road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conditions.</a:t>
            </a:r>
          </a:p>
          <a:p>
            <a:pPr marL="0" marR="0">
              <a:lnSpc>
                <a:spcPts val="2290"/>
              </a:lnSpc>
              <a:spcBef>
                <a:spcPts val="509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3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Look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out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common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hazards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including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hidden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potholes,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blowing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snow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unplowed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roads,</a:t>
            </a:r>
            <a:r>
              <a:rPr sz="2000" spc="6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snowdrifts</a:t>
            </a:r>
          </a:p>
          <a:p>
            <a:pPr marL="205108" marR="0">
              <a:lnSpc>
                <a:spcPts val="2234"/>
              </a:lnSpc>
              <a:spcBef>
                <a:spcPts val="655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obscuring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roads,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sun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glare,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black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ice,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bridges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roads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near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bodies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water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(slow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down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take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</a:p>
          <a:p>
            <a:pPr marL="205108" marR="0">
              <a:lnSpc>
                <a:spcPts val="2234"/>
              </a:lnSpc>
              <a:spcBef>
                <a:spcPts val="615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time),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tractor-trailers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skidding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reducing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visibility,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vehicles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going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too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fast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conditions.</a:t>
            </a:r>
          </a:p>
          <a:p>
            <a:pPr marL="0" marR="0">
              <a:lnSpc>
                <a:spcPts val="2290"/>
              </a:lnSpc>
              <a:spcBef>
                <a:spcPts val="57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3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Inform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family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friends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route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expected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arrival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time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share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location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traveling</a:t>
            </a:r>
          </a:p>
          <a:p>
            <a:pPr marL="205108" marR="0">
              <a:lnSpc>
                <a:spcPts val="2234"/>
              </a:lnSpc>
              <a:spcBef>
                <a:spcPts val="605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through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remote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areas,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so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know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where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were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before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losing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contact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something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happens.</a:t>
            </a:r>
          </a:p>
          <a:p>
            <a:pPr marL="0" marR="0">
              <a:lnSpc>
                <a:spcPts val="2290"/>
              </a:lnSpc>
              <a:spcBef>
                <a:spcPts val="57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3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Maintain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distance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vehicles.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853309" y="608622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04547" y="1829669"/>
            <a:ext cx="4414449" cy="847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376"/>
              </a:lnSpc>
              <a:spcBef>
                <a:spcPts val="0"/>
              </a:spcBef>
              <a:spcAft>
                <a:spcPts val="0"/>
              </a:spcAft>
            </a:pPr>
            <a:r>
              <a:rPr sz="6500" dirty="0">
                <a:solidFill>
                  <a:srgbClr val="FFFFFF"/>
                </a:solidFill>
                <a:latin typeface="WOKLLK+Arial-Black"/>
                <a:cs typeface="WOKLLK+Arial-Black"/>
              </a:rPr>
              <a:t>Black Ice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1874" y="3839273"/>
            <a:ext cx="14883792" cy="699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What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black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ice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—</a:t>
            </a:r>
            <a:r>
              <a:rPr sz="1800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why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it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so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dangerous?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Black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ice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1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thin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glaze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ice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forms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over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road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during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freezing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near-freezing</a:t>
            </a:r>
          </a:p>
          <a:p>
            <a:pPr marL="0" marR="0">
              <a:lnSpc>
                <a:spcPts val="2010"/>
              </a:lnSpc>
              <a:spcBef>
                <a:spcPts val="1189"/>
              </a:spcBef>
              <a:spcAft>
                <a:spcPts val="0"/>
              </a:spcAft>
            </a:pP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temperatures.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Although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clear,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call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it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black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ice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because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ice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looks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same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asphalt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beneath.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21874" y="5058473"/>
            <a:ext cx="5623256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57" dirty="0">
                <a:solidFill>
                  <a:srgbClr val="FFFFFF"/>
                </a:solidFill>
                <a:latin typeface="GIIWSW+Arial-BoldMT"/>
                <a:cs typeface="GIIWSW+Arial-BoldMT"/>
              </a:rPr>
              <a:t>This</a:t>
            </a:r>
            <a:r>
              <a:rPr sz="1800" b="1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58" dirty="0">
                <a:solidFill>
                  <a:srgbClr val="FFFFFF"/>
                </a:solidFill>
                <a:latin typeface="GIIWSW+Arial-BoldMT"/>
                <a:cs typeface="GIIWSW+Arial-BoldMT"/>
              </a:rPr>
              <a:t>ice</a:t>
            </a:r>
            <a:r>
              <a:rPr sz="1800" b="1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58" dirty="0">
                <a:solidFill>
                  <a:srgbClr val="FFFFFF"/>
                </a:solidFill>
                <a:latin typeface="GIIWSW+Arial-BoldMT"/>
                <a:cs typeface="GIIWSW+Arial-BoldMT"/>
              </a:rPr>
              <a:t>proves</a:t>
            </a:r>
            <a:r>
              <a:rPr sz="1800" b="1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58" dirty="0">
                <a:solidFill>
                  <a:srgbClr val="FFFFFF"/>
                </a:solidFill>
                <a:latin typeface="GIIWSW+Arial-BoldMT"/>
                <a:cs typeface="GIIWSW+Arial-BoldMT"/>
              </a:rPr>
              <a:t>dangerous</a:t>
            </a:r>
            <a:r>
              <a:rPr sz="1800" b="1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58" dirty="0">
                <a:solidFill>
                  <a:srgbClr val="FFFFFF"/>
                </a:solidFill>
                <a:latin typeface="GIIWSW+Arial-BoldMT"/>
                <a:cs typeface="GIIWSW+Arial-BoldMT"/>
              </a:rPr>
              <a:t>for</a:t>
            </a:r>
            <a:r>
              <a:rPr sz="1800" b="1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60" dirty="0">
                <a:solidFill>
                  <a:srgbClr val="FFFFFF"/>
                </a:solidFill>
                <a:latin typeface="GIIWSW+Arial-BoldMT"/>
                <a:cs typeface="GIIWSW+Arial-BoldMT"/>
              </a:rPr>
              <a:t>several</a:t>
            </a:r>
            <a:r>
              <a:rPr sz="1800" b="1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58" dirty="0">
                <a:solidFill>
                  <a:srgbClr val="FFFFFF"/>
                </a:solidFill>
                <a:latin typeface="GIIWSW+Arial-BoldMT"/>
                <a:cs typeface="GIIWSW+Arial-BoldMT"/>
              </a:rPr>
              <a:t>reasons: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37775" y="5459124"/>
            <a:ext cx="3433254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It’s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hard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spot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road.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37775" y="5865524"/>
            <a:ext cx="7098245" cy="706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It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form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before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weather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reaches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freezing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temperatures.</a:t>
            </a:r>
          </a:p>
          <a:p>
            <a:pPr marL="0" marR="0">
              <a:lnSpc>
                <a:spcPts val="2066"/>
              </a:lnSpc>
              <a:spcBef>
                <a:spcPts val="113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It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catch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off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guard,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leading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unsafe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reaction.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37775" y="6678324"/>
            <a:ext cx="15540053" cy="1112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It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cause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slide,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skid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otherwise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lose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control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car.</a:t>
            </a:r>
          </a:p>
          <a:p>
            <a:pPr marL="0" marR="0">
              <a:lnSpc>
                <a:spcPts val="2066"/>
              </a:lnSpc>
              <a:spcBef>
                <a:spcPts val="113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Black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ice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form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anywhere,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but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watch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out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bridges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under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overpasses.</a:t>
            </a:r>
            <a:r>
              <a:rPr sz="1800" spc="1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Also,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watch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shaded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areas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like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tree</a:t>
            </a:r>
          </a:p>
          <a:p>
            <a:pPr marL="215900" marR="0">
              <a:lnSpc>
                <a:spcPts val="2010"/>
              </a:lnSpc>
              <a:spcBef>
                <a:spcPts val="1178"/>
              </a:spcBef>
              <a:spcAft>
                <a:spcPts val="0"/>
              </a:spcAft>
            </a:pP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lines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patches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look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shiny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WPBAGK+ArialMT"/>
                <a:cs typeface="WPBAGK+ArialMT"/>
              </a:rPr>
              <a:t>glossy.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685078" y="524635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7275" y="640625"/>
            <a:ext cx="7869435" cy="13676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708"/>
              </a:lnSpc>
              <a:spcBef>
                <a:spcPts val="0"/>
              </a:spcBef>
              <a:spcAft>
                <a:spcPts val="0"/>
              </a:spcAft>
            </a:pPr>
            <a:r>
              <a:rPr sz="4800" spc="130" dirty="0">
                <a:solidFill>
                  <a:srgbClr val="000000"/>
                </a:solidFill>
                <a:latin typeface="WOKLLK+Arial-Black"/>
                <a:cs typeface="WOKLLK+Arial-Black"/>
              </a:rPr>
              <a:t>What </a:t>
            </a:r>
            <a:r>
              <a:rPr sz="4800" spc="133" dirty="0">
                <a:solidFill>
                  <a:srgbClr val="000000"/>
                </a:solidFill>
                <a:latin typeface="WOKLLK+Arial-Black"/>
                <a:cs typeface="WOKLLK+Arial-Black"/>
              </a:rPr>
              <a:t>To</a:t>
            </a:r>
            <a:r>
              <a:rPr sz="4800" spc="127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800" spc="129" dirty="0">
                <a:solidFill>
                  <a:srgbClr val="000000"/>
                </a:solidFill>
                <a:latin typeface="WOKLLK+Arial-Black"/>
                <a:cs typeface="WOKLLK+Arial-Black"/>
              </a:rPr>
              <a:t>Do</a:t>
            </a:r>
            <a:r>
              <a:rPr sz="4800" spc="13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800" spc="133" dirty="0">
                <a:solidFill>
                  <a:srgbClr val="000000"/>
                </a:solidFill>
                <a:latin typeface="WOKLLK+Arial-Black"/>
                <a:cs typeface="WOKLLK+Arial-Black"/>
              </a:rPr>
              <a:t>If</a:t>
            </a:r>
            <a:r>
              <a:rPr sz="4800" spc="132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800" spc="129" dirty="0">
                <a:solidFill>
                  <a:srgbClr val="000000"/>
                </a:solidFill>
                <a:latin typeface="WOKLLK+Arial-Black"/>
                <a:cs typeface="WOKLLK+Arial-Black"/>
              </a:rPr>
              <a:t>You</a:t>
            </a:r>
            <a:r>
              <a:rPr sz="4800" spc="13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800" spc="132" dirty="0">
                <a:solidFill>
                  <a:srgbClr val="000000"/>
                </a:solidFill>
                <a:latin typeface="WOKLLK+Arial-Black"/>
                <a:cs typeface="WOKLLK+Arial-Black"/>
              </a:rPr>
              <a:t>Get</a:t>
            </a:r>
          </a:p>
          <a:p>
            <a:pPr marL="0" marR="0">
              <a:lnSpc>
                <a:spcPts val="4708"/>
              </a:lnSpc>
              <a:spcBef>
                <a:spcPts val="1051"/>
              </a:spcBef>
              <a:spcAft>
                <a:spcPts val="0"/>
              </a:spcAft>
            </a:pPr>
            <a:r>
              <a:rPr sz="4800" spc="129" dirty="0">
                <a:solidFill>
                  <a:srgbClr val="000000"/>
                </a:solidFill>
                <a:latin typeface="WOKLLK+Arial-Black"/>
                <a:cs typeface="WOKLLK+Arial-Black"/>
              </a:rPr>
              <a:t>Stranded</a:t>
            </a:r>
            <a:r>
              <a:rPr sz="4800" spc="130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800" spc="128" dirty="0">
                <a:solidFill>
                  <a:srgbClr val="000000"/>
                </a:solidFill>
                <a:latin typeface="WOKLLK+Arial-Black"/>
                <a:cs typeface="WOKLLK+Arial-Black"/>
              </a:rPr>
              <a:t>or</a:t>
            </a:r>
            <a:r>
              <a:rPr sz="4800" spc="132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800" spc="129" dirty="0">
                <a:solidFill>
                  <a:srgbClr val="000000"/>
                </a:solidFill>
                <a:latin typeface="WOKLLK+Arial-Black"/>
                <a:cs typeface="WOKLLK+Arial-Black"/>
              </a:rPr>
              <a:t>Stuck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30301" y="2789659"/>
            <a:ext cx="15091159" cy="683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stranded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000" spc="9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vehicle,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stay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vehicle.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Call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emergency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assistance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if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needed,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Notify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supervisor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family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</a:p>
          <a:p>
            <a:pPr marL="215903" marR="0">
              <a:lnSpc>
                <a:spcPts val="2234"/>
              </a:lnSpc>
              <a:spcBef>
                <a:spcPts val="555"/>
              </a:spcBef>
              <a:spcAft>
                <a:spcPts val="0"/>
              </a:spcAft>
            </a:pP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friends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situation.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0301" y="3500859"/>
            <a:ext cx="15348001" cy="683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leave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vehicle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search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assistance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unless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help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visible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within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100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yards.</a:t>
            </a:r>
            <a:r>
              <a:rPr sz="20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may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become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disoriented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get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lost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</a:p>
          <a:p>
            <a:pPr marL="215903" marR="0">
              <a:lnSpc>
                <a:spcPts val="2234"/>
              </a:lnSpc>
              <a:spcBef>
                <a:spcPts val="55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blowing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drifting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snow.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30301" y="4212059"/>
            <a:ext cx="15157715" cy="1038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Display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0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trouble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sign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hanging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0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brightly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colored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cloth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vehicle’s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radio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antenna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raising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hood.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Turn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vehicle's</a:t>
            </a:r>
          </a:p>
          <a:p>
            <a:pPr marL="215903" marR="0">
              <a:lnSpc>
                <a:spcPts val="2234"/>
              </a:lnSpc>
              <a:spcBef>
                <a:spcPts val="55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engine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about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10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minutes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each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hour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run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heat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warm.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Also,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turn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vehicle's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dome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light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vehicle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is</a:t>
            </a:r>
          </a:p>
          <a:p>
            <a:pPr marL="215903" marR="0">
              <a:lnSpc>
                <a:spcPts val="2234"/>
              </a:lnSpc>
              <a:spcBef>
                <a:spcPts val="56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running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additional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signal.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30300" y="5278859"/>
            <a:ext cx="15195078" cy="1038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Beware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carbon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monoxide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poisoning.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Keep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exhaust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pipe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clear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open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000" spc="7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downwind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window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slightly</a:t>
            </a:r>
            <a:r>
              <a:rPr sz="20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00"/>
                </a:solidFill>
                <a:latin typeface="WPBAGK+ArialMT"/>
                <a:cs typeface="WPBAGK+ArialMT"/>
              </a:rPr>
              <a:t>ventilation.</a:t>
            </a:r>
          </a:p>
          <a:p>
            <a:pPr marL="0" marR="0">
              <a:lnSpc>
                <a:spcPts val="2290"/>
              </a:lnSpc>
              <a:spcBef>
                <a:spcPts val="509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Watch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signs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frostbite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hypothermia.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Do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minor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exercises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maintain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good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blood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circulation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body.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Clap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hands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</a:p>
          <a:p>
            <a:pPr marL="215900" marR="0">
              <a:lnSpc>
                <a:spcPts val="2234"/>
              </a:lnSpc>
              <a:spcBef>
                <a:spcPts val="555"/>
              </a:spcBef>
              <a:spcAft>
                <a:spcPts val="0"/>
              </a:spcAft>
            </a:pP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move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arms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legs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occasionally.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Try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not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stay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one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position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too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long.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30300" y="6345659"/>
            <a:ext cx="15607534" cy="683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Stay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awake,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will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be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less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vulnerable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cold-related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health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problems.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Use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blankets,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newspapers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even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removable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car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mats</a:t>
            </a:r>
          </a:p>
          <a:p>
            <a:pPr marL="215900" marR="0">
              <a:lnSpc>
                <a:spcPts val="2234"/>
              </a:lnSpc>
              <a:spcBef>
                <a:spcPts val="555"/>
              </a:spcBef>
              <a:spcAft>
                <a:spcPts val="0"/>
              </a:spcAft>
            </a:pP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added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insulation.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30300" y="7056859"/>
            <a:ext cx="15653038" cy="683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000000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Avoid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overexertion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since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cold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weather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puts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added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strain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heart.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Unaccustomed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activities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such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shoveling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snow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pushing</a:t>
            </a:r>
          </a:p>
          <a:p>
            <a:pPr marL="215900" marR="0">
              <a:lnSpc>
                <a:spcPts val="2234"/>
              </a:lnSpc>
              <a:spcBef>
                <a:spcPts val="55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000" spc="9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vehicle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bring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on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2000" spc="9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heart</a:t>
            </a:r>
            <a:r>
              <a:rPr sz="2000" spc="7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00000"/>
                </a:solidFill>
                <a:latin typeface="WPBAGK+ArialMT"/>
                <a:cs typeface="WPBAGK+ArialMT"/>
              </a:rPr>
              <a:t>attack</a:t>
            </a:r>
            <a:r>
              <a:rPr sz="20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make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pre-existing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medical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conditions</a:t>
            </a:r>
            <a:r>
              <a:rPr sz="2000" spc="7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000000"/>
                </a:solidFill>
                <a:latin typeface="WPBAGK+ArialMT"/>
                <a:cs typeface="WPBAGK+ArialMT"/>
              </a:rPr>
              <a:t>worse.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736764" y="9735702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33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35976" y="521038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36164" y="1615552"/>
            <a:ext cx="8878464" cy="71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297"/>
              </a:lnSpc>
              <a:spcBef>
                <a:spcPts val="0"/>
              </a:spcBef>
              <a:spcAft>
                <a:spcPts val="0"/>
              </a:spcAft>
            </a:pPr>
            <a:r>
              <a:rPr sz="5400" spc="57" dirty="0">
                <a:solidFill>
                  <a:srgbClr val="FFFDF5"/>
                </a:solidFill>
                <a:latin typeface="WOKLLK+Arial-Black"/>
                <a:cs typeface="WOKLLK+Arial-Black"/>
              </a:rPr>
              <a:t>Emergency</a:t>
            </a:r>
            <a:r>
              <a:rPr sz="5400" spc="93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58" dirty="0">
                <a:solidFill>
                  <a:srgbClr val="FFFDF5"/>
                </a:solidFill>
                <a:latin typeface="WOKLLK+Arial-Black"/>
                <a:cs typeface="WOKLLK+Arial-Black"/>
              </a:rPr>
              <a:t>Vehicle</a:t>
            </a:r>
            <a:r>
              <a:rPr sz="5400" spc="56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62" dirty="0">
                <a:solidFill>
                  <a:srgbClr val="FFFDF5"/>
                </a:solidFill>
                <a:latin typeface="WOKLLK+Arial-Black"/>
                <a:cs typeface="WOKLLK+Arial-Black"/>
              </a:rPr>
              <a:t>Kit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00199" y="2677175"/>
            <a:ext cx="4607320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What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Should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You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20" dirty="0">
                <a:solidFill>
                  <a:srgbClr val="FFFFFF"/>
                </a:solidFill>
                <a:latin typeface="GIIWSW+Arial-BoldMT"/>
                <a:cs typeface="GIIWSW+Arial-BoldMT"/>
              </a:rPr>
              <a:t>Keep</a:t>
            </a:r>
            <a:r>
              <a:rPr sz="1800" b="1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in</a:t>
            </a:r>
            <a:r>
              <a:rPr sz="1800" b="1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Your</a:t>
            </a:r>
            <a:r>
              <a:rPr sz="1800" b="1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Vehicle?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16101" y="3220067"/>
            <a:ext cx="14533312" cy="2769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properly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inflated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spare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tire,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wheel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wrench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tripod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jack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Jumper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cables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Tool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kit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multipurpose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utility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tool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Flashlight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extra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batteries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Reflective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triangles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brightly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colored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cloth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make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vehicle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visible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Multi-tool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(such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Leatherman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multi-tool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Swiss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Army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knife)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First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aid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kit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gauze,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tape,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bandages,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antibiotic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ointment,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aspirin,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non-latex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gloves,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scissors,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hydrocortisone,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thermometer,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tweezers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</a:p>
          <a:p>
            <a:pPr marL="215903" marR="0">
              <a:lnSpc>
                <a:spcPts val="2010"/>
              </a:lnSpc>
              <a:spcBef>
                <a:spcPts val="18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instant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cold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compress</a:t>
            </a:r>
          </a:p>
          <a:p>
            <a:pPr marL="0" marR="0">
              <a:lnSpc>
                <a:spcPts val="2066"/>
              </a:lnSpc>
              <a:spcBef>
                <a:spcPts val="5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Nonperishable,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high-energy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foods,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such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unsalted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nuts,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dried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fruits,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hard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candy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Reflective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vest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case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need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walk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get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help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16101" y="5963266"/>
            <a:ext cx="10470832" cy="30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Drinking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water,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compass,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car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charger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cell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phone,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extinguisher,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duct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tape,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rain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poncho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00199" y="6517654"/>
            <a:ext cx="15155478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Additional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items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cold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weather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include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snow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brush,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shovel,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windshield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washer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fluid,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warm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clothing,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blankets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cat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litter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traction.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536864" y="9639159"/>
            <a:ext cx="407313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spc="139" dirty="0">
                <a:solidFill>
                  <a:srgbClr val="000000"/>
                </a:solidFill>
                <a:latin typeface="WOKLLK+Arial-Black"/>
                <a:cs typeface="WOKLLK+Arial-Black"/>
              </a:rPr>
              <a:t>34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800" y="518472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FFFFFF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FFFFFF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677127" y="5793061"/>
            <a:ext cx="7073717" cy="71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297"/>
              </a:lnSpc>
              <a:spcBef>
                <a:spcPts val="0"/>
              </a:spcBef>
              <a:spcAft>
                <a:spcPts val="0"/>
              </a:spcAft>
            </a:pPr>
            <a:r>
              <a:rPr sz="5400" spc="62" dirty="0">
                <a:solidFill>
                  <a:srgbClr val="FFFDF5"/>
                </a:solidFill>
                <a:latin typeface="WOKLLK+Arial-Black"/>
                <a:cs typeface="WOKLLK+Arial-Black"/>
              </a:rPr>
              <a:t>Distracted</a:t>
            </a:r>
            <a:r>
              <a:rPr sz="5400" spc="113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62" dirty="0">
                <a:solidFill>
                  <a:srgbClr val="FFFDF5"/>
                </a:solidFill>
                <a:latin typeface="WOKLLK+Arial-Black"/>
                <a:cs typeface="WOKLLK+Arial-Black"/>
              </a:rPr>
              <a:t>Driving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79298" y="6943252"/>
            <a:ext cx="14712750" cy="149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Distracted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encompasses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talking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texting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phone,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eating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drinking,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talking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fellow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passengers,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fiddling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</a:p>
          <a:p>
            <a:pPr marL="226697" marR="0">
              <a:lnSpc>
                <a:spcPts val="2010"/>
              </a:lnSpc>
              <a:spcBef>
                <a:spcPts val="1128"/>
              </a:spcBef>
              <a:spcAft>
                <a:spcPts val="0"/>
              </a:spcAft>
            </a:pP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entertainment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navigation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systems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—</a:t>
            </a:r>
            <a:r>
              <a:rPr sz="1800" spc="9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anything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takes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attention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away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safely.</a:t>
            </a:r>
          </a:p>
          <a:p>
            <a:pPr marL="0" marR="0">
              <a:lnSpc>
                <a:spcPts val="2066"/>
              </a:lnSpc>
              <a:spcBef>
                <a:spcPts val="109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According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NHTSA,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texting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most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alarming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distraction.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Sending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reading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text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takes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eyes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off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road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5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seconds.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55</a:t>
            </a:r>
          </a:p>
          <a:p>
            <a:pPr marL="226697" marR="0">
              <a:lnSpc>
                <a:spcPts val="2010"/>
              </a:lnSpc>
              <a:spcBef>
                <a:spcPts val="1128"/>
              </a:spcBef>
              <a:spcAft>
                <a:spcPts val="0"/>
              </a:spcAft>
            </a:pP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mph,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that's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like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length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entire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football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field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eyes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closed.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79298" y="8543452"/>
            <a:ext cx="14618388" cy="699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cannot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drive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safely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unless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task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has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full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attention.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Any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non-driving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activity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engage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potential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distraction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</a:p>
          <a:p>
            <a:pPr marL="226697" marR="0">
              <a:lnSpc>
                <a:spcPts val="2010"/>
              </a:lnSpc>
              <a:spcBef>
                <a:spcPts val="1128"/>
              </a:spcBef>
              <a:spcAft>
                <a:spcPts val="0"/>
              </a:spcAft>
            </a:pP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increases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risk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WPBAGK+ArialMT"/>
                <a:cs typeface="WPBAGK+ArialMT"/>
              </a:rPr>
              <a:t>crashing.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588624" y="51348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69831" y="1834946"/>
            <a:ext cx="12851834" cy="860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474"/>
              </a:lnSpc>
              <a:spcBef>
                <a:spcPts val="0"/>
              </a:spcBef>
              <a:spcAft>
                <a:spcPts val="0"/>
              </a:spcAft>
            </a:pPr>
            <a:r>
              <a:rPr sz="6600" dirty="0">
                <a:solidFill>
                  <a:srgbClr val="000000"/>
                </a:solidFill>
                <a:latin typeface="WOKLLK+Arial-Black"/>
                <a:cs typeface="WOKLLK+Arial-Black"/>
              </a:rPr>
              <a:t>Additional Safe Driving Tips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92657" y="2948109"/>
            <a:ext cx="15074927" cy="1240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4943" marR="0">
              <a:lnSpc>
                <a:spcPts val="2569"/>
              </a:lnSpc>
              <a:spcBef>
                <a:spcPts val="0"/>
              </a:spcBef>
              <a:spcAft>
                <a:spcPts val="0"/>
              </a:spcAft>
            </a:pP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When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we're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behind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wheel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we</a:t>
            </a:r>
            <a:r>
              <a:rPr sz="2300" b="1" spc="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must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3" dirty="0">
                <a:solidFill>
                  <a:srgbClr val="000000"/>
                </a:solidFill>
                <a:latin typeface="GIIWSW+Arial-BoldMT"/>
                <a:cs typeface="GIIWSW+Arial-BoldMT"/>
              </a:rPr>
              <a:t>stay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focused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on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one</a:t>
            </a:r>
            <a:r>
              <a:rPr sz="2300" b="1" spc="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3" dirty="0">
                <a:solidFill>
                  <a:srgbClr val="000000"/>
                </a:solidFill>
                <a:latin typeface="GIIWSW+Arial-BoldMT"/>
                <a:cs typeface="GIIWSW+Arial-BoldMT"/>
              </a:rPr>
              <a:t>task: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3" dirty="0">
                <a:solidFill>
                  <a:srgbClr val="000000"/>
                </a:solidFill>
                <a:latin typeface="GIIWSW+Arial-BoldMT"/>
                <a:cs typeface="GIIWSW+Arial-BoldMT"/>
              </a:rPr>
              <a:t>safe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driving.</a:t>
            </a:r>
          </a:p>
          <a:p>
            <a:pPr marL="0" marR="0">
              <a:lnSpc>
                <a:spcPts val="2569"/>
              </a:lnSpc>
              <a:spcBef>
                <a:spcPts val="830"/>
              </a:spcBef>
              <a:spcAft>
                <a:spcPts val="0"/>
              </a:spcAft>
            </a:pP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Drowsy</a:t>
            </a:r>
            <a:r>
              <a:rPr sz="2300" b="1" spc="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driving,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distracted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under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influence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3" dirty="0">
                <a:solidFill>
                  <a:srgbClr val="000000"/>
                </a:solidFill>
                <a:latin typeface="GIIWSW+Arial-BoldMT"/>
                <a:cs typeface="GIIWSW+Arial-BoldMT"/>
              </a:rPr>
              <a:t>can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have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lethal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consequences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whether</a:t>
            </a:r>
          </a:p>
          <a:p>
            <a:pPr marL="1146238" marR="0">
              <a:lnSpc>
                <a:spcPts val="2569"/>
              </a:lnSpc>
              <a:spcBef>
                <a:spcPts val="880"/>
              </a:spcBef>
              <a:spcAft>
                <a:spcPts val="0"/>
              </a:spcAft>
            </a:pP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you're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driving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home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for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the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holidays,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3" dirty="0">
                <a:solidFill>
                  <a:srgbClr val="000000"/>
                </a:solidFill>
                <a:latin typeface="GIIWSW+Arial-BoldMT"/>
                <a:cs typeface="GIIWSW+Arial-BoldMT"/>
              </a:rPr>
              <a:t>to</a:t>
            </a:r>
            <a:r>
              <a:rPr sz="2300" b="1" spc="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and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from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work</a:t>
            </a:r>
            <a:r>
              <a:rPr sz="2300" b="1" spc="8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or</a:t>
            </a:r>
            <a:r>
              <a:rPr sz="2300" b="1" spc="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3" dirty="0">
                <a:solidFill>
                  <a:srgbClr val="000000"/>
                </a:solidFill>
                <a:latin typeface="GIIWSW+Arial-BoldMT"/>
                <a:cs typeface="GIIWSW+Arial-BoldMT"/>
              </a:rPr>
              <a:t>are</a:t>
            </a:r>
            <a:r>
              <a:rPr sz="2300" b="1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0" dirty="0">
                <a:solidFill>
                  <a:srgbClr val="000000"/>
                </a:solidFill>
                <a:latin typeface="GIIWSW+Arial-BoldMT"/>
                <a:cs typeface="GIIWSW+Arial-BoldMT"/>
              </a:rPr>
              <a:t>out</a:t>
            </a:r>
            <a:r>
              <a:rPr sz="2300" b="1" spc="8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socializing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with</a:t>
            </a:r>
            <a:r>
              <a:rPr sz="2300" b="1" spc="8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00" b="1" spc="21" dirty="0">
                <a:solidFill>
                  <a:srgbClr val="000000"/>
                </a:solidFill>
                <a:latin typeface="GIIWSW+Arial-BoldMT"/>
                <a:cs typeface="GIIWSW+Arial-BoldMT"/>
              </a:rPr>
              <a:t>friends.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802776" y="390517"/>
            <a:ext cx="3356568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FFFFFF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7" dirty="0" smtClean="0">
                <a:solidFill>
                  <a:srgbClr val="FFFFFF"/>
                </a:solidFill>
                <a:latin typeface="WPBAGK+ArialMT"/>
                <a:cs typeface="WPBAGK+ArialMT"/>
              </a:rPr>
              <a:t>SAF</a:t>
            </a:r>
            <a:r>
              <a:rPr lang="en-US" sz="2000" spc="57" dirty="0" smtClean="0">
                <a:solidFill>
                  <a:srgbClr val="FFFFFF"/>
                </a:solidFill>
                <a:latin typeface="WPBAGK+ArialMT"/>
                <a:cs typeface="WPBAGK+ArialMT"/>
              </a:rPr>
              <a:t>ETY</a:t>
            </a:r>
            <a:endParaRPr sz="2000" spc="57" dirty="0">
              <a:solidFill>
                <a:srgbClr val="FFFFFF"/>
              </a:solidFill>
              <a:latin typeface="WPBAGK+ArialMT"/>
              <a:cs typeface="WPBAGK+Arial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65749" y="1423009"/>
            <a:ext cx="5895849" cy="71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297"/>
              </a:lnSpc>
              <a:spcBef>
                <a:spcPts val="0"/>
              </a:spcBef>
              <a:spcAft>
                <a:spcPts val="0"/>
              </a:spcAft>
            </a:pPr>
            <a:r>
              <a:rPr sz="5400" spc="61" dirty="0">
                <a:solidFill>
                  <a:srgbClr val="FFFDF5"/>
                </a:solidFill>
                <a:latin typeface="WOKLLK+Arial-Black"/>
                <a:cs typeface="WOKLLK+Arial-Black"/>
              </a:rPr>
              <a:t>Drowsy</a:t>
            </a:r>
            <a:r>
              <a:rPr sz="5400" spc="89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5400" spc="62" dirty="0">
                <a:solidFill>
                  <a:srgbClr val="FFFDF5"/>
                </a:solidFill>
                <a:latin typeface="WOKLLK+Arial-Black"/>
                <a:cs typeface="WOKLLK+Arial-Black"/>
              </a:rPr>
              <a:t>Driving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16222" y="3101440"/>
            <a:ext cx="14928276" cy="1116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National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Sleep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Foundation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(NSF)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poll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says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60%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adults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driven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while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were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tired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another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37%,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103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million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people,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</a:p>
          <a:p>
            <a:pPr marL="0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fallen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asleep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wheel.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those,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13%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say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fall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asleep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while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least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once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month,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4%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say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caused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crash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</a:p>
          <a:p>
            <a:pPr marL="0" marR="0">
              <a:lnSpc>
                <a:spcPts val="2010"/>
              </a:lnSpc>
              <a:spcBef>
                <a:spcPts val="149"/>
              </a:spcBef>
              <a:spcAft>
                <a:spcPts val="0"/>
              </a:spcAft>
            </a:pP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falling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asleep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while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driving.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reasons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vary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–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shift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work,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lack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quality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sleep,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long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work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hours,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sleep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disorders,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it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doesn't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only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happen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</a:p>
          <a:p>
            <a:pPr marL="0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lengthy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trips.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32124" y="4467291"/>
            <a:ext cx="14478223" cy="1396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These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staggering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numbers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backed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up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report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NHTSA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100,000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police-reported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crashes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result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driver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fatigue.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Most</a:t>
            </a:r>
          </a:p>
          <a:p>
            <a:pPr marL="215903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crashes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near-misses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happen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times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would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expect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tired: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4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6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a.m.,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midnight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2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a.m.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2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4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p.m.,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according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</a:p>
          <a:p>
            <a:pPr marL="215903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NSF.</a:t>
            </a:r>
          </a:p>
          <a:p>
            <a:pPr marL="0" marR="0">
              <a:lnSpc>
                <a:spcPts val="2066"/>
              </a:lnSpc>
              <a:spcBef>
                <a:spcPts val="5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Drowsy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puts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everyone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road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risk.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Depending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person,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losing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two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hours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sleep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may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same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effect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</a:p>
          <a:p>
            <a:pPr marL="215903" marR="0">
              <a:lnSpc>
                <a:spcPts val="2010"/>
              </a:lnSpc>
              <a:spcBef>
                <a:spcPts val="18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drinking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three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beers.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Tired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three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times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likely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car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crash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800" spc="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fatigued.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032124" y="6118959"/>
            <a:ext cx="3215997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34" dirty="0">
                <a:solidFill>
                  <a:srgbClr val="FFFFFF"/>
                </a:solidFill>
                <a:latin typeface="GIIWSW+Arial-BoldMT"/>
                <a:cs typeface="GIIWSW+Arial-BoldMT"/>
              </a:rPr>
              <a:t>The</a:t>
            </a:r>
            <a:r>
              <a:rPr sz="1800" b="1" spc="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34" dirty="0">
                <a:solidFill>
                  <a:srgbClr val="FFFFFF"/>
                </a:solidFill>
                <a:latin typeface="GIIWSW+Arial-BoldMT"/>
                <a:cs typeface="GIIWSW+Arial-BoldMT"/>
              </a:rPr>
              <a:t>NSF</a:t>
            </a:r>
            <a:r>
              <a:rPr sz="1800" b="1" spc="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36" dirty="0">
                <a:solidFill>
                  <a:srgbClr val="FFFFFF"/>
                </a:solidFill>
                <a:latin typeface="GIIWSW+Arial-BoldMT"/>
                <a:cs typeface="GIIWSW+Arial-BoldMT"/>
              </a:rPr>
              <a:t>offers</a:t>
            </a:r>
            <a:r>
              <a:rPr sz="18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34" dirty="0">
                <a:solidFill>
                  <a:srgbClr val="FFFFFF"/>
                </a:solidFill>
                <a:latin typeface="GIIWSW+Arial-BoldMT"/>
                <a:cs typeface="GIIWSW+Arial-BoldMT"/>
              </a:rPr>
              <a:t>this</a:t>
            </a:r>
            <a:r>
              <a:rPr sz="18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34" dirty="0">
                <a:solidFill>
                  <a:srgbClr val="FFFFFF"/>
                </a:solidFill>
                <a:latin typeface="GIIWSW+Arial-BoldMT"/>
                <a:cs typeface="GIIWSW+Arial-BoldMT"/>
              </a:rPr>
              <a:t>advice: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032124" y="6387531"/>
            <a:ext cx="6026923" cy="1397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5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Get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seven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hours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sleep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night.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5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Don't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you've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been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awake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16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hours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more.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5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Stop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two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hours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rest.</a:t>
            </a:r>
          </a:p>
          <a:p>
            <a:pPr marL="0" marR="0">
              <a:lnSpc>
                <a:spcPts val="2066"/>
              </a:lnSpc>
              <a:spcBef>
                <a:spcPts val="4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5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Pull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over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take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nap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you're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drowsy.</a:t>
            </a:r>
          </a:p>
          <a:p>
            <a:pPr marL="0" marR="0">
              <a:lnSpc>
                <a:spcPts val="2066"/>
              </a:lnSpc>
              <a:spcBef>
                <a:spcPts val="9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15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Travel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during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times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normally</a:t>
            </a:r>
            <a:r>
              <a:rPr sz="18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awake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816222" y="8039200"/>
            <a:ext cx="14167507" cy="5678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Please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refer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OPNAVINST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5100.23,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Ch.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36,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Traffic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Safety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Program,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information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maximum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times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pre-drive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risk</a:t>
            </a:r>
          </a:p>
          <a:p>
            <a:pPr marL="0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assessments.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3975" y="366072"/>
            <a:ext cx="3872735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FFFFFF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2000" spc="1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FFFFFF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80402" y="4495731"/>
            <a:ext cx="10310874" cy="6919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148"/>
              </a:lnSpc>
              <a:spcBef>
                <a:spcPts val="0"/>
              </a:spcBef>
              <a:spcAft>
                <a:spcPts val="0"/>
              </a:spcAft>
            </a:pPr>
            <a:r>
              <a:rPr sz="525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Driving</a:t>
            </a:r>
            <a:r>
              <a:rPr sz="5250" spc="46" dirty="0">
                <a:solidFill>
                  <a:srgbClr val="FFFFFF"/>
                </a:solidFill>
                <a:latin typeface="WOKLLK+Arial-Black"/>
                <a:cs typeface="WOKLLK+Arial-Black"/>
              </a:rPr>
              <a:t> Under</a:t>
            </a:r>
            <a:r>
              <a:rPr sz="5250" spc="49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5250" spc="46" dirty="0">
                <a:solidFill>
                  <a:srgbClr val="FFFFFF"/>
                </a:solidFill>
                <a:latin typeface="WOKLLK+Arial-Black"/>
                <a:cs typeface="WOKLLK+Arial-Black"/>
              </a:rPr>
              <a:t>the</a:t>
            </a:r>
            <a:r>
              <a:rPr sz="5250" spc="4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5250" spc="46" dirty="0">
                <a:solidFill>
                  <a:srgbClr val="FFFFFF"/>
                </a:solidFill>
                <a:latin typeface="WOKLLK+Arial-Black"/>
                <a:cs typeface="WOKLLK+Arial-Black"/>
              </a:rPr>
              <a:t>Influence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31698" y="5534091"/>
            <a:ext cx="14005752" cy="847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day,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about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32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people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United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States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die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drunk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crashes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–</a:t>
            </a:r>
            <a:r>
              <a:rPr sz="1800" spc="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That’s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person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45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minutes.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2020,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11,654</a:t>
            </a:r>
          </a:p>
          <a:p>
            <a:pPr marL="226697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people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died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alcohol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impaired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accidents,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800" spc="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14%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increase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2019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according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NHSTA.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impaired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</a:p>
          <a:p>
            <a:pPr marL="226697" marR="0">
              <a:lnSpc>
                <a:spcPts val="2010"/>
              </a:lnSpc>
              <a:spcBef>
                <a:spcPts val="199"/>
              </a:spcBef>
              <a:spcAft>
                <a:spcPts val="0"/>
              </a:spcAft>
            </a:pP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prescription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medicines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drugs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increase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number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significantly.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09438" y="6631371"/>
            <a:ext cx="13811043" cy="1397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6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Impaired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most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frequently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road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after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dark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–</a:t>
            </a:r>
            <a:r>
              <a:rPr sz="1800" spc="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particularly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between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hours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midnight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3</a:t>
            </a:r>
            <a:r>
              <a:rPr sz="1800" spc="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3" dirty="0">
                <a:solidFill>
                  <a:srgbClr val="FFFFFF"/>
                </a:solidFill>
                <a:latin typeface="WPBAGK+ArialMT"/>
                <a:cs typeface="WPBAGK+ArialMT"/>
              </a:rPr>
              <a:t>a.m.,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WPBAGK+ArialMT"/>
                <a:cs typeface="WPBAGK+ArialMT"/>
              </a:rPr>
              <a:t>weekends.</a:t>
            </a:r>
          </a:p>
          <a:p>
            <a:pPr marL="0" marR="0">
              <a:lnSpc>
                <a:spcPts val="2066"/>
              </a:lnSpc>
              <a:spcBef>
                <a:spcPts val="220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FFFFFF"/>
                </a:solidFill>
                <a:latin typeface="WPBAGK+ArialMT"/>
                <a:cs typeface="WPBAGK+ArialMT"/>
              </a:rPr>
              <a:t>While</a:t>
            </a:r>
            <a:r>
              <a:rPr sz="18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drunk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has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declined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about</a:t>
            </a:r>
            <a:r>
              <a:rPr sz="18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one-third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since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2007,</a:t>
            </a:r>
            <a:r>
              <a:rPr sz="18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number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under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influence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drugs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has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increased.</a:t>
            </a:r>
          </a:p>
          <a:p>
            <a:pPr marL="0" marR="0">
              <a:lnSpc>
                <a:spcPts val="2066"/>
              </a:lnSpc>
              <a:spcBef>
                <a:spcPts val="2203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WPBAGK+ArialMT"/>
                <a:cs typeface="WPBAGK+ArialMT"/>
              </a:rPr>
              <a:t>SAFETY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FFFFFF"/>
                </a:solidFill>
                <a:latin typeface="WPBAGK+ArialMT"/>
                <a:cs typeface="WPBAGK+ArialMT"/>
              </a:rPr>
              <a:t>FACT:</a:t>
            </a:r>
            <a:r>
              <a:rPr sz="18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56%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involved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serious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injury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FFFFFF"/>
                </a:solidFill>
                <a:latin typeface="WPBAGK+ArialMT"/>
                <a:cs typeface="WPBAGK+ArialMT"/>
              </a:rPr>
              <a:t>fatal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crashes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who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FFFFFF"/>
                </a:solidFill>
                <a:latin typeface="WPBAGK+ArialMT"/>
                <a:cs typeface="WPBAGK+ArialMT"/>
              </a:rPr>
              <a:t>tested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positive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8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least</a:t>
            </a:r>
            <a:r>
              <a:rPr sz="18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one</a:t>
            </a:r>
            <a:r>
              <a:rPr sz="1800" spc="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8" dirty="0">
                <a:solidFill>
                  <a:srgbClr val="FFFFFF"/>
                </a:solidFill>
                <a:latin typeface="WPBAGK+ArialMT"/>
                <a:cs typeface="WPBAGK+ArialMT"/>
              </a:rPr>
              <a:t>drug.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109438" y="8277290"/>
            <a:ext cx="13984720" cy="573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66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850" spc="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NHTSA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also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found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prevalence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THC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(found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marijuana)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among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weekend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nights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has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increased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48%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since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2007,</a:t>
            </a:r>
          </a:p>
          <a:p>
            <a:pPr marL="204439" marR="0">
              <a:lnSpc>
                <a:spcPts val="2010"/>
              </a:lnSpc>
              <a:spcBef>
                <a:spcPts val="138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8.6%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8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drivers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12.6%.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Many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states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not</a:t>
            </a:r>
            <a:r>
              <a:rPr sz="18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yet</a:t>
            </a:r>
            <a:r>
              <a:rPr sz="18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updated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their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impaired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driving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laws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address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this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growing</a:t>
            </a:r>
            <a:r>
              <a:rPr sz="18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WPBAGK+ArialMT"/>
                <a:cs typeface="WPBAGK+ArialMT"/>
              </a:rPr>
              <a:t>problem.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781625" y="9461107"/>
            <a:ext cx="287932" cy="237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9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OKLLK+Arial-Black"/>
                <a:cs typeface="WOKLLK+Arial-Black"/>
              </a:rPr>
              <a:t>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hlinkClick r:id="rId2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8135888" y="4207396"/>
            <a:ext cx="9144000" cy="47602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600" dirty="0" smtClean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Follow </a:t>
            </a:r>
            <a:r>
              <a:rPr lang="en-US" sz="2600" dirty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us on social media:</a:t>
            </a:r>
          </a:p>
          <a:p>
            <a:pPr algn="ctr">
              <a:lnSpc>
                <a:spcPts val="2808"/>
              </a:lnSpc>
            </a:pPr>
            <a:endParaRPr lang="en-US" sz="2600" dirty="0" smtClean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endParaRPr lang="en-US" sz="2600" dirty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r>
              <a:rPr lang="en-US" sz="2600" dirty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Instagram: </a:t>
            </a:r>
            <a:r>
              <a:rPr lang="en-US" sz="2600" dirty="0" err="1" smtClean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navalsafetycommand</a:t>
            </a:r>
            <a:endParaRPr lang="en-US" sz="2600" dirty="0" smtClean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endParaRPr lang="en-US" sz="2600" dirty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endParaRPr lang="en-US" sz="2600" dirty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r>
              <a:rPr lang="en-US" sz="2600" dirty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Facebook: </a:t>
            </a:r>
            <a:r>
              <a:rPr lang="en-US" sz="2600" dirty="0" err="1" smtClean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NavalSafetyCommand</a:t>
            </a:r>
            <a:endParaRPr lang="en-US" sz="2600" dirty="0" smtClean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endParaRPr lang="en-US" sz="2600" dirty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endParaRPr lang="en-US" sz="2600" dirty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r>
              <a:rPr lang="en-US" sz="2600" dirty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Twitter: @</a:t>
            </a:r>
            <a:r>
              <a:rPr lang="en-US" sz="2600" dirty="0" err="1" smtClean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NavalSafetyCmd</a:t>
            </a:r>
            <a:endParaRPr lang="en-US" sz="2600" dirty="0" smtClean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endParaRPr lang="en-US" sz="2600" dirty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endParaRPr lang="en-US" sz="2600" dirty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  <a:p>
            <a:pPr algn="ctr">
              <a:lnSpc>
                <a:spcPts val="2808"/>
              </a:lnSpc>
            </a:pPr>
            <a:r>
              <a:rPr lang="en-US" sz="2600" dirty="0" err="1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navalsafetycommand</a:t>
            </a:r>
            <a:endParaRPr lang="en-US" sz="2600" dirty="0">
              <a:solidFill>
                <a:prstClr val="black"/>
              </a:solidFill>
              <a:latin typeface="Poppins Light Bold" panose="020B0604020202020204" charset="0"/>
              <a:cs typeface="Poppins Light Bold" panose="020B060402020202020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620000" y="9258300"/>
            <a:ext cx="9602408" cy="728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300" dirty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For more </a:t>
            </a:r>
            <a:r>
              <a:rPr lang="en-US" sz="2300" dirty="0" smtClean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information from Naval Safety Command, </a:t>
            </a:r>
          </a:p>
          <a:p>
            <a:pPr algn="ctr">
              <a:lnSpc>
                <a:spcPts val="2808"/>
              </a:lnSpc>
            </a:pPr>
            <a:r>
              <a:rPr lang="en-US" sz="2300" dirty="0" smtClean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check </a:t>
            </a:r>
            <a:r>
              <a:rPr lang="en-US" sz="2300" dirty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our website </a:t>
            </a:r>
            <a:r>
              <a:rPr lang="en-US" sz="2300" dirty="0" smtClean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</a:rPr>
              <a:t>at </a:t>
            </a:r>
            <a:r>
              <a:rPr lang="en-US" sz="2300" dirty="0" smtClean="0">
                <a:solidFill>
                  <a:srgbClr val="FFFFFF"/>
                </a:solidFill>
                <a:latin typeface="Poppins Light Bold" panose="020B0604020202020204" charset="0"/>
                <a:cs typeface="Poppins Light Bold" panose="020B0604020202020204" charset="0"/>
                <a:hlinkClick r:id="rId2"/>
              </a:rPr>
              <a:t>www.navalsafetycommand.navy.mil</a:t>
            </a:r>
            <a:endParaRPr lang="en-US" sz="2300" dirty="0">
              <a:solidFill>
                <a:srgbClr val="FFFFFF"/>
              </a:solidFill>
              <a:latin typeface="Poppins Light Bold" panose="020B0604020202020204" charset="0"/>
              <a:cs typeface="Poppins Light Bold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044506" y="718497"/>
            <a:ext cx="4997448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FALL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WINTER</a:t>
            </a:r>
            <a:r>
              <a:rPr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000000"/>
                </a:solidFill>
                <a:latin typeface="WPBAGK+ArialMT"/>
                <a:cs typeface="WPBAGK+ArialMT"/>
              </a:rPr>
              <a:t>SAFETY</a:t>
            </a:r>
            <a:r>
              <a:rPr sz="2000" spc="11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000000"/>
                </a:solidFill>
                <a:latin typeface="WPBAGK+ArialMT"/>
                <a:cs typeface="WPBAGK+ArialMT"/>
              </a:rPr>
              <a:t>HAZARDS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37924" y="5236962"/>
            <a:ext cx="12564722" cy="598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414"/>
              </a:lnSpc>
              <a:spcBef>
                <a:spcPts val="0"/>
              </a:spcBef>
              <a:spcAft>
                <a:spcPts val="0"/>
              </a:spcAft>
            </a:pPr>
            <a:r>
              <a:rPr sz="4500" spc="87" dirty="0">
                <a:solidFill>
                  <a:srgbClr val="000000"/>
                </a:solidFill>
                <a:latin typeface="WOKLLK+Arial-Black"/>
                <a:cs typeface="WOKLLK+Arial-Black"/>
              </a:rPr>
              <a:t>Shifting</a:t>
            </a:r>
            <a:r>
              <a:rPr sz="4500" spc="85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500" spc="87" dirty="0">
                <a:solidFill>
                  <a:srgbClr val="000000"/>
                </a:solidFill>
                <a:latin typeface="WOKLLK+Arial-Black"/>
                <a:cs typeface="WOKLLK+Arial-Black"/>
              </a:rPr>
              <a:t>from</a:t>
            </a:r>
            <a:r>
              <a:rPr sz="4500" spc="91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500" spc="87" dirty="0">
                <a:solidFill>
                  <a:srgbClr val="000000"/>
                </a:solidFill>
                <a:latin typeface="WOKLLK+Arial-Black"/>
                <a:cs typeface="WOKLLK+Arial-Black"/>
              </a:rPr>
              <a:t>Summer</a:t>
            </a:r>
            <a:r>
              <a:rPr sz="4500" spc="86" dirty="0">
                <a:solidFill>
                  <a:srgbClr val="000000"/>
                </a:solidFill>
                <a:latin typeface="WOKLLK+Arial-Black"/>
                <a:cs typeface="WOKLLK+Arial-Black"/>
              </a:rPr>
              <a:t> to</a:t>
            </a:r>
            <a:r>
              <a:rPr sz="4500" spc="87" dirty="0">
                <a:solidFill>
                  <a:srgbClr val="000000"/>
                </a:solidFill>
                <a:latin typeface="WOKLLK+Arial-Black"/>
                <a:cs typeface="WOKLLK+Arial-Black"/>
              </a:rPr>
              <a:t> Fall</a:t>
            </a:r>
            <a:r>
              <a:rPr sz="4500" spc="91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4500" spc="86" dirty="0">
                <a:solidFill>
                  <a:srgbClr val="000000"/>
                </a:solidFill>
                <a:latin typeface="WOKLLK+Arial-Black"/>
                <a:cs typeface="WOKLLK+Arial-Black"/>
              </a:rPr>
              <a:t>to</a:t>
            </a:r>
            <a:r>
              <a:rPr sz="4500" spc="87" dirty="0">
                <a:solidFill>
                  <a:srgbClr val="000000"/>
                </a:solidFill>
                <a:latin typeface="WOKLLK+Arial-Black"/>
                <a:cs typeface="WOKLLK+Arial-Black"/>
              </a:rPr>
              <a:t> Winter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28700" y="6139879"/>
            <a:ext cx="15746967" cy="8957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45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While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motor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vehicle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crashes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still</a:t>
            </a:r>
            <a:r>
              <a:rPr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leading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cause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death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injury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across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000000"/>
                </a:solidFill>
                <a:latin typeface="WPBAGK+ArialMT"/>
                <a:cs typeface="WPBAGK+ArialMT"/>
              </a:rPr>
              <a:t>Navy</a:t>
            </a:r>
            <a:r>
              <a:rPr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Marine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Corps,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there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are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2" dirty="0">
                <a:solidFill>
                  <a:srgbClr val="000000"/>
                </a:solidFill>
                <a:latin typeface="WPBAGK+ArialMT"/>
                <a:cs typeface="WPBAGK+ArialMT"/>
              </a:rPr>
              <a:t>many</a:t>
            </a:r>
            <a:r>
              <a:rPr sz="1900" spc="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other</a:t>
            </a:r>
            <a:r>
              <a:rPr sz="1900" spc="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activities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4" dirty="0">
                <a:solidFill>
                  <a:srgbClr val="000000"/>
                </a:solidFill>
                <a:latin typeface="WPBAGK+ArialMT"/>
                <a:cs typeface="WPBAGK+ArialMT"/>
              </a:rPr>
              <a:t>we</a:t>
            </a:r>
          </a:p>
          <a:p>
            <a:pPr marL="0" marR="0">
              <a:lnSpc>
                <a:spcPts val="2145"/>
              </a:lnSpc>
              <a:spcBef>
                <a:spcPts val="158"/>
              </a:spcBef>
              <a:spcAft>
                <a:spcPts val="0"/>
              </a:spcAft>
            </a:pP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engage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that</a:t>
            </a:r>
            <a:r>
              <a:rPr sz="1900" spc="5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000000"/>
                </a:solidFill>
                <a:latin typeface="WPBAGK+ArialMT"/>
                <a:cs typeface="WPBAGK+ArialMT"/>
              </a:rPr>
              <a:t>come</a:t>
            </a:r>
            <a:r>
              <a:rPr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9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fair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000000"/>
                </a:solidFill>
                <a:latin typeface="WPBAGK+ArialMT"/>
                <a:cs typeface="WPBAGK+ArialMT"/>
              </a:rPr>
              <a:t>amount</a:t>
            </a:r>
            <a:r>
              <a:rPr sz="19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risk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can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lead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severe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injuries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death.</a:t>
            </a:r>
            <a:r>
              <a:rPr sz="1900" spc="5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It's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important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think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about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how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our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environment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</a:p>
          <a:p>
            <a:pPr marL="0" marR="0">
              <a:lnSpc>
                <a:spcPts val="2145"/>
              </a:lnSpc>
              <a:spcBef>
                <a:spcPts val="209"/>
              </a:spcBef>
              <a:spcAft>
                <a:spcPts val="0"/>
              </a:spcAft>
            </a:pP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activities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4" dirty="0">
                <a:solidFill>
                  <a:srgbClr val="000000"/>
                </a:solidFill>
                <a:latin typeface="WPBAGK+ArialMT"/>
                <a:cs typeface="WPBAGK+ArialMT"/>
              </a:rPr>
              <a:t>we</a:t>
            </a:r>
            <a:r>
              <a:rPr sz="1900" spc="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engage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change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4" dirty="0">
                <a:solidFill>
                  <a:srgbClr val="000000"/>
                </a:solidFill>
                <a:latin typeface="WPBAGK+ArialMT"/>
                <a:cs typeface="WPBAGK+ArialMT"/>
              </a:rPr>
              <a:t>we</a:t>
            </a:r>
            <a:r>
              <a:rPr sz="1900" spc="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leave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2" dirty="0">
                <a:solidFill>
                  <a:srgbClr val="000000"/>
                </a:solidFill>
                <a:latin typeface="WPBAGK+ArialMT"/>
                <a:cs typeface="WPBAGK+ArialMT"/>
              </a:rPr>
              <a:t>summer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behind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head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into</a:t>
            </a:r>
            <a:r>
              <a:rPr sz="19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fall</a:t>
            </a:r>
            <a:r>
              <a:rPr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then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winter.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28700" y="7310311"/>
            <a:ext cx="16269275" cy="603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45"/>
              </a:lnSpc>
              <a:spcBef>
                <a:spcPts val="0"/>
              </a:spcBef>
              <a:spcAft>
                <a:spcPts val="0"/>
              </a:spcAft>
            </a:pPr>
            <a:r>
              <a:rPr sz="1900" spc="12" dirty="0">
                <a:solidFill>
                  <a:srgbClr val="000000"/>
                </a:solidFill>
                <a:latin typeface="WPBAGK+ArialMT"/>
                <a:cs typeface="WPBAGK+ArialMT"/>
              </a:rPr>
              <a:t>Some</a:t>
            </a:r>
            <a:r>
              <a:rPr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these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include:</a:t>
            </a:r>
            <a:r>
              <a:rPr sz="1900" spc="5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slips,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trips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falls</a:t>
            </a:r>
            <a:r>
              <a:rPr sz="19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during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recreational</a:t>
            </a:r>
            <a:r>
              <a:rPr sz="1900" spc="5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activities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9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routine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activities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inside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outside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000000"/>
                </a:solidFill>
                <a:latin typeface="WPBAGK+ArialMT"/>
                <a:cs typeface="WPBAGK+ArialMT"/>
              </a:rPr>
              <a:t>home,</a:t>
            </a:r>
            <a:r>
              <a:rPr sz="1900" spc="4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fires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-</a:t>
            </a:r>
            <a:r>
              <a:rPr sz="1900" spc="6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during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social</a:t>
            </a:r>
          </a:p>
          <a:p>
            <a:pPr marL="0" marR="0">
              <a:lnSpc>
                <a:spcPts val="2145"/>
              </a:lnSpc>
              <a:spcBef>
                <a:spcPts val="158"/>
              </a:spcBef>
              <a:spcAft>
                <a:spcPts val="0"/>
              </a:spcAft>
            </a:pP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gatherings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those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resulting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from</a:t>
            </a:r>
            <a:r>
              <a:rPr sz="1900" spc="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seasonal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decorating,</a:t>
            </a:r>
            <a:r>
              <a:rPr sz="1900" spc="5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heating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systems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cooking.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28700" y="8188135"/>
            <a:ext cx="16163442" cy="89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45"/>
              </a:lnSpc>
              <a:spcBef>
                <a:spcPts val="0"/>
              </a:spcBef>
              <a:spcAft>
                <a:spcPts val="0"/>
              </a:spcAft>
            </a:pP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Understand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minimize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risk,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even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activities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seen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as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routine.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likelihood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you'll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end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up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ER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paralyzed,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with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9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skull</a:t>
            </a:r>
            <a:r>
              <a:rPr sz="1900" spc="5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fracture,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severe</a:t>
            </a:r>
          </a:p>
          <a:p>
            <a:pPr marL="0" marR="0">
              <a:lnSpc>
                <a:spcPts val="2145"/>
              </a:lnSpc>
              <a:spcBef>
                <a:spcPts val="158"/>
              </a:spcBef>
              <a:spcAft>
                <a:spcPts val="0"/>
              </a:spcAft>
            </a:pP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burns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requiring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multiple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skin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graph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surgeries,</a:t>
            </a:r>
            <a:r>
              <a:rPr sz="1900" spc="5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drops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significantly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000000"/>
                </a:solidFill>
                <a:latin typeface="WPBAGK+ArialMT"/>
                <a:cs typeface="WPBAGK+ArialMT"/>
              </a:rPr>
              <a:t>when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pay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attention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000000"/>
                </a:solidFill>
                <a:latin typeface="WPBAGK+ArialMT"/>
                <a:cs typeface="WPBAGK+ArialMT"/>
              </a:rPr>
              <a:t>make</a:t>
            </a:r>
            <a:r>
              <a:rPr sz="19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good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decisions.</a:t>
            </a:r>
            <a:r>
              <a:rPr sz="1900" spc="5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It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only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takes</a:t>
            </a:r>
            <a:r>
              <a:rPr sz="1900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one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second,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misstep</a:t>
            </a:r>
          </a:p>
          <a:p>
            <a:pPr marL="0" marR="0">
              <a:lnSpc>
                <a:spcPts val="2145"/>
              </a:lnSpc>
              <a:spcBef>
                <a:spcPts val="208"/>
              </a:spcBef>
              <a:spcAft>
                <a:spcPts val="0"/>
              </a:spcAft>
            </a:pP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poor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decision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for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you</a:t>
            </a:r>
            <a:r>
              <a:rPr sz="1900" spc="5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sustain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</a:t>
            </a:r>
            <a:r>
              <a:rPr sz="1900" spc="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life-altering</a:t>
            </a:r>
            <a:r>
              <a:rPr sz="1900" spc="6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injury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worse,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lose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your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life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contribute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to</a:t>
            </a:r>
            <a:r>
              <a:rPr sz="1900" spc="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loss</a:t>
            </a:r>
            <a:r>
              <a:rPr sz="1900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000000"/>
                </a:solidFill>
                <a:latin typeface="WPBAGK+ArialMT"/>
                <a:cs typeface="WPBAGK+ArialMT"/>
              </a:rPr>
              <a:t>of</a:t>
            </a:r>
            <a:r>
              <a:rPr sz="19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WPBAGK+ArialMT"/>
                <a:cs typeface="WPBAGK+ArialMT"/>
              </a:rPr>
              <a:t>another.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414850" y="9544178"/>
            <a:ext cx="270991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WOKLLK+Arial-Black"/>
                <a:cs typeface="WOKLLK+Arial-Black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35666" y="1000522"/>
            <a:ext cx="4828152" cy="532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891"/>
              </a:lnSpc>
              <a:spcBef>
                <a:spcPts val="0"/>
              </a:spcBef>
              <a:spcAft>
                <a:spcPts val="0"/>
              </a:spcAft>
            </a:pPr>
            <a:r>
              <a:rPr sz="3950" spc="50" dirty="0">
                <a:solidFill>
                  <a:srgbClr val="29261D"/>
                </a:solidFill>
                <a:latin typeface="WOKLLK+Arial-Black"/>
                <a:cs typeface="WOKLLK+Arial-Black"/>
              </a:rPr>
              <a:t>WINTER</a:t>
            </a:r>
            <a:r>
              <a:rPr sz="3950" spc="40" dirty="0">
                <a:solidFill>
                  <a:srgbClr val="29261D"/>
                </a:solidFill>
                <a:latin typeface="WOKLLK+Arial-Black"/>
                <a:cs typeface="WOKLLK+Arial-Black"/>
              </a:rPr>
              <a:t> </a:t>
            </a:r>
            <a:r>
              <a:rPr sz="3950" spc="49" dirty="0">
                <a:solidFill>
                  <a:srgbClr val="29261D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352885" y="1735763"/>
            <a:ext cx="4375434" cy="1251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29261D"/>
                </a:solidFill>
                <a:latin typeface="WPBAGK+ArialMT"/>
                <a:cs typeface="WPBAGK+ArialMT"/>
              </a:rPr>
              <a:t>•</a:t>
            </a:r>
            <a:r>
              <a:rPr sz="2000" spc="459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Winter</a:t>
            </a:r>
            <a:r>
              <a:rPr sz="1950" spc="7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Fire</a:t>
            </a:r>
            <a:r>
              <a:rPr sz="1950" spc="7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18" dirty="0">
                <a:solidFill>
                  <a:srgbClr val="29261D"/>
                </a:solidFill>
                <a:latin typeface="WPBAGK+ArialMT"/>
                <a:cs typeface="WPBAGK+ArialMT"/>
              </a:rPr>
              <a:t>Safety</a:t>
            </a:r>
          </a:p>
          <a:p>
            <a:pPr marL="0" marR="0">
              <a:lnSpc>
                <a:spcPts val="2234"/>
              </a:lnSpc>
              <a:spcBef>
                <a:spcPts val="256"/>
              </a:spcBef>
              <a:spcAft>
                <a:spcPts val="0"/>
              </a:spcAft>
            </a:pPr>
            <a:r>
              <a:rPr sz="2000" dirty="0">
                <a:solidFill>
                  <a:srgbClr val="29261D"/>
                </a:solidFill>
                <a:latin typeface="WPBAGK+ArialMT"/>
                <a:cs typeface="WPBAGK+ArialMT"/>
              </a:rPr>
              <a:t>•</a:t>
            </a:r>
            <a:r>
              <a:rPr sz="2000" spc="459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Winter</a:t>
            </a:r>
            <a:r>
              <a:rPr sz="1950" spc="7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Holiday</a:t>
            </a:r>
            <a:r>
              <a:rPr sz="1950" spc="7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18" dirty="0">
                <a:solidFill>
                  <a:srgbClr val="29261D"/>
                </a:solidFill>
                <a:latin typeface="WPBAGK+ArialMT"/>
                <a:cs typeface="WPBAGK+ArialMT"/>
              </a:rPr>
              <a:t>Safety</a:t>
            </a:r>
          </a:p>
          <a:p>
            <a:pPr marL="0" marR="0">
              <a:lnSpc>
                <a:spcPts val="2234"/>
              </a:lnSpc>
              <a:spcBef>
                <a:spcPts val="206"/>
              </a:spcBef>
              <a:spcAft>
                <a:spcPts val="0"/>
              </a:spcAft>
            </a:pPr>
            <a:r>
              <a:rPr sz="2000" dirty="0">
                <a:solidFill>
                  <a:srgbClr val="29261D"/>
                </a:solidFill>
                <a:latin typeface="WPBAGK+ArialMT"/>
                <a:cs typeface="WPBAGK+ArialMT"/>
              </a:rPr>
              <a:t>•</a:t>
            </a:r>
            <a:r>
              <a:rPr sz="2000" spc="459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Winter-related</a:t>
            </a:r>
            <a:r>
              <a:rPr sz="1950" spc="7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Slips,</a:t>
            </a:r>
            <a:r>
              <a:rPr sz="1950" spc="70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Trips</a:t>
            </a:r>
            <a:r>
              <a:rPr sz="1950" spc="7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and</a:t>
            </a:r>
            <a:r>
              <a:rPr sz="1950" spc="72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Falls</a:t>
            </a:r>
          </a:p>
          <a:p>
            <a:pPr marL="0" marR="0">
              <a:lnSpc>
                <a:spcPts val="2234"/>
              </a:lnSpc>
              <a:spcBef>
                <a:spcPts val="256"/>
              </a:spcBef>
              <a:spcAft>
                <a:spcPts val="0"/>
              </a:spcAft>
            </a:pPr>
            <a:r>
              <a:rPr sz="2000" dirty="0">
                <a:solidFill>
                  <a:srgbClr val="29261D"/>
                </a:solidFill>
                <a:latin typeface="WPBAGK+ArialMT"/>
                <a:cs typeface="WPBAGK+ArialMT"/>
              </a:rPr>
              <a:t>•</a:t>
            </a:r>
            <a:r>
              <a:rPr sz="2000" spc="459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Winter</a:t>
            </a:r>
            <a:r>
              <a:rPr sz="1950" spc="7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20" dirty="0">
                <a:solidFill>
                  <a:srgbClr val="29261D"/>
                </a:solidFill>
                <a:latin typeface="WPBAGK+ArialMT"/>
                <a:cs typeface="WPBAGK+ArialMT"/>
              </a:rPr>
              <a:t>Sports</a:t>
            </a:r>
            <a:r>
              <a:rPr sz="1950" spc="7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1950" spc="18" dirty="0">
                <a:solidFill>
                  <a:srgbClr val="29261D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51367" y="7896622"/>
            <a:ext cx="3977893" cy="532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891"/>
              </a:lnSpc>
              <a:spcBef>
                <a:spcPts val="0"/>
              </a:spcBef>
              <a:spcAft>
                <a:spcPts val="0"/>
              </a:spcAft>
            </a:pPr>
            <a:r>
              <a:rPr sz="3950" spc="46" dirty="0">
                <a:solidFill>
                  <a:srgbClr val="FFFFFF"/>
                </a:solidFill>
                <a:latin typeface="WOKLLK+Arial-Black"/>
                <a:cs typeface="WOKLLK+Arial-Black"/>
              </a:rPr>
              <a:t>FALL</a:t>
            </a:r>
            <a:r>
              <a:rPr sz="3950" spc="41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3950" spc="49" dirty="0">
                <a:solidFill>
                  <a:srgbClr val="FFFFFF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632992" y="8409595"/>
            <a:ext cx="478730" cy="662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15"/>
              </a:lnSpc>
              <a:spcBef>
                <a:spcPts val="0"/>
              </a:spcBef>
              <a:spcAft>
                <a:spcPts val="0"/>
              </a:spcAft>
            </a:pPr>
            <a:r>
              <a:rPr sz="4400" dirty="0">
                <a:solidFill>
                  <a:srgbClr val="000000"/>
                </a:solidFill>
                <a:latin typeface="WPBAGK+ArialMT"/>
                <a:cs typeface="WPBAGK+ArialMT"/>
              </a:rPr>
              <a:t>+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253691" y="8484667"/>
            <a:ext cx="3452755" cy="803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1850" marR="0">
              <a:lnSpc>
                <a:spcPts val="2648"/>
              </a:lnSpc>
              <a:spcBef>
                <a:spcPts val="0"/>
              </a:spcBef>
              <a:spcAft>
                <a:spcPts val="0"/>
              </a:spcAft>
            </a:pPr>
            <a:r>
              <a:rPr sz="2700" spc="25" dirty="0">
                <a:solidFill>
                  <a:srgbClr val="000000"/>
                </a:solidFill>
                <a:latin typeface="WOKLLK+Arial-Black"/>
                <a:cs typeface="WOKLLK+Arial-Black"/>
              </a:rPr>
              <a:t>SEASONAL</a:t>
            </a:r>
          </a:p>
          <a:p>
            <a:pPr marL="0" marR="0">
              <a:lnSpc>
                <a:spcPts val="2648"/>
              </a:lnSpc>
              <a:spcBef>
                <a:spcPts val="776"/>
              </a:spcBef>
              <a:spcAft>
                <a:spcPts val="0"/>
              </a:spcAft>
            </a:pPr>
            <a:r>
              <a:rPr sz="2700" spc="25" dirty="0">
                <a:solidFill>
                  <a:srgbClr val="000000"/>
                </a:solidFill>
                <a:latin typeface="WOKLLK+Arial-Black"/>
                <a:cs typeface="WOKLLK+Arial-Black"/>
              </a:rPr>
              <a:t>DRIVING</a:t>
            </a:r>
            <a:r>
              <a:rPr sz="2700" spc="27" dirty="0">
                <a:solidFill>
                  <a:srgbClr val="000000"/>
                </a:solidFill>
                <a:latin typeface="WOKLLK+Arial-Black"/>
                <a:cs typeface="WOKLLK+Arial-Black"/>
              </a:rPr>
              <a:t> </a:t>
            </a:r>
            <a:r>
              <a:rPr sz="2700" spc="25" dirty="0">
                <a:solidFill>
                  <a:srgbClr val="000000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5983" y="8517887"/>
            <a:ext cx="4150109" cy="963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Fall-related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Slips,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Trips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Falls</a:t>
            </a:r>
          </a:p>
          <a:p>
            <a:pPr marL="0" marR="0">
              <a:lnSpc>
                <a:spcPts val="2290"/>
              </a:lnSpc>
              <a:spcBef>
                <a:spcPts val="209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Fall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Safety</a:t>
            </a:r>
          </a:p>
          <a:p>
            <a:pPr marL="0" marR="0">
              <a:lnSpc>
                <a:spcPts val="2290"/>
              </a:lnSpc>
              <a:spcBef>
                <a:spcPts val="209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4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Fall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Holiday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Safety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605350" y="9639159"/>
            <a:ext cx="270991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WOKLLK+Arial-Black"/>
                <a:cs typeface="WOKLLK+Arial-Black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355016" y="718497"/>
            <a:ext cx="5402833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FALL-RELATED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7" dirty="0">
                <a:solidFill>
                  <a:srgbClr val="29261D"/>
                </a:solidFill>
                <a:latin typeface="WPBAGK+ArialMT"/>
                <a:cs typeface="WPBAGK+ArialMT"/>
              </a:rPr>
              <a:t>SLIPS,</a:t>
            </a:r>
            <a:r>
              <a:rPr sz="2000" spc="113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TRIPS</a:t>
            </a:r>
            <a:r>
              <a:rPr sz="2000" spc="112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AND</a:t>
            </a:r>
            <a:r>
              <a:rPr sz="2000" spc="114" dirty="0">
                <a:solidFill>
                  <a:srgbClr val="29261D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29261D"/>
                </a:solidFill>
                <a:latin typeface="WPBAGK+ArialMT"/>
                <a:cs typeface="WPBAGK+ArialMT"/>
              </a:rPr>
              <a:t>FALLS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57375" y="3053915"/>
            <a:ext cx="8952605" cy="655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863"/>
              </a:lnSpc>
              <a:spcBef>
                <a:spcPts val="0"/>
              </a:spcBef>
              <a:spcAft>
                <a:spcPts val="0"/>
              </a:spcAft>
            </a:pPr>
            <a:r>
              <a:rPr sz="4950" spc="52" dirty="0">
                <a:solidFill>
                  <a:srgbClr val="FFFDF5"/>
                </a:solidFill>
                <a:latin typeface="WOKLLK+Arial-Black"/>
                <a:cs typeface="WOKLLK+Arial-Black"/>
              </a:rPr>
              <a:t>SLIPS,</a:t>
            </a:r>
            <a:r>
              <a:rPr sz="4950" spc="47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4950" spc="52" dirty="0">
                <a:solidFill>
                  <a:srgbClr val="FFFDF5"/>
                </a:solidFill>
                <a:latin typeface="WOKLLK+Arial-Black"/>
                <a:cs typeface="WOKLLK+Arial-Black"/>
              </a:rPr>
              <a:t>TRIPS</a:t>
            </a:r>
            <a:r>
              <a:rPr sz="4950" spc="50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4950" spc="52" dirty="0">
                <a:solidFill>
                  <a:srgbClr val="FFFDF5"/>
                </a:solidFill>
                <a:latin typeface="WOKLLK+Arial-Black"/>
                <a:cs typeface="WOKLLK+Arial-Black"/>
              </a:rPr>
              <a:t>AND</a:t>
            </a:r>
            <a:r>
              <a:rPr sz="4950" spc="43" dirty="0">
                <a:solidFill>
                  <a:srgbClr val="FFFDF5"/>
                </a:solidFill>
                <a:latin typeface="WOKLLK+Arial-Black"/>
                <a:cs typeface="WOKLLK+Arial-Black"/>
              </a:rPr>
              <a:t> </a:t>
            </a:r>
            <a:r>
              <a:rPr sz="4950" spc="50" dirty="0">
                <a:solidFill>
                  <a:srgbClr val="FFFDF5"/>
                </a:solidFill>
                <a:latin typeface="WOKLLK+Arial-Black"/>
                <a:cs typeface="WOKLLK+Arial-Black"/>
              </a:rPr>
              <a:t>FALLS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28700" y="4111554"/>
            <a:ext cx="15871136" cy="636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Falls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second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leading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cause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unintentional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injury-related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deaths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United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States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2020,</a:t>
            </a:r>
            <a:r>
              <a:rPr sz="20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nearly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42,115</a:t>
            </a:r>
            <a:r>
              <a:rPr sz="2000" spc="-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people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died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</a:p>
          <a:p>
            <a:pPr marL="0" marR="0">
              <a:lnSpc>
                <a:spcPts val="2234"/>
              </a:lnSpc>
              <a:spcBef>
                <a:spcPts val="289"/>
              </a:spcBef>
              <a:spcAft>
                <a:spcPts val="0"/>
              </a:spcAft>
            </a:pP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falls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occurred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work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home.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These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incidents</a:t>
            </a:r>
            <a:r>
              <a:rPr sz="2000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FFFFFF"/>
                </a:solidFill>
                <a:latin typeface="WPBAGK+ArialMT"/>
                <a:cs typeface="WPBAGK+ArialMT"/>
              </a:rPr>
              <a:t>include: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28700" y="5054148"/>
            <a:ext cx="3617679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GIIWSW+Arial-BoldMT"/>
                <a:cs typeface="GIIWSW+Arial-BoldMT"/>
              </a:rPr>
              <a:t>SLIPS:</a:t>
            </a:r>
            <a:r>
              <a:rPr sz="20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wet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surfaces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ice;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28700" y="5682545"/>
            <a:ext cx="5041984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GIIWSW+Arial-BoldMT"/>
                <a:cs typeface="GIIWSW+Arial-BoldMT"/>
              </a:rPr>
              <a:t>TRIPS:</a:t>
            </a:r>
            <a:r>
              <a:rPr sz="20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over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objects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ground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floor;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28700" y="6310940"/>
            <a:ext cx="12462926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spc="18" dirty="0">
                <a:solidFill>
                  <a:srgbClr val="FFFFFF"/>
                </a:solidFill>
                <a:latin typeface="GIIWSW+Arial-BoldMT"/>
                <a:cs typeface="GIIWSW+Arial-BoldMT"/>
              </a:rPr>
              <a:t>FALLS:</a:t>
            </a:r>
            <a:r>
              <a:rPr sz="2000" b="1" spc="-1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higher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level,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such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ladders,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step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ladders,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roofs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any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2000" spc="6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higher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level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object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WPBAGK+ArialMT"/>
                <a:cs typeface="WPBAGK+ArialMT"/>
              </a:rPr>
              <a:t>structure.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605350" y="9851249"/>
            <a:ext cx="270991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WOKLLK+Arial-Black"/>
                <a:cs typeface="WOKLLK+Arial-Black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1000" y="417143"/>
            <a:ext cx="4903696" cy="293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10"/>
              </a:lnSpc>
              <a:spcBef>
                <a:spcPts val="0"/>
              </a:spcBef>
              <a:spcAft>
                <a:spcPts val="0"/>
              </a:spcAft>
            </a:pP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FALL-RELATED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SLIPS,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TRIPS</a:t>
            </a:r>
            <a:r>
              <a:rPr sz="1800" spc="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800" spc="1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8" dirty="0">
                <a:solidFill>
                  <a:srgbClr val="FFFFFF"/>
                </a:solidFill>
                <a:latin typeface="WPBAGK+ArialMT"/>
                <a:cs typeface="WPBAGK+ArialMT"/>
              </a:rPr>
              <a:t>FALLS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5027" y="1287650"/>
            <a:ext cx="10166203" cy="636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708"/>
              </a:lnSpc>
              <a:spcBef>
                <a:spcPts val="0"/>
              </a:spcBef>
              <a:spcAft>
                <a:spcPts val="0"/>
              </a:spcAft>
            </a:pPr>
            <a:r>
              <a:rPr sz="4800" dirty="0">
                <a:solidFill>
                  <a:srgbClr val="FFFFFF"/>
                </a:solidFill>
                <a:latin typeface="WOKLLK+Arial-Black"/>
                <a:cs typeface="WOKLLK+Arial-Black"/>
              </a:rPr>
              <a:t>Avoiding Slips, Trips and Falls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5027" y="2341517"/>
            <a:ext cx="11773278" cy="9932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45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you’re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out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about,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mindful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where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you’re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walking.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4" dirty="0">
                <a:solidFill>
                  <a:srgbClr val="FFFFFF"/>
                </a:solidFill>
                <a:latin typeface="WPBAGK+ArialMT"/>
                <a:cs typeface="WPBAGK+ArialMT"/>
              </a:rPr>
              <a:t>Wet</a:t>
            </a:r>
            <a:r>
              <a:rPr sz="19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leaves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slippery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than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look.</a:t>
            </a:r>
          </a:p>
          <a:p>
            <a:pPr marL="0" marR="0">
              <a:lnSpc>
                <a:spcPts val="2145"/>
              </a:lnSpc>
              <a:spcBef>
                <a:spcPts val="593"/>
              </a:spcBef>
              <a:spcAft>
                <a:spcPts val="0"/>
              </a:spcAft>
            </a:pP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Additionally,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leaves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4" dirty="0">
                <a:solidFill>
                  <a:srgbClr val="FFFFFF"/>
                </a:solidFill>
                <a:latin typeface="WPBAGK+ArialMT"/>
                <a:cs typeface="WPBAGK+ArialMT"/>
              </a:rPr>
              <a:t>may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obscure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trip</a:t>
            </a:r>
            <a:r>
              <a:rPr sz="19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hazards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holes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9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ground.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It’s</a:t>
            </a:r>
            <a:r>
              <a:rPr sz="19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not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FFFFFF"/>
                </a:solidFill>
                <a:latin typeface="WPBAGK+ArialMT"/>
                <a:cs typeface="WPBAGK+ArialMT"/>
              </a:rPr>
              <a:t>uncommon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FFFFFF"/>
                </a:solidFill>
                <a:latin typeface="WPBAGK+ArialMT"/>
                <a:cs typeface="WPBAGK+ArialMT"/>
              </a:rPr>
              <a:t>someone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</a:p>
          <a:p>
            <a:pPr marL="0" marR="0">
              <a:lnSpc>
                <a:spcPts val="2145"/>
              </a:lnSpc>
              <a:spcBef>
                <a:spcPts val="593"/>
              </a:spcBef>
              <a:spcAft>
                <a:spcPts val="0"/>
              </a:spcAft>
            </a:pP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inadvertently</a:t>
            </a:r>
            <a:r>
              <a:rPr sz="19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step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into</a:t>
            </a:r>
            <a:r>
              <a:rPr sz="19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9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hole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either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twist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break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ankle.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42291" y="3359897"/>
            <a:ext cx="12278512" cy="1000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2" dirty="0">
                <a:solidFill>
                  <a:srgbClr val="FFFFFF"/>
                </a:solidFill>
                <a:latin typeface="WPBAGK+ArialMT"/>
                <a:cs typeface="WPBAGK+ArialMT"/>
              </a:rPr>
              <a:t>Wear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proper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footwear</a:t>
            </a:r>
            <a:r>
              <a:rPr sz="19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good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traction.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4" dirty="0">
                <a:solidFill>
                  <a:srgbClr val="FFFFFF"/>
                </a:solidFill>
                <a:latin typeface="WPBAGK+ArialMT"/>
                <a:cs typeface="WPBAGK+ArialMT"/>
              </a:rPr>
              <a:t>Wet</a:t>
            </a:r>
            <a:r>
              <a:rPr sz="19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grass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can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slippery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icy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sidewalk,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so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plan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accordingly.</a:t>
            </a:r>
          </a:p>
          <a:p>
            <a:pPr marL="0" marR="0">
              <a:lnSpc>
                <a:spcPts val="2200"/>
              </a:lnSpc>
              <a:spcBef>
                <a:spcPts val="487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walkways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stairs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free</a:t>
            </a:r>
            <a:r>
              <a:rPr sz="19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leaves.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accumulate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get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wet,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FFFFFF"/>
                </a:solidFill>
                <a:latin typeface="WPBAGK+ArialMT"/>
                <a:cs typeface="WPBAGK+ArialMT"/>
              </a:rPr>
              <a:t>become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slippery.</a:t>
            </a:r>
          </a:p>
          <a:p>
            <a:pPr marL="0" marR="0">
              <a:lnSpc>
                <a:spcPts val="2200"/>
              </a:lnSpc>
              <a:spcBef>
                <a:spcPts val="487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Pay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attention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9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where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you’re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going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FFFFFF"/>
                </a:solidFill>
                <a:latin typeface="WPBAGK+ArialMT"/>
                <a:cs typeface="WPBAGK+ArialMT"/>
              </a:rPr>
              <a:t>what</a:t>
            </a:r>
            <a:r>
              <a:rPr sz="19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you’re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doing.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5026" y="4610557"/>
            <a:ext cx="11919718" cy="651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45"/>
              </a:lnSpc>
              <a:spcBef>
                <a:spcPts val="0"/>
              </a:spcBef>
              <a:spcAft>
                <a:spcPts val="0"/>
              </a:spcAft>
            </a:pPr>
            <a:r>
              <a:rPr sz="1900" spc="11" dirty="0">
                <a:solidFill>
                  <a:srgbClr val="FFFFFF"/>
                </a:solidFill>
                <a:latin typeface="WPBAGK+ArialMT"/>
                <a:cs typeface="WPBAGK+ArialMT"/>
              </a:rPr>
              <a:t>Over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past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five</a:t>
            </a:r>
            <a:r>
              <a:rPr sz="19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years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during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fall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winter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months,</a:t>
            </a:r>
            <a:r>
              <a:rPr sz="19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39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Sailors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Marines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sustained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injuries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9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off-duty</a:t>
            </a:r>
          </a:p>
          <a:p>
            <a:pPr marL="0" marR="0">
              <a:lnSpc>
                <a:spcPts val="2145"/>
              </a:lnSpc>
              <a:spcBef>
                <a:spcPts val="592"/>
              </a:spcBef>
              <a:spcAft>
                <a:spcPts val="0"/>
              </a:spcAft>
            </a:pP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ladder</a:t>
            </a:r>
            <a:r>
              <a:rPr sz="19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falls.</a:t>
            </a:r>
            <a:r>
              <a:rPr sz="19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these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tips</a:t>
            </a:r>
            <a:r>
              <a:rPr sz="19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19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mind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FFFFFF"/>
                </a:solidFill>
                <a:latin typeface="WPBAGK+ArialMT"/>
                <a:cs typeface="WPBAGK+ArialMT"/>
              </a:rPr>
              <a:t>when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you're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using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any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kind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ladder.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42290" y="5287561"/>
            <a:ext cx="12020332" cy="1341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Ladders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extend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least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three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feet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above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roof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surface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working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with.</a:t>
            </a:r>
          </a:p>
          <a:p>
            <a:pPr marL="0" marR="0">
              <a:lnSpc>
                <a:spcPts val="2200"/>
              </a:lnSpc>
              <a:spcBef>
                <a:spcPts val="487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Never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stand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toes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top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rung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ladder.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have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19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do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this,</a:t>
            </a:r>
            <a:r>
              <a:rPr sz="19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ladder</a:t>
            </a:r>
            <a:r>
              <a:rPr sz="19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19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not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tall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enough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for</a:t>
            </a:r>
          </a:p>
          <a:p>
            <a:pPr marL="207263" marR="0">
              <a:lnSpc>
                <a:spcPts val="2145"/>
              </a:lnSpc>
              <a:spcBef>
                <a:spcPts val="582"/>
              </a:spcBef>
              <a:spcAft>
                <a:spcPts val="0"/>
              </a:spcAft>
            </a:pP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purposes.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second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rung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19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top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is</a:t>
            </a:r>
            <a:r>
              <a:rPr sz="19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high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climb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19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step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ladder.</a:t>
            </a:r>
          </a:p>
          <a:p>
            <a:pPr marL="0" marR="0">
              <a:lnSpc>
                <a:spcPts val="2200"/>
              </a:lnSpc>
              <a:spcBef>
                <a:spcPts val="497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Only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use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ladders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flat,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solid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surfaces.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42290" y="6653065"/>
            <a:ext cx="12171510" cy="657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While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ladder,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body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weight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centered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do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not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overreach.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Both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your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feet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should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be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securely</a:t>
            </a:r>
          </a:p>
          <a:p>
            <a:pPr marL="207263" marR="0">
              <a:lnSpc>
                <a:spcPts val="2145"/>
              </a:lnSpc>
              <a:spcBef>
                <a:spcPts val="582"/>
              </a:spcBef>
              <a:spcAft>
                <a:spcPts val="0"/>
              </a:spcAft>
            </a:pP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planted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on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ladder</a:t>
            </a:r>
            <a:r>
              <a:rPr sz="19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at</a:t>
            </a:r>
            <a:r>
              <a:rPr sz="19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all</a:t>
            </a:r>
            <a:r>
              <a:rPr sz="19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times.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5026" y="7682941"/>
            <a:ext cx="2033906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45"/>
              </a:lnSpc>
              <a:spcBef>
                <a:spcPts val="0"/>
              </a:spcBef>
              <a:spcAft>
                <a:spcPts val="0"/>
              </a:spcAft>
            </a:pPr>
            <a:r>
              <a:rPr sz="1900" b="1" dirty="0">
                <a:solidFill>
                  <a:srgbClr val="FFFFFF"/>
                </a:solidFill>
                <a:latin typeface="GIIWSW+Arial-BoldMT"/>
                <a:cs typeface="GIIWSW+Arial-BoldMT"/>
              </a:rPr>
              <a:t>Inside</a:t>
            </a:r>
            <a:r>
              <a:rPr sz="1900" b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b="1" dirty="0">
                <a:solidFill>
                  <a:srgbClr val="FFFFFF"/>
                </a:solidFill>
                <a:latin typeface="GIIWSW+Arial-BoldMT"/>
                <a:cs typeface="GIIWSW+Arial-BoldMT"/>
              </a:rPr>
              <a:t>the</a:t>
            </a:r>
            <a:r>
              <a:rPr sz="1900" b="1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b="1" spc="14" dirty="0">
                <a:solidFill>
                  <a:srgbClr val="FFFFFF"/>
                </a:solidFill>
                <a:latin typeface="GIIWSW+Arial-BoldMT"/>
                <a:cs typeface="GIIWSW+Arial-BoldMT"/>
              </a:rPr>
              <a:t>Home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42290" y="8018569"/>
            <a:ext cx="7038156" cy="317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Avoid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running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cords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wires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across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2" dirty="0">
                <a:solidFill>
                  <a:srgbClr val="FFFFFF"/>
                </a:solidFill>
                <a:latin typeface="WPBAGK+ArialMT"/>
                <a:cs typeface="WPBAGK+ArialMT"/>
              </a:rPr>
              <a:t>common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walking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areas.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42290" y="8359945"/>
            <a:ext cx="4586102" cy="317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Wipe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up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spills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soon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they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happen.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42290" y="8701321"/>
            <a:ext cx="12021587" cy="657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9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1950" spc="4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steps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stairs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clear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FFFFFF"/>
                </a:solidFill>
                <a:latin typeface="WPBAGK+ArialMT"/>
                <a:cs typeface="WPBAGK+ArialMT"/>
              </a:rPr>
              <a:t>make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multiple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trips</a:t>
            </a:r>
            <a:r>
              <a:rPr sz="19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versus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carrying</a:t>
            </a:r>
            <a:r>
              <a:rPr sz="19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so</a:t>
            </a:r>
            <a:r>
              <a:rPr sz="19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1" dirty="0">
                <a:solidFill>
                  <a:srgbClr val="FFFFFF"/>
                </a:solidFill>
                <a:latin typeface="WPBAGK+ArialMT"/>
                <a:cs typeface="WPBAGK+ArialMT"/>
              </a:rPr>
              <a:t>much</a:t>
            </a:r>
            <a:r>
              <a:rPr sz="19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you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can’t</a:t>
            </a:r>
            <a:r>
              <a:rPr sz="19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see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WPBAGK+ArialMT"/>
                <a:cs typeface="WPBAGK+ArialMT"/>
              </a:rPr>
              <a:t>where</a:t>
            </a:r>
            <a:r>
              <a:rPr sz="19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you’re</a:t>
            </a:r>
          </a:p>
          <a:p>
            <a:pPr marL="207263" marR="0">
              <a:lnSpc>
                <a:spcPts val="2145"/>
              </a:lnSpc>
              <a:spcBef>
                <a:spcPts val="582"/>
              </a:spcBef>
              <a:spcAft>
                <a:spcPts val="0"/>
              </a:spcAft>
            </a:pPr>
            <a:r>
              <a:rPr sz="1900" dirty="0">
                <a:solidFill>
                  <a:srgbClr val="FFFFFF"/>
                </a:solidFill>
                <a:latin typeface="WPBAGK+ArialMT"/>
                <a:cs typeface="WPBAGK+ArialMT"/>
              </a:rPr>
              <a:t>going.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605350" y="9639159"/>
            <a:ext cx="270991" cy="212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WOKLLK+Arial-Black"/>
                <a:cs typeface="WOKLLK+Arial-Black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7998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32632" y="361083"/>
            <a:ext cx="2808311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46"/>
              </a:lnSpc>
              <a:spcBef>
                <a:spcPts val="0"/>
              </a:spcBef>
              <a:spcAft>
                <a:spcPts val="0"/>
              </a:spcAft>
            </a:pPr>
            <a:r>
              <a:rPr sz="2100" spc="62" dirty="0">
                <a:solidFill>
                  <a:srgbClr val="FFFFFF"/>
                </a:solidFill>
                <a:latin typeface="WPBAGK+ArialMT"/>
                <a:cs typeface="WPBAGK+ArialMT"/>
              </a:rPr>
              <a:t>FALL</a:t>
            </a:r>
            <a:r>
              <a:rPr sz="2100" spc="12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2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100" spc="11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1" dirty="0" smtClean="0">
                <a:solidFill>
                  <a:srgbClr val="FFFFFF"/>
                </a:solidFill>
                <a:latin typeface="WPBAGK+ArialMT"/>
                <a:cs typeface="WPBAGK+ArialMT"/>
              </a:rPr>
              <a:t>SA</a:t>
            </a:r>
            <a:r>
              <a:rPr lang="en-US" sz="2100" spc="61" dirty="0" smtClean="0">
                <a:solidFill>
                  <a:srgbClr val="FFFFFF"/>
                </a:solidFill>
                <a:latin typeface="WPBAGK+ArialMT"/>
                <a:cs typeface="WPBAGK+ArialMT"/>
              </a:rPr>
              <a:t>FETY</a:t>
            </a:r>
            <a:endParaRPr sz="2100" spc="61" dirty="0">
              <a:solidFill>
                <a:srgbClr val="FFFFFF"/>
              </a:solidFill>
              <a:latin typeface="WPBAGK+ArialMT"/>
              <a:cs typeface="WPBAGK+Arial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87710" y="1327346"/>
            <a:ext cx="7062583" cy="843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343"/>
              </a:lnSpc>
              <a:spcBef>
                <a:spcPts val="0"/>
              </a:spcBef>
              <a:spcAft>
                <a:spcPts val="0"/>
              </a:spcAft>
            </a:pPr>
            <a:r>
              <a:rPr sz="6450" spc="68" dirty="0">
                <a:solidFill>
                  <a:srgbClr val="FFFFFF"/>
                </a:solidFill>
                <a:latin typeface="WOKLLK+Arial-Black"/>
                <a:cs typeface="WOKLLK+Arial-Black"/>
              </a:rPr>
              <a:t>Fall</a:t>
            </a:r>
            <a:r>
              <a:rPr sz="6450" spc="6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6450" spc="68" dirty="0">
                <a:solidFill>
                  <a:srgbClr val="FFFFFF"/>
                </a:solidFill>
                <a:latin typeface="WOKLLK+Arial-Black"/>
                <a:cs typeface="WOKLLK+Arial-Black"/>
              </a:rPr>
              <a:t>Fire</a:t>
            </a:r>
            <a:r>
              <a:rPr sz="6450" spc="43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6450" spc="69" dirty="0">
                <a:solidFill>
                  <a:srgbClr val="FFFFFF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4399" y="2611584"/>
            <a:ext cx="15887504" cy="735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57"/>
              </a:lnSpc>
              <a:spcBef>
                <a:spcPts val="0"/>
              </a:spcBef>
              <a:spcAft>
                <a:spcPts val="0"/>
              </a:spcAft>
            </a:pP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There</a:t>
            </a:r>
            <a:r>
              <a:rPr sz="2200" b="1" spc="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were</a:t>
            </a:r>
            <a:r>
              <a:rPr sz="2200" b="1" spc="1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115</a:t>
            </a:r>
            <a:r>
              <a:rPr sz="2200" b="1" spc="-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Sailors</a:t>
            </a:r>
            <a:r>
              <a:rPr sz="2200" b="1" spc="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and</a:t>
            </a:r>
            <a:r>
              <a:rPr sz="2200" b="1" spc="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Marines</a:t>
            </a:r>
            <a:r>
              <a:rPr sz="2200" b="1" spc="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injured</a:t>
            </a:r>
            <a:r>
              <a:rPr sz="2200" b="1" spc="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1" dirty="0">
                <a:solidFill>
                  <a:srgbClr val="FFFFFF"/>
                </a:solidFill>
                <a:latin typeface="GIIWSW+Arial-BoldMT"/>
                <a:cs typeface="GIIWSW+Arial-BoldMT"/>
              </a:rPr>
              <a:t>in</a:t>
            </a:r>
            <a:r>
              <a:rPr sz="2200" b="1" spc="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off-duty</a:t>
            </a:r>
            <a:r>
              <a:rPr sz="2200" b="1" spc="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incidents</a:t>
            </a:r>
            <a:r>
              <a:rPr sz="2200" b="1" spc="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involving</a:t>
            </a:r>
            <a:r>
              <a:rPr sz="2200" b="1" spc="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fires</a:t>
            </a:r>
            <a:r>
              <a:rPr sz="2200" b="1" spc="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1" dirty="0">
                <a:solidFill>
                  <a:srgbClr val="FFFFFF"/>
                </a:solidFill>
                <a:latin typeface="GIIWSW+Arial-BoldMT"/>
                <a:cs typeface="GIIWSW+Arial-BoldMT"/>
              </a:rPr>
              <a:t>during</a:t>
            </a:r>
            <a:r>
              <a:rPr sz="2200" b="1" spc="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the</a:t>
            </a:r>
            <a:r>
              <a:rPr sz="2200" b="1" spc="37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FY18-FY22</a:t>
            </a:r>
            <a:r>
              <a:rPr sz="2200" b="1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fall</a:t>
            </a:r>
            <a:r>
              <a:rPr sz="2200" b="1" spc="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and</a:t>
            </a:r>
            <a:r>
              <a:rPr sz="2200" b="1" spc="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winter</a:t>
            </a:r>
          </a:p>
          <a:p>
            <a:pPr marL="0" marR="0">
              <a:lnSpc>
                <a:spcPts val="2457"/>
              </a:lnSpc>
              <a:spcBef>
                <a:spcPts val="522"/>
              </a:spcBef>
              <a:spcAft>
                <a:spcPts val="0"/>
              </a:spcAft>
            </a:pPr>
            <a:r>
              <a:rPr sz="2200" b="1" spc="23" dirty="0">
                <a:solidFill>
                  <a:srgbClr val="FFFFFF"/>
                </a:solidFill>
                <a:latin typeface="GIIWSW+Arial-BoldMT"/>
                <a:cs typeface="GIIWSW+Arial-BoldMT"/>
              </a:rPr>
              <a:t>seasons.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29732" y="3705002"/>
            <a:ext cx="7940126" cy="990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13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250" spc="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23" dirty="0">
                <a:solidFill>
                  <a:srgbClr val="FFFFFF"/>
                </a:solidFill>
                <a:latin typeface="WPBAGK+ArialMT"/>
                <a:cs typeface="WPBAGK+ArialMT"/>
              </a:rPr>
              <a:t>46</a:t>
            </a:r>
            <a:r>
              <a:rPr sz="22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were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burned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during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cooking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fires,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3</a:t>
            </a:r>
            <a:r>
              <a:rPr sz="22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injured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house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fires.</a:t>
            </a:r>
          </a:p>
          <a:p>
            <a:pPr marL="0" marR="0">
              <a:lnSpc>
                <a:spcPts val="2492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250" spc="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31</a:t>
            </a:r>
            <a:r>
              <a:rPr sz="22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fell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into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“other”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category.</a:t>
            </a:r>
          </a:p>
          <a:p>
            <a:pPr marL="0" marR="0">
              <a:lnSpc>
                <a:spcPts val="2492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250" spc="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remaining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incidents,</a:t>
            </a:r>
            <a:r>
              <a:rPr sz="2200" spc="1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24</a:t>
            </a:r>
            <a:r>
              <a:rPr sz="22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involved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campfire.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29732" y="4654835"/>
            <a:ext cx="11215529" cy="357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13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250" spc="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11</a:t>
            </a:r>
            <a:r>
              <a:rPr sz="2200" spc="-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members</a:t>
            </a:r>
            <a:r>
              <a:rPr sz="2200" spc="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“fell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into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fire.”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latter,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alcohol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was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involved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200" spc="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nearly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2200" spc="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WPBAGK+ArialMT"/>
                <a:cs typeface="WPBAGK+ArialMT"/>
              </a:rPr>
              <a:t>incident.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14399" y="5384984"/>
            <a:ext cx="2819569" cy="350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57"/>
              </a:lnSpc>
              <a:spcBef>
                <a:spcPts val="0"/>
              </a:spcBef>
              <a:spcAft>
                <a:spcPts val="0"/>
              </a:spcAft>
            </a:pPr>
            <a:r>
              <a:rPr sz="2200" b="1" spc="25" dirty="0">
                <a:solidFill>
                  <a:srgbClr val="FFFFFF"/>
                </a:solidFill>
                <a:latin typeface="GIIWSW+Arial-BoldMT"/>
                <a:cs typeface="GIIWSW+Arial-BoldMT"/>
              </a:rPr>
              <a:t>Outdoor</a:t>
            </a:r>
            <a:r>
              <a:rPr sz="2200" b="1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5" dirty="0">
                <a:solidFill>
                  <a:srgbClr val="FFFFFF"/>
                </a:solidFill>
                <a:latin typeface="GIIWSW+Arial-BoldMT"/>
                <a:cs typeface="GIIWSW+Arial-BoldMT"/>
              </a:rPr>
              <a:t>Fire</a:t>
            </a:r>
            <a:r>
              <a:rPr sz="2200" b="1" spc="8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1" spc="25" dirty="0">
                <a:solidFill>
                  <a:srgbClr val="FFFFFF"/>
                </a:solidFill>
                <a:latin typeface="GIIWSW+Arial-BoldMT"/>
                <a:cs typeface="GIIWSW+Arial-BoldMT"/>
              </a:rPr>
              <a:t>Safety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14399" y="6039549"/>
            <a:ext cx="16201659" cy="1300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57"/>
              </a:lnSpc>
              <a:spcBef>
                <a:spcPts val="0"/>
              </a:spcBef>
              <a:spcAft>
                <a:spcPts val="0"/>
              </a:spcAft>
            </a:pP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majority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off-duty,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outdoor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burns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sustained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Sailors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Marines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-</a:t>
            </a:r>
            <a:r>
              <a:rPr sz="2200" spc="9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whether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designated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pits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open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fires,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were</a:t>
            </a:r>
          </a:p>
          <a:p>
            <a:pPr marL="0" marR="0">
              <a:lnSpc>
                <a:spcPts val="2457"/>
              </a:lnSpc>
              <a:spcBef>
                <a:spcPts val="35"/>
              </a:spcBef>
              <a:spcAft>
                <a:spcPts val="0"/>
              </a:spcAft>
            </a:pP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caused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someone,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either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service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member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another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person,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pouring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shooting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200" spc="9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flammable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liquid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into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near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200" spc="9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fire;</a:t>
            </a:r>
          </a:p>
          <a:p>
            <a:pPr marL="0" marR="0">
              <a:lnSpc>
                <a:spcPts val="2457"/>
              </a:lnSpc>
              <a:spcBef>
                <a:spcPts val="0"/>
              </a:spcBef>
              <a:spcAft>
                <a:spcPts val="0"/>
              </a:spcAft>
            </a:pP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while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burning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yard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debris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tripping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falling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into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fire.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Many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incidents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resulted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2nd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degree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burns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7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service</a:t>
            </a:r>
          </a:p>
          <a:p>
            <a:pPr marL="0" marR="0">
              <a:lnSpc>
                <a:spcPts val="2457"/>
              </a:lnSpc>
              <a:spcBef>
                <a:spcPts val="35"/>
              </a:spcBef>
              <a:spcAft>
                <a:spcPts val="0"/>
              </a:spcAft>
            </a:pP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members’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face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torso.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21663" y="7595474"/>
            <a:ext cx="13361134" cy="1271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13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250" spc="2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Do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not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pour,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aim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shoot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gasoline,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alcohol,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lighter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fluid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any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flammable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liquid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into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near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200" spc="9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250" spc="2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area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around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designated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pits,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campfires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bonfires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free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trip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hazards.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250" spc="2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Pay</a:t>
            </a:r>
            <a:r>
              <a:rPr sz="2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attention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7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where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you’re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walking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don’t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run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vicinity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open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250" spc="2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200" spc="9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hose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water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source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nearby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7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extinguish</a:t>
            </a:r>
            <a:r>
              <a:rPr sz="2200" spc="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quickly</a:t>
            </a:r>
            <a:r>
              <a:rPr sz="2200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22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8" dirty="0">
                <a:solidFill>
                  <a:srgbClr val="FFFFFF"/>
                </a:solidFill>
                <a:latin typeface="WPBAGK+ArialMT"/>
                <a:cs typeface="WPBAGK+ArialMT"/>
              </a:rPr>
              <a:t>needed.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9248" y="387586"/>
            <a:ext cx="3950459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57" dirty="0">
                <a:solidFill>
                  <a:srgbClr val="FFFDF5"/>
                </a:solidFill>
                <a:latin typeface="WPBAGK+ArialMT"/>
                <a:cs typeface="WPBAGK+ArialMT"/>
              </a:rPr>
              <a:t>SEASONAL</a:t>
            </a:r>
            <a:r>
              <a:rPr sz="2000" spc="114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DECOR</a:t>
            </a:r>
            <a:r>
              <a:rPr sz="2000" spc="114" dirty="0">
                <a:solidFill>
                  <a:srgbClr val="FFFDF5"/>
                </a:solidFill>
                <a:latin typeface="Times New Roman"/>
                <a:cs typeface="Times New Roman"/>
              </a:rPr>
              <a:t> </a:t>
            </a:r>
            <a:r>
              <a:rPr sz="2000" spc="58" dirty="0">
                <a:solidFill>
                  <a:srgbClr val="FFFDF5"/>
                </a:solidFill>
                <a:latin typeface="WPBAGK+ArialMT"/>
                <a:cs typeface="WPBAGK+ArialMT"/>
              </a:rPr>
              <a:t>HAZARDS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31069" y="2602574"/>
            <a:ext cx="7313243" cy="843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343"/>
              </a:lnSpc>
              <a:spcBef>
                <a:spcPts val="0"/>
              </a:spcBef>
              <a:spcAft>
                <a:spcPts val="0"/>
              </a:spcAft>
            </a:pPr>
            <a:r>
              <a:rPr sz="6450" spc="199" dirty="0">
                <a:solidFill>
                  <a:srgbClr val="FFFFFF"/>
                </a:solidFill>
                <a:latin typeface="WOKLLK+Arial-Black"/>
                <a:cs typeface="WOKLLK+Arial-Black"/>
              </a:rPr>
              <a:t>Fall</a:t>
            </a:r>
            <a:r>
              <a:rPr sz="6450" spc="19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6450" spc="198" dirty="0">
                <a:solidFill>
                  <a:srgbClr val="FFFFFF"/>
                </a:solidFill>
                <a:latin typeface="WOKLLK+Arial-Black"/>
                <a:cs typeface="WOKLLK+Arial-Black"/>
              </a:rPr>
              <a:t>Fire</a:t>
            </a:r>
            <a:r>
              <a:rPr sz="6450" spc="197" dirty="0">
                <a:solidFill>
                  <a:srgbClr val="FFFFFF"/>
                </a:solidFill>
                <a:latin typeface="WOKLLK+Arial-Black"/>
                <a:cs typeface="WOKLLK+Arial-Black"/>
              </a:rPr>
              <a:t> </a:t>
            </a:r>
            <a:r>
              <a:rPr sz="6450" spc="200" dirty="0">
                <a:solidFill>
                  <a:srgbClr val="FFFFFF"/>
                </a:solidFill>
                <a:latin typeface="WOKLLK+Arial-Black"/>
                <a:cs typeface="WOKLLK+Arial-Black"/>
              </a:rPr>
              <a:t>Safety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69124" y="3791406"/>
            <a:ext cx="15508518" cy="679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mind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that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Halloween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Fall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decor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potential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hazards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if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risk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mitigation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actions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aren’t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place.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According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</a:p>
          <a:p>
            <a:pPr marL="0" marR="0">
              <a:lnSpc>
                <a:spcPts val="2234"/>
              </a:lnSpc>
              <a:spcBef>
                <a:spcPts val="578"/>
              </a:spcBef>
              <a:spcAft>
                <a:spcPts val="0"/>
              </a:spcAft>
            </a:pP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National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Protection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Association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(NFPA):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2087" y="4500159"/>
            <a:ext cx="15369326" cy="1042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6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2000" spc="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2015-2019,</a:t>
            </a:r>
            <a:r>
              <a:rPr sz="2000" spc="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average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790</a:t>
            </a: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home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structure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fires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per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year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began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decorations,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excluding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holiday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trees.</a:t>
            </a:r>
          </a:p>
          <a:p>
            <a:pPr marL="0" marR="0">
              <a:lnSpc>
                <a:spcPts val="2290"/>
              </a:lnSpc>
              <a:spcBef>
                <a:spcPts val="522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6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than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two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every</a:t>
            </a:r>
            <a:r>
              <a:rPr sz="2000" spc="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five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these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fires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occurred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because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decorations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were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too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close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heat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source,</a:t>
            </a:r>
            <a:r>
              <a:rPr sz="2000" spc="6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such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as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</a:t>
            </a:r>
            <a:r>
              <a:rPr sz="2000" spc="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candle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or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hot</a:t>
            </a:r>
          </a:p>
          <a:p>
            <a:pPr marL="242962" marR="0">
              <a:lnSpc>
                <a:spcPts val="2234"/>
              </a:lnSpc>
              <a:spcBef>
                <a:spcPts val="568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equipment.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12087" y="5571912"/>
            <a:ext cx="7019259" cy="328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6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More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than</a:t>
            </a:r>
            <a:r>
              <a:rPr sz="2000" spc="4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one-third</a:t>
            </a:r>
            <a:r>
              <a:rPr sz="2000" spc="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these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fires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were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started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by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candles.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12087" y="5929163"/>
            <a:ext cx="13533341" cy="328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6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19%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decoration-related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fires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started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the</a:t>
            </a:r>
            <a:r>
              <a:rPr sz="20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kitchen;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12%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involved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electrical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distribution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lighting</a:t>
            </a:r>
            <a:r>
              <a:rPr sz="2000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WPBAGK+ArialMT"/>
                <a:cs typeface="WPBAGK+ArialMT"/>
              </a:rPr>
              <a:t>equipment.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69124" y="6649414"/>
            <a:ext cx="1501351" cy="32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4"/>
              </a:lnSpc>
              <a:spcBef>
                <a:spcPts val="0"/>
              </a:spcBef>
              <a:spcAft>
                <a:spcPts val="0"/>
              </a:spcAft>
            </a:pP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Remember: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12087" y="7000916"/>
            <a:ext cx="15051419" cy="1042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6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Teach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children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to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stay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away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open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flames,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including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jack-o-lanterns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with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candles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in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them.</a:t>
            </a:r>
          </a:p>
          <a:p>
            <a:pPr marL="0" marR="0">
              <a:lnSpc>
                <a:spcPts val="2290"/>
              </a:lnSpc>
              <a:spcBef>
                <a:spcPts val="522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6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Dried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flowers,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cornstalks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crepe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paper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catch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fire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easily.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all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decorations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away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from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open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flames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other</a:t>
            </a:r>
            <a:r>
              <a:rPr sz="2000" spc="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heat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sources</a:t>
            </a:r>
          </a:p>
          <a:p>
            <a:pPr marL="242962" marR="0">
              <a:lnSpc>
                <a:spcPts val="2234"/>
              </a:lnSpc>
              <a:spcBef>
                <a:spcPts val="568"/>
              </a:spcBef>
              <a:spcAft>
                <a:spcPts val="0"/>
              </a:spcAft>
            </a:pP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like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light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bulbs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and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1" dirty="0">
                <a:solidFill>
                  <a:srgbClr val="FFFFFF"/>
                </a:solidFill>
                <a:latin typeface="WPBAGK+ArialMT"/>
                <a:cs typeface="WPBAGK+ArialMT"/>
              </a:rPr>
              <a:t>heaters.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11279" y="8071743"/>
            <a:ext cx="12202975" cy="328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90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>
                <a:solidFill>
                  <a:srgbClr val="FFFFFF"/>
                </a:solidFill>
                <a:latin typeface="WPBAGK+ArialMT"/>
                <a:cs typeface="WPBAGK+ArialMT"/>
              </a:rPr>
              <a:t>•</a:t>
            </a:r>
            <a:r>
              <a:rPr sz="2050" spc="6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Keep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exits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clear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of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decorations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so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nothing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blocks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escape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routes.</a:t>
            </a:r>
            <a:r>
              <a:rPr sz="2000" spc="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Ensure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all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smoke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alarms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are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WPBAGK+ArialMT"/>
                <a:cs typeface="WPBAGK+ArialMT"/>
              </a:rPr>
              <a:t>working.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6395</Words>
  <Application>Microsoft Office PowerPoint</Application>
  <PresentationFormat>Custom</PresentationFormat>
  <Paragraphs>560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Poppins Light Bold</vt:lpstr>
      <vt:lpstr>Arial</vt:lpstr>
      <vt:lpstr>Calibri</vt:lpstr>
      <vt:lpstr>WOKLLK+Arial-Black</vt:lpstr>
      <vt:lpstr>WPBAGK+ArialMT</vt:lpstr>
      <vt:lpstr>GIIWSW+Arial-BoldMT</vt:lpstr>
      <vt:lpstr>Times New Roman</vt:lpstr>
      <vt:lpstr>Theme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Bonner, Lisa N CIV USN COMNAVSAFECEN NOR VA (USA)</dc:creator>
  <cp:lastModifiedBy>Slater, Stephanie J CIV NAVSAFECEN, 521B</cp:lastModifiedBy>
  <cp:revision>6</cp:revision>
  <dcterms:modified xsi:type="dcterms:W3CDTF">2022-10-19T15:12:22Z</dcterms:modified>
</cp:coreProperties>
</file>