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76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grandir Ultra-Bold" pitchFamily="2" charset="77"/>
      <p:regular r:id="rId23"/>
      <p:bold r:id="rId24"/>
    </p:embeddedFont>
    <p:embeddedFont>
      <p:font typeface="Garet" pitchFamily="2" charset="77"/>
      <p:regular r:id="rId25"/>
    </p:embeddedFont>
    <p:embeddedFont>
      <p:font typeface="Garet Bold" pitchFamily="2" charset="77"/>
      <p:regular r:id="rId26"/>
      <p:bold r:id="rId27"/>
    </p:embeddedFont>
    <p:embeddedFont>
      <p:font typeface="Garet Italics" pitchFamily="2" charset="77"/>
      <p:regular r:id="rId28"/>
      <p:italic r:id="rId29"/>
    </p:embeddedFont>
    <p:embeddedFont>
      <p:font typeface="ITC Avant Garde Gothic Bold" panose="020B0802020202020204" pitchFamily="34" charset="77"/>
      <p:regular r:id="rId30"/>
      <p:bold r:id="rId31"/>
    </p:embeddedFont>
    <p:embeddedFont>
      <p:font typeface="League Spartan" pitchFamily="2" charset="77"/>
      <p:regular r:id="rId32"/>
      <p:bold r:id="rId33"/>
    </p:embeddedFont>
    <p:embeddedFont>
      <p:font typeface="Mont Bold" pitchFamily="2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71370" autoAdjust="0"/>
  </p:normalViewPr>
  <p:slideViewPr>
    <p:cSldViewPr>
      <p:cViewPr varScale="1">
        <p:scale>
          <a:sx n="59" d="100"/>
          <a:sy n="59" d="100"/>
        </p:scale>
        <p:origin x="20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2.jpeg"/><Relationship Id="rId5" Type="http://schemas.openxmlformats.org/officeDocument/2006/relationships/image" Target="../media/image10.svg"/><Relationship Id="rId10" Type="http://schemas.openxmlformats.org/officeDocument/2006/relationships/image" Target="../media/image41.jpe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3.jpeg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hyperlink" Target="https://navalsafetycommand.navy.mil/Off-Duty/Motorcycle-Safety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7.jpeg"/><Relationship Id="rId5" Type="http://schemas.openxmlformats.org/officeDocument/2006/relationships/image" Target="../media/image10.svg"/><Relationship Id="rId10" Type="http://schemas.openxmlformats.org/officeDocument/2006/relationships/image" Target="../media/image46.jpe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8.jpeg"/><Relationship Id="rId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5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10.svg"/><Relationship Id="rId4" Type="http://schemas.openxmlformats.org/officeDocument/2006/relationships/image" Target="../media/image36.sv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sv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hyperlink" Target="https://navalsafetycommand.navy.mil/Off-Duty/Disaster-Preparedness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3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1.jpeg"/><Relationship Id="rId5" Type="http://schemas.openxmlformats.org/officeDocument/2006/relationships/image" Target="../media/image10.svg"/><Relationship Id="rId10" Type="http://schemas.openxmlformats.org/officeDocument/2006/relationships/image" Target="../media/image30.jpe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8.jpe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avalsafetycommand.navy.mil/Off-Duty/Recreational-Safet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522976" cy="10287000"/>
            <a:chOff x="0" y="0"/>
            <a:chExt cx="171798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7985" cy="2709333"/>
            </a:xfrm>
            <a:custGeom>
              <a:avLst/>
              <a:gdLst/>
              <a:ahLst/>
              <a:cxnLst/>
              <a:rect l="l" t="t" r="r" b="b"/>
              <a:pathLst>
                <a:path w="1717985" h="2709333">
                  <a:moveTo>
                    <a:pt x="0" y="0"/>
                  </a:moveTo>
                  <a:lnTo>
                    <a:pt x="1717985" y="0"/>
                  </a:lnTo>
                  <a:lnTo>
                    <a:pt x="171798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17985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-4318055" y="2007799"/>
            <a:ext cx="13943419" cy="5450609"/>
          </a:xfrm>
          <a:custGeom>
            <a:avLst/>
            <a:gdLst/>
            <a:ahLst/>
            <a:cxnLst/>
            <a:rect l="l" t="t" r="r" b="b"/>
            <a:pathLst>
              <a:path w="13943419" h="5450609">
                <a:moveTo>
                  <a:pt x="0" y="0"/>
                </a:moveTo>
                <a:lnTo>
                  <a:pt x="13943419" y="0"/>
                </a:lnTo>
                <a:lnTo>
                  <a:pt x="13943419" y="5450609"/>
                </a:lnTo>
                <a:lnTo>
                  <a:pt x="0" y="5450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6522976" y="0"/>
            <a:ext cx="11765024" cy="10287000"/>
            <a:chOff x="0" y="0"/>
            <a:chExt cx="309860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98607" cy="2709333"/>
            </a:xfrm>
            <a:custGeom>
              <a:avLst/>
              <a:gdLst/>
              <a:ahLst/>
              <a:cxnLst/>
              <a:rect l="l" t="t" r="r" b="b"/>
              <a:pathLst>
                <a:path w="3098607" h="2709333">
                  <a:moveTo>
                    <a:pt x="0" y="0"/>
                  </a:moveTo>
                  <a:lnTo>
                    <a:pt x="3098607" y="0"/>
                  </a:lnTo>
                  <a:lnTo>
                    <a:pt x="309860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52000"/>
                  </a:srgbClr>
                </a:gs>
                <a:gs pos="100000">
                  <a:srgbClr val="FF914D">
                    <a:alpha val="52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09860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865962" y="0"/>
            <a:ext cx="12422038" cy="10287000"/>
          </a:xfrm>
          <a:custGeom>
            <a:avLst/>
            <a:gdLst/>
            <a:ahLst/>
            <a:cxnLst/>
            <a:rect l="l" t="t" r="r" b="b"/>
            <a:pathLst>
              <a:path w="12422038" h="10287000">
                <a:moveTo>
                  <a:pt x="0" y="0"/>
                </a:moveTo>
                <a:lnTo>
                  <a:pt x="12422038" y="0"/>
                </a:lnTo>
                <a:lnTo>
                  <a:pt x="124220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 l="-24781" r="-2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5208949" y="0"/>
            <a:ext cx="1314027" cy="10287000"/>
            <a:chOff x="0" y="0"/>
            <a:chExt cx="346081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6081" cy="2709333"/>
            </a:xfrm>
            <a:custGeom>
              <a:avLst/>
              <a:gdLst/>
              <a:ahLst/>
              <a:cxnLst/>
              <a:rect l="l" t="t" r="r" b="b"/>
              <a:pathLst>
                <a:path w="346081" h="2709333">
                  <a:moveTo>
                    <a:pt x="0" y="0"/>
                  </a:moveTo>
                  <a:lnTo>
                    <a:pt x="346081" y="0"/>
                  </a:lnTo>
                  <a:lnTo>
                    <a:pt x="3460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34608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790681" y="0"/>
            <a:ext cx="262989" cy="10369694"/>
            <a:chOff x="0" y="0"/>
            <a:chExt cx="69265" cy="27311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9265" cy="2731113"/>
            </a:xfrm>
            <a:custGeom>
              <a:avLst/>
              <a:gdLst/>
              <a:ahLst/>
              <a:cxnLst/>
              <a:rect l="l" t="t" r="r" b="b"/>
              <a:pathLst>
                <a:path w="69265" h="2731113">
                  <a:moveTo>
                    <a:pt x="0" y="0"/>
                  </a:moveTo>
                  <a:lnTo>
                    <a:pt x="69265" y="0"/>
                  </a:lnTo>
                  <a:lnTo>
                    <a:pt x="69265" y="2731113"/>
                  </a:lnTo>
                  <a:lnTo>
                    <a:pt x="0" y="2731113"/>
                  </a:ln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69265" cy="277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535185" y="0"/>
            <a:ext cx="142761" cy="10369694"/>
            <a:chOff x="0" y="0"/>
            <a:chExt cx="37600" cy="273111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600" cy="2731113"/>
            </a:xfrm>
            <a:custGeom>
              <a:avLst/>
              <a:gdLst/>
              <a:ahLst/>
              <a:cxnLst/>
              <a:rect l="l" t="t" r="r" b="b"/>
              <a:pathLst>
                <a:path w="37600" h="2731113">
                  <a:moveTo>
                    <a:pt x="0" y="0"/>
                  </a:moveTo>
                  <a:lnTo>
                    <a:pt x="37600" y="0"/>
                  </a:lnTo>
                  <a:lnTo>
                    <a:pt x="37600" y="2731113"/>
                  </a:lnTo>
                  <a:lnTo>
                    <a:pt x="0" y="2731113"/>
                  </a:ln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7600" cy="277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411360" y="0"/>
            <a:ext cx="47625" cy="10392123"/>
            <a:chOff x="0" y="0"/>
            <a:chExt cx="12543" cy="27370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543" cy="2737020"/>
            </a:xfrm>
            <a:custGeom>
              <a:avLst/>
              <a:gdLst/>
              <a:ahLst/>
              <a:cxnLst/>
              <a:rect l="l" t="t" r="r" b="b"/>
              <a:pathLst>
                <a:path w="12543" h="2737020">
                  <a:moveTo>
                    <a:pt x="0" y="0"/>
                  </a:moveTo>
                  <a:lnTo>
                    <a:pt x="12543" y="0"/>
                  </a:lnTo>
                  <a:lnTo>
                    <a:pt x="12543" y="2737020"/>
                  </a:lnTo>
                  <a:lnTo>
                    <a:pt x="0" y="2737020"/>
                  </a:ln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2543" cy="2784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299210" flipH="1">
            <a:off x="13160917" y="336795"/>
            <a:ext cx="5026788" cy="4945103"/>
          </a:xfrm>
          <a:custGeom>
            <a:avLst/>
            <a:gdLst/>
            <a:ahLst/>
            <a:cxnLst/>
            <a:rect l="l" t="t" r="r" b="b"/>
            <a:pathLst>
              <a:path w="5026788" h="4945103">
                <a:moveTo>
                  <a:pt x="5026789" y="0"/>
                </a:moveTo>
                <a:lnTo>
                  <a:pt x="0" y="0"/>
                </a:lnTo>
                <a:lnTo>
                  <a:pt x="0" y="4945103"/>
                </a:lnTo>
                <a:lnTo>
                  <a:pt x="5026789" y="4945103"/>
                </a:lnTo>
                <a:lnTo>
                  <a:pt x="5026789" y="0"/>
                </a:lnTo>
                <a:close/>
              </a:path>
            </a:pathLst>
          </a:custGeom>
          <a:blipFill>
            <a:blip r:embed="rId5">
              <a:alphaModFix amt="3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288858" y="7287858"/>
            <a:ext cx="1970442" cy="1970442"/>
          </a:xfrm>
          <a:custGeom>
            <a:avLst/>
            <a:gdLst/>
            <a:ahLst/>
            <a:cxnLst/>
            <a:rect l="l" t="t" r="r" b="b"/>
            <a:pathLst>
              <a:path w="1970442" h="1970442">
                <a:moveTo>
                  <a:pt x="0" y="0"/>
                </a:moveTo>
                <a:lnTo>
                  <a:pt x="1970442" y="0"/>
                </a:lnTo>
                <a:lnTo>
                  <a:pt x="1970442" y="1970442"/>
                </a:lnTo>
                <a:lnTo>
                  <a:pt x="0" y="19704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7485765" y="4261190"/>
            <a:ext cx="9773535" cy="2335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256"/>
              </a:lnSpc>
            </a:pPr>
            <a:r>
              <a:rPr lang="en-US" sz="7644" b="1">
                <a:solidFill>
                  <a:srgbClr val="FF7300"/>
                </a:solidFill>
                <a:latin typeface="Agrandir Ultra-Bold"/>
                <a:ea typeface="Agrandir Ultra-Bold"/>
                <a:cs typeface="Agrandir Ultra-Bold"/>
                <a:sym typeface="Agrandir Ultra-Bold"/>
              </a:rPr>
              <a:t>101 CRITICAL DAYS OF SUMMER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023782" y="3506460"/>
            <a:ext cx="7863435" cy="610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9"/>
              </a:lnSpc>
              <a:spcBef>
                <a:spcPct val="0"/>
              </a:spcBef>
            </a:pPr>
            <a:r>
              <a:rPr lang="en-US" sz="2977" b="1">
                <a:solidFill>
                  <a:srgbClr val="03AED2"/>
                </a:solidFill>
                <a:latin typeface="Mont Bold"/>
                <a:ea typeface="Mont Bold"/>
                <a:cs typeface="Mont Bold"/>
                <a:sym typeface="Mont Bold"/>
              </a:rPr>
              <a:t>NAVAL SAFETY COMMAND PRESENTS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59540" y="8099713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1" y="0"/>
                </a:lnTo>
                <a:lnTo>
                  <a:pt x="10236981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726785" y="5726047"/>
            <a:ext cx="8937345" cy="893734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26785" y="2534866"/>
            <a:ext cx="3532515" cy="6723434"/>
            <a:chOff x="0" y="0"/>
            <a:chExt cx="3331210" cy="63402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331210" cy="6340291"/>
            </a:xfrm>
            <a:custGeom>
              <a:avLst/>
              <a:gdLst/>
              <a:ahLst/>
              <a:cxnLst/>
              <a:rect l="l" t="t" r="r" b="b"/>
              <a:pathLst>
                <a:path w="3331210" h="6340291">
                  <a:moveTo>
                    <a:pt x="3331210" y="3170145"/>
                  </a:moveTo>
                  <a:lnTo>
                    <a:pt x="3331210" y="6340291"/>
                  </a:lnTo>
                  <a:cubicBezTo>
                    <a:pt x="1490980" y="6340291"/>
                    <a:pt x="0" y="4920192"/>
                    <a:pt x="0" y="3170145"/>
                  </a:cubicBezTo>
                  <a:cubicBezTo>
                    <a:pt x="0" y="1420099"/>
                    <a:pt x="1490980" y="0"/>
                    <a:pt x="3331210" y="0"/>
                  </a:cubicBezTo>
                  <a:lnTo>
                    <a:pt x="3331210" y="3170145"/>
                  </a:lnTo>
                  <a:close/>
                </a:path>
              </a:pathLst>
            </a:custGeom>
            <a:blipFill>
              <a:blip r:embed="rId4"/>
              <a:stretch>
                <a:fillRect l="-92747" r="-927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73729" y="1682517"/>
            <a:ext cx="5727586" cy="572758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805205" y="1928440"/>
            <a:ext cx="5246370" cy="524637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4171030" y="1236290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171030" y="8308225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503488" y="1672992"/>
            <a:ext cx="8301717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  <a:spcBef>
                <a:spcPct val="0"/>
              </a:spcBef>
            </a:pPr>
            <a:r>
              <a:rPr lang="en-US" sz="8000" b="1" spc="-264">
                <a:solidFill>
                  <a:srgbClr val="68D2E8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Bicycling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03488" y="5897190"/>
            <a:ext cx="6953319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spc="-7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In 2023, 857 cyclists were killed in traffic accidents in the United States, representing a 10% increase from the previous year.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03488" y="3527770"/>
            <a:ext cx="7640512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spc="-8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When a crash occurs between a vehicle and a bicycle, it’s the cyclist who is more likely to be injured. A large percentage of crashes can be avoided if motorists and cyclists follow the rules of the road and watch out for each other.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43355" y="9707668"/>
            <a:ext cx="5099376" cy="28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spc="-71">
                <a:solidFill>
                  <a:srgbClr val="1B1B1B"/>
                </a:solidFill>
                <a:latin typeface="Garet"/>
                <a:ea typeface="Garet"/>
                <a:cs typeface="Garet"/>
                <a:sym typeface="Garet"/>
              </a:rPr>
              <a:t>For more info: www.nhtsa.gov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629" y="3969293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5" y="0"/>
                </a:lnTo>
                <a:lnTo>
                  <a:pt x="1015165" y="1015164"/>
                </a:lnTo>
                <a:lnTo>
                  <a:pt x="0" y="1015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0629" y="5318260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5" y="0"/>
                </a:lnTo>
                <a:lnTo>
                  <a:pt x="1015165" y="1015165"/>
                </a:lnTo>
                <a:lnTo>
                  <a:pt x="0" y="10151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3488" y="6667228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5" y="0"/>
                </a:lnTo>
                <a:lnTo>
                  <a:pt x="1015165" y="1015164"/>
                </a:lnTo>
                <a:lnTo>
                  <a:pt x="0" y="1015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59540" y="8099713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1" y="0"/>
                </a:lnTo>
                <a:lnTo>
                  <a:pt x="10236981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3726785" y="5726047"/>
            <a:ext cx="8937345" cy="893734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26785" y="2534866"/>
            <a:ext cx="3532515" cy="6723434"/>
            <a:chOff x="0" y="0"/>
            <a:chExt cx="3331210" cy="63402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31210" cy="6340291"/>
            </a:xfrm>
            <a:custGeom>
              <a:avLst/>
              <a:gdLst/>
              <a:ahLst/>
              <a:cxnLst/>
              <a:rect l="l" t="t" r="r" b="b"/>
              <a:pathLst>
                <a:path w="3331210" h="6340291">
                  <a:moveTo>
                    <a:pt x="3331210" y="3170145"/>
                  </a:moveTo>
                  <a:lnTo>
                    <a:pt x="3331210" y="6340291"/>
                  </a:lnTo>
                  <a:cubicBezTo>
                    <a:pt x="1490980" y="6340291"/>
                    <a:pt x="0" y="4920192"/>
                    <a:pt x="0" y="3170145"/>
                  </a:cubicBezTo>
                  <a:cubicBezTo>
                    <a:pt x="0" y="1420099"/>
                    <a:pt x="1490980" y="0"/>
                    <a:pt x="3331210" y="0"/>
                  </a:cubicBezTo>
                  <a:lnTo>
                    <a:pt x="3331210" y="3170145"/>
                  </a:lnTo>
                  <a:close/>
                </a:path>
              </a:pathLst>
            </a:custGeom>
            <a:blipFill>
              <a:blip r:embed="rId10"/>
              <a:stretch>
                <a:fillRect l="-92747" r="-927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73729" y="1682517"/>
            <a:ext cx="5727586" cy="572758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805205" y="1928440"/>
            <a:ext cx="5246370" cy="524637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4171030" y="858764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2"/>
                </a:lnTo>
                <a:lnTo>
                  <a:pt x="0" y="3398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171030" y="8422525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503488" y="1312490"/>
            <a:ext cx="10934034" cy="1118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00"/>
              </a:lnSpc>
              <a:spcBef>
                <a:spcPct val="0"/>
              </a:spcBef>
            </a:pPr>
            <a:r>
              <a:rPr lang="en-US" sz="7300" b="1" spc="-240">
                <a:solidFill>
                  <a:srgbClr val="68D2E8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Bicycling Safety Tips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78112" y="4153880"/>
            <a:ext cx="6367634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Wear equipment to protect yourself and to make yourself more visibile to others.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78112" y="5433413"/>
            <a:ext cx="6367634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Plan your route, choose routes with less traffic and slower speeds.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978112" y="6726589"/>
            <a:ext cx="6367634" cy="1262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1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Avoid riding at night, if possible, but if you must ride at night, install front and rear lights on your bicycle and wear reflectiving clothing.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90629" y="2540870"/>
            <a:ext cx="7640512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Here are additional bicycling safety tips to keep in mind: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3234" y="7589315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1" y="0"/>
                </a:lnTo>
                <a:lnTo>
                  <a:pt x="10236981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65563" y="-1354217"/>
            <a:ext cx="11833546" cy="1183354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188599"/>
            <a:ext cx="9662392" cy="966239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77350" y="401160"/>
            <a:ext cx="9256321" cy="925632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7219" r="-127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126148" y="1423654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05894" y="9218733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028700" y="4914949"/>
            <a:ext cx="7018864" cy="712826"/>
            <a:chOff x="0" y="0"/>
            <a:chExt cx="1848590" cy="1877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48590" cy="187740"/>
            </a:xfrm>
            <a:custGeom>
              <a:avLst/>
              <a:gdLst/>
              <a:ahLst/>
              <a:cxnLst/>
              <a:rect l="l" t="t" r="r" b="b"/>
              <a:pathLst>
                <a:path w="1848590" h="187740">
                  <a:moveTo>
                    <a:pt x="0" y="0"/>
                  </a:moveTo>
                  <a:lnTo>
                    <a:pt x="1848590" y="0"/>
                  </a:lnTo>
                  <a:lnTo>
                    <a:pt x="1848590" y="187740"/>
                  </a:lnTo>
                  <a:lnTo>
                    <a:pt x="0" y="187740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848590" cy="235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4187" y="6075449"/>
            <a:ext cx="7018864" cy="589001"/>
            <a:chOff x="0" y="0"/>
            <a:chExt cx="1848590" cy="1551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48590" cy="155128"/>
            </a:xfrm>
            <a:custGeom>
              <a:avLst/>
              <a:gdLst/>
              <a:ahLst/>
              <a:cxnLst/>
              <a:rect l="l" t="t" r="r" b="b"/>
              <a:pathLst>
                <a:path w="1848590" h="155128">
                  <a:moveTo>
                    <a:pt x="0" y="0"/>
                  </a:moveTo>
                  <a:lnTo>
                    <a:pt x="1848590" y="0"/>
                  </a:lnTo>
                  <a:lnTo>
                    <a:pt x="1848590" y="155128"/>
                  </a:lnTo>
                  <a:lnTo>
                    <a:pt x="0" y="155128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848590" cy="2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14187" y="7112125"/>
            <a:ext cx="7018864" cy="631782"/>
            <a:chOff x="0" y="0"/>
            <a:chExt cx="1848590" cy="1663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48590" cy="166395"/>
            </a:xfrm>
            <a:custGeom>
              <a:avLst/>
              <a:gdLst/>
              <a:ahLst/>
              <a:cxnLst/>
              <a:rect l="l" t="t" r="r" b="b"/>
              <a:pathLst>
                <a:path w="1848590" h="166395">
                  <a:moveTo>
                    <a:pt x="0" y="0"/>
                  </a:moveTo>
                  <a:lnTo>
                    <a:pt x="1848590" y="0"/>
                  </a:lnTo>
                  <a:lnTo>
                    <a:pt x="1848590" y="166395"/>
                  </a:lnTo>
                  <a:lnTo>
                    <a:pt x="0" y="166395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848590" cy="214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14187" y="8191582"/>
            <a:ext cx="7018864" cy="989051"/>
            <a:chOff x="0" y="0"/>
            <a:chExt cx="1848590" cy="26049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48590" cy="260491"/>
            </a:xfrm>
            <a:custGeom>
              <a:avLst/>
              <a:gdLst/>
              <a:ahLst/>
              <a:cxnLst/>
              <a:rect l="l" t="t" r="r" b="b"/>
              <a:pathLst>
                <a:path w="1848590" h="260491">
                  <a:moveTo>
                    <a:pt x="0" y="0"/>
                  </a:moveTo>
                  <a:lnTo>
                    <a:pt x="1848590" y="0"/>
                  </a:lnTo>
                  <a:lnTo>
                    <a:pt x="1848590" y="260491"/>
                  </a:lnTo>
                  <a:lnTo>
                    <a:pt x="0" y="260491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848590" cy="308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8700" y="2958829"/>
            <a:ext cx="7777194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There are over 700 deaths and 100,000 injuries every year involving ATVs. Follow these tips for a safer ride: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1979020"/>
            <a:ext cx="7097448" cy="102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  <a:spcBef>
                <a:spcPct val="0"/>
              </a:spcBef>
            </a:pPr>
            <a:r>
              <a:rPr lang="en-US" sz="6700" b="1" spc="-221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ATV Safety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5065939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Read the owner’s manual before you ride.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0753" y="6166413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Ensure your ATV is in good working condition.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753" y="7197850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Always wear an approved helmet.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80753" y="8282546"/>
            <a:ext cx="679955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Never drive an ATV while under the influence of drugs or alcohol.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707017" y="9724937"/>
            <a:ext cx="5099376" cy="28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spc="-71">
                <a:solidFill>
                  <a:srgbClr val="1B1B1B"/>
                </a:solidFill>
                <a:latin typeface="Garet"/>
                <a:ea typeface="Garet"/>
                <a:cs typeface="Garet"/>
                <a:sym typeface="Garet"/>
              </a:rPr>
              <a:t>For more info: www.cpsc.gov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1898" y="-798653"/>
            <a:ext cx="6639221" cy="12188858"/>
            <a:chOff x="0" y="0"/>
            <a:chExt cx="1748601" cy="3210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8602" cy="3210234"/>
            </a:xfrm>
            <a:custGeom>
              <a:avLst/>
              <a:gdLst/>
              <a:ahLst/>
              <a:cxnLst/>
              <a:rect l="l" t="t" r="r" b="b"/>
              <a:pathLst>
                <a:path w="1748602" h="3210234">
                  <a:moveTo>
                    <a:pt x="0" y="0"/>
                  </a:moveTo>
                  <a:lnTo>
                    <a:pt x="1748602" y="0"/>
                  </a:lnTo>
                  <a:lnTo>
                    <a:pt x="1748602" y="3210234"/>
                  </a:lnTo>
                  <a:lnTo>
                    <a:pt x="0" y="3210234"/>
                  </a:ln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48601" cy="32483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812745"/>
            <a:ext cx="2772063" cy="8445555"/>
            <a:chOff x="0" y="0"/>
            <a:chExt cx="730091" cy="2224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0091" cy="2224344"/>
            </a:xfrm>
            <a:custGeom>
              <a:avLst/>
              <a:gdLst/>
              <a:ahLst/>
              <a:cxnLst/>
              <a:rect l="l" t="t" r="r" b="b"/>
              <a:pathLst>
                <a:path w="730091" h="2224344">
                  <a:moveTo>
                    <a:pt x="0" y="0"/>
                  </a:moveTo>
                  <a:lnTo>
                    <a:pt x="730091" y="0"/>
                  </a:lnTo>
                  <a:lnTo>
                    <a:pt x="730091" y="2224344"/>
                  </a:lnTo>
                  <a:lnTo>
                    <a:pt x="0" y="2224344"/>
                  </a:ln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30091" cy="2262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9324" y="1490988"/>
            <a:ext cx="7404676" cy="7150395"/>
            <a:chOff x="0" y="0"/>
            <a:chExt cx="1147178" cy="11077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7178" cy="1107783"/>
            </a:xfrm>
            <a:custGeom>
              <a:avLst/>
              <a:gdLst/>
              <a:ahLst/>
              <a:cxnLst/>
              <a:rect l="l" t="t" r="r" b="b"/>
              <a:pathLst>
                <a:path w="1147178" h="1107783">
                  <a:moveTo>
                    <a:pt x="0" y="0"/>
                  </a:moveTo>
                  <a:lnTo>
                    <a:pt x="1147178" y="0"/>
                  </a:lnTo>
                  <a:lnTo>
                    <a:pt x="1147178" y="1107783"/>
                  </a:lnTo>
                  <a:lnTo>
                    <a:pt x="0" y="1107783"/>
                  </a:lnTo>
                  <a:close/>
                </a:path>
              </a:pathLst>
            </a:custGeom>
            <a:blipFill>
              <a:blip r:embed="rId2"/>
              <a:stretch>
                <a:fillRect l="-28272" r="-69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603095" y="642809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603095" y="9258300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3801" y="2623416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2" y="0"/>
                </a:lnTo>
                <a:lnTo>
                  <a:pt x="10236982" y="10236982"/>
                </a:lnTo>
                <a:lnTo>
                  <a:pt x="0" y="10236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786946" y="1490988"/>
            <a:ext cx="7129972" cy="113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58"/>
              </a:lnSpc>
              <a:spcBef>
                <a:spcPct val="0"/>
              </a:spcBef>
            </a:pPr>
            <a:r>
              <a:rPr lang="en-US" sz="7458" b="1" spc="-246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Car Safety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86946" y="3223248"/>
            <a:ext cx="7324125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During the 101 Critical Days of Summer in 2024, the Department of the Navy lost </a:t>
            </a:r>
            <a:r>
              <a:rPr lang="en-US" sz="2499" b="1" spc="-87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21 </a:t>
            </a: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Sailors and Marines to preventable off-duty mishaps.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620219" y="6687349"/>
            <a:ext cx="7657579" cy="1526786"/>
            <a:chOff x="0" y="0"/>
            <a:chExt cx="10210106" cy="2035715"/>
          </a:xfrm>
        </p:grpSpPr>
        <p:sp>
          <p:nvSpPr>
            <p:cNvPr id="16" name="TextBox 16"/>
            <p:cNvSpPr txBox="1"/>
            <p:nvPr/>
          </p:nvSpPr>
          <p:spPr>
            <a:xfrm>
              <a:off x="0" y="95250"/>
              <a:ext cx="10210106" cy="675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10"/>
                </a:lnSpc>
              </a:pPr>
              <a:r>
                <a:rPr lang="en-US" sz="3800" spc="-190">
                  <a:solidFill>
                    <a:srgbClr val="BF0F0E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One off-duty mishap is too many.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67221"/>
              <a:ext cx="10210106" cy="1068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82"/>
                </a:lnSpc>
              </a:pPr>
              <a:r>
                <a:rPr lang="en-US" sz="2524" spc="126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CUT DOWN THE DISTRACTION. PRACTICE SAFE DRIVING.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786946" y="5179224"/>
            <a:ext cx="732412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Overall, there were </a:t>
            </a:r>
            <a:r>
              <a:rPr lang="en-US" sz="2499" b="1" spc="-87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24</a:t>
            </a: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PMV-4 and </a:t>
            </a:r>
            <a:r>
              <a:rPr lang="en-US" sz="2499" b="1" spc="-87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48</a:t>
            </a: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PMV-2 Class A-E mishaps.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0583" y="3514725"/>
            <a:ext cx="7018864" cy="2273958"/>
            <a:chOff x="0" y="0"/>
            <a:chExt cx="1848590" cy="5989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590" cy="598902"/>
            </a:xfrm>
            <a:custGeom>
              <a:avLst/>
              <a:gdLst/>
              <a:ahLst/>
              <a:cxnLst/>
              <a:rect l="l" t="t" r="r" b="b"/>
              <a:pathLst>
                <a:path w="1848590" h="598902">
                  <a:moveTo>
                    <a:pt x="0" y="0"/>
                  </a:moveTo>
                  <a:lnTo>
                    <a:pt x="1848590" y="0"/>
                  </a:lnTo>
                  <a:lnTo>
                    <a:pt x="1848590" y="598902"/>
                  </a:lnTo>
                  <a:lnTo>
                    <a:pt x="0" y="598902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48590" cy="64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58206" y="3514725"/>
            <a:ext cx="7018864" cy="2273958"/>
            <a:chOff x="0" y="0"/>
            <a:chExt cx="1848590" cy="5989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48590" cy="598902"/>
            </a:xfrm>
            <a:custGeom>
              <a:avLst/>
              <a:gdLst/>
              <a:ahLst/>
              <a:cxnLst/>
              <a:rect l="l" t="t" r="r" b="b"/>
              <a:pathLst>
                <a:path w="1848590" h="598902">
                  <a:moveTo>
                    <a:pt x="0" y="0"/>
                  </a:moveTo>
                  <a:lnTo>
                    <a:pt x="1848590" y="0"/>
                  </a:lnTo>
                  <a:lnTo>
                    <a:pt x="1848590" y="598902"/>
                  </a:lnTo>
                  <a:lnTo>
                    <a:pt x="0" y="598902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848590" cy="64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58907" y="3691888"/>
            <a:ext cx="621746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-148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Don’t Drink and Drive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11630" y="3691888"/>
            <a:ext cx="621746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-148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Minimize Distractions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4356521" y="-7293756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2" y="0"/>
                </a:lnTo>
                <a:lnTo>
                  <a:pt x="10236982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37389" y="6356198"/>
            <a:ext cx="7018864" cy="2273958"/>
            <a:chOff x="0" y="0"/>
            <a:chExt cx="1848590" cy="5989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590" cy="598902"/>
            </a:xfrm>
            <a:custGeom>
              <a:avLst/>
              <a:gdLst/>
              <a:ahLst/>
              <a:cxnLst/>
              <a:rect l="l" t="t" r="r" b="b"/>
              <a:pathLst>
                <a:path w="1848590" h="598902">
                  <a:moveTo>
                    <a:pt x="0" y="0"/>
                  </a:moveTo>
                  <a:lnTo>
                    <a:pt x="1848590" y="0"/>
                  </a:lnTo>
                  <a:lnTo>
                    <a:pt x="1848590" y="598902"/>
                  </a:lnTo>
                  <a:lnTo>
                    <a:pt x="0" y="598902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848590" cy="64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475012" y="6356198"/>
            <a:ext cx="7018864" cy="2273958"/>
            <a:chOff x="0" y="0"/>
            <a:chExt cx="1848590" cy="5989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48590" cy="598902"/>
            </a:xfrm>
            <a:custGeom>
              <a:avLst/>
              <a:gdLst/>
              <a:ahLst/>
              <a:cxnLst/>
              <a:rect l="l" t="t" r="r" b="b"/>
              <a:pathLst>
                <a:path w="1848590" h="598902">
                  <a:moveTo>
                    <a:pt x="0" y="0"/>
                  </a:moveTo>
                  <a:lnTo>
                    <a:pt x="1848590" y="0"/>
                  </a:lnTo>
                  <a:lnTo>
                    <a:pt x="1848590" y="598902"/>
                  </a:lnTo>
                  <a:lnTo>
                    <a:pt x="0" y="598902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848590" cy="64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215589" y="9877931"/>
            <a:ext cx="23667775" cy="2273958"/>
            <a:chOff x="0" y="0"/>
            <a:chExt cx="6233488" cy="5989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33488" cy="598902"/>
            </a:xfrm>
            <a:custGeom>
              <a:avLst/>
              <a:gdLst/>
              <a:ahLst/>
              <a:cxnLst/>
              <a:rect l="l" t="t" r="r" b="b"/>
              <a:pathLst>
                <a:path w="6233488" h="598902">
                  <a:moveTo>
                    <a:pt x="0" y="0"/>
                  </a:moveTo>
                  <a:lnTo>
                    <a:pt x="6233488" y="0"/>
                  </a:lnTo>
                  <a:lnTo>
                    <a:pt x="6233488" y="598902"/>
                  </a:lnTo>
                  <a:lnTo>
                    <a:pt x="0" y="598902"/>
                  </a:ln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6233488" cy="64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9641401" y="4735678"/>
            <a:ext cx="685247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Call a friend, call a cab or use a ride-share app.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24915" y="1431287"/>
            <a:ext cx="12838170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 b="1" spc="-264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Driving Safety Tips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0583" y="4743516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Keep your attention on the road at all times.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41401" y="7556393"/>
            <a:ext cx="6852475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Speeding not only lessens your reaction time, but increases your risk for an accident.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958907" y="6495241"/>
            <a:ext cx="621746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-148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Slow Down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20583" y="7447740"/>
            <a:ext cx="679955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Ensure you and your vehicle are in proper working order before you get behind the wheel.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11630" y="6504765"/>
            <a:ext cx="621746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-148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Safety Check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48779" y="-513319"/>
            <a:ext cx="6639221" cy="12188858"/>
            <a:chOff x="0" y="0"/>
            <a:chExt cx="1748601" cy="3210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8602" cy="3210234"/>
            </a:xfrm>
            <a:custGeom>
              <a:avLst/>
              <a:gdLst/>
              <a:ahLst/>
              <a:cxnLst/>
              <a:rect l="l" t="t" r="r" b="b"/>
              <a:pathLst>
                <a:path w="1748602" h="3210234">
                  <a:moveTo>
                    <a:pt x="0" y="0"/>
                  </a:moveTo>
                  <a:lnTo>
                    <a:pt x="1748602" y="0"/>
                  </a:lnTo>
                  <a:lnTo>
                    <a:pt x="1748602" y="3210234"/>
                  </a:lnTo>
                  <a:lnTo>
                    <a:pt x="0" y="3210234"/>
                  </a:ln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48601" cy="32483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87237" y="812745"/>
            <a:ext cx="2772063" cy="8445555"/>
            <a:chOff x="0" y="0"/>
            <a:chExt cx="730091" cy="2224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0091" cy="2224344"/>
            </a:xfrm>
            <a:custGeom>
              <a:avLst/>
              <a:gdLst/>
              <a:ahLst/>
              <a:cxnLst/>
              <a:rect l="l" t="t" r="r" b="b"/>
              <a:pathLst>
                <a:path w="730091" h="2224344">
                  <a:moveTo>
                    <a:pt x="0" y="0"/>
                  </a:moveTo>
                  <a:lnTo>
                    <a:pt x="730091" y="0"/>
                  </a:lnTo>
                  <a:lnTo>
                    <a:pt x="730091" y="2224344"/>
                  </a:lnTo>
                  <a:lnTo>
                    <a:pt x="0" y="2224344"/>
                  </a:ln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30091" cy="2262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05110" y="1568303"/>
            <a:ext cx="7404676" cy="7150395"/>
            <a:chOff x="0" y="0"/>
            <a:chExt cx="1147178" cy="11077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7178" cy="1107783"/>
            </a:xfrm>
            <a:custGeom>
              <a:avLst/>
              <a:gdLst/>
              <a:ahLst/>
              <a:cxnLst/>
              <a:rect l="l" t="t" r="r" b="b"/>
              <a:pathLst>
                <a:path w="1147178" h="1107783">
                  <a:moveTo>
                    <a:pt x="0" y="0"/>
                  </a:moveTo>
                  <a:lnTo>
                    <a:pt x="1147178" y="0"/>
                  </a:lnTo>
                  <a:lnTo>
                    <a:pt x="1147178" y="1107783"/>
                  </a:lnTo>
                  <a:lnTo>
                    <a:pt x="0" y="1107783"/>
                  </a:lnTo>
                  <a:close/>
                </a:path>
              </a:pathLst>
            </a:custGeom>
            <a:blipFill>
              <a:blip r:embed="rId2"/>
              <a:stretch>
                <a:fillRect l="-4804" r="-403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9614344" y="688827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14344" y="9258300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346596" y="6169264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1" y="0"/>
                </a:lnTo>
                <a:lnTo>
                  <a:pt x="10236981" y="10236982"/>
                </a:lnTo>
                <a:lnTo>
                  <a:pt x="0" y="10236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1558778"/>
            <a:ext cx="8022188" cy="1050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58"/>
              </a:lnSpc>
              <a:spcBef>
                <a:spcPct val="0"/>
              </a:spcBef>
            </a:pPr>
            <a:r>
              <a:rPr lang="en-US" sz="6858" b="1" spc="-226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Motorcycle Safety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2523567"/>
            <a:ext cx="8022188" cy="289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In 2024 during the 101 Critical Days of Summer, the Department of the Navy lost </a:t>
            </a:r>
            <a:r>
              <a:rPr lang="en-US" sz="2499" b="1" spc="-87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12</a:t>
            </a: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Sailors and Marines as a result of motorcycle (PMV-2) mishaps.</a:t>
            </a:r>
          </a:p>
          <a:p>
            <a:pPr algn="just">
              <a:lnSpc>
                <a:spcPts val="3849"/>
              </a:lnSpc>
            </a:pPr>
            <a:endParaRPr lang="en-US" sz="2499" spc="-87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algn="just">
              <a:lnSpc>
                <a:spcPts val="384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Remember these important tips:</a:t>
            </a:r>
          </a:p>
          <a:p>
            <a:pPr algn="just">
              <a:lnSpc>
                <a:spcPts val="3849"/>
              </a:lnSpc>
            </a:pPr>
            <a:endParaRPr lang="en-US" sz="2499" spc="-87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43213" y="5162553"/>
            <a:ext cx="7018864" cy="559037"/>
            <a:chOff x="0" y="0"/>
            <a:chExt cx="1848590" cy="14723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48590" cy="147236"/>
            </a:xfrm>
            <a:custGeom>
              <a:avLst/>
              <a:gdLst/>
              <a:ahLst/>
              <a:cxnLst/>
              <a:rect l="l" t="t" r="r" b="b"/>
              <a:pathLst>
                <a:path w="1848590" h="147236">
                  <a:moveTo>
                    <a:pt x="0" y="0"/>
                  </a:moveTo>
                  <a:lnTo>
                    <a:pt x="1848590" y="0"/>
                  </a:lnTo>
                  <a:lnTo>
                    <a:pt x="1848590" y="147236"/>
                  </a:lnTo>
                  <a:lnTo>
                    <a:pt x="0" y="147236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848590" cy="194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6323053"/>
            <a:ext cx="7018864" cy="589001"/>
            <a:chOff x="0" y="0"/>
            <a:chExt cx="1848590" cy="15512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48590" cy="155128"/>
            </a:xfrm>
            <a:custGeom>
              <a:avLst/>
              <a:gdLst/>
              <a:ahLst/>
              <a:cxnLst/>
              <a:rect l="l" t="t" r="r" b="b"/>
              <a:pathLst>
                <a:path w="1848590" h="155128">
                  <a:moveTo>
                    <a:pt x="0" y="0"/>
                  </a:moveTo>
                  <a:lnTo>
                    <a:pt x="1848590" y="0"/>
                  </a:lnTo>
                  <a:lnTo>
                    <a:pt x="1848590" y="155128"/>
                  </a:lnTo>
                  <a:lnTo>
                    <a:pt x="0" y="155128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848590" cy="2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7359729"/>
            <a:ext cx="7018864" cy="631782"/>
            <a:chOff x="0" y="0"/>
            <a:chExt cx="1848590" cy="16639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48590" cy="166395"/>
            </a:xfrm>
            <a:custGeom>
              <a:avLst/>
              <a:gdLst/>
              <a:ahLst/>
              <a:cxnLst/>
              <a:rect l="l" t="t" r="r" b="b"/>
              <a:pathLst>
                <a:path w="1848590" h="166395">
                  <a:moveTo>
                    <a:pt x="0" y="0"/>
                  </a:moveTo>
                  <a:lnTo>
                    <a:pt x="1848590" y="0"/>
                  </a:lnTo>
                  <a:lnTo>
                    <a:pt x="1848590" y="166395"/>
                  </a:lnTo>
                  <a:lnTo>
                    <a:pt x="0" y="166395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848590" cy="214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8700" y="8439186"/>
            <a:ext cx="7018864" cy="600593"/>
            <a:chOff x="0" y="0"/>
            <a:chExt cx="1848590" cy="15818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848590" cy="158181"/>
            </a:xfrm>
            <a:custGeom>
              <a:avLst/>
              <a:gdLst/>
              <a:ahLst/>
              <a:cxnLst/>
              <a:rect l="l" t="t" r="r" b="b"/>
              <a:pathLst>
                <a:path w="1848590" h="158181">
                  <a:moveTo>
                    <a:pt x="0" y="0"/>
                  </a:moveTo>
                  <a:lnTo>
                    <a:pt x="1848590" y="0"/>
                  </a:lnTo>
                  <a:lnTo>
                    <a:pt x="1848590" y="158181"/>
                  </a:lnTo>
                  <a:lnTo>
                    <a:pt x="0" y="158181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848590" cy="205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43213" y="5236649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Complete a formal riding education program.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95266" y="6414017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Obey the speed limit and follow local traffic laws.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95266" y="7468927"/>
            <a:ext cx="6799557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 spc="-7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Always wear an approved helmet with face shield.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95266" y="8530149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Always ride defensively.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595291" y="9515981"/>
            <a:ext cx="5099376" cy="537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spc="-71">
                <a:solidFill>
                  <a:srgbClr val="014196"/>
                </a:solidFill>
                <a:latin typeface="Garet"/>
                <a:ea typeface="Garet"/>
                <a:cs typeface="Garet"/>
                <a:sym typeface="Garet"/>
              </a:rPr>
              <a:t>For more information, check out our </a:t>
            </a:r>
            <a:r>
              <a:rPr lang="en-US" sz="2050" u="sng" spc="-71">
                <a:solidFill>
                  <a:srgbClr val="014196"/>
                </a:solidFill>
                <a:latin typeface="Garet"/>
                <a:ea typeface="Garet"/>
                <a:cs typeface="Garet"/>
                <a:sym typeface="Garet"/>
                <a:hlinkClick r:id="rId7" tooltip="https://navalsafetycommand.navy.mil/Off-Duty/Motorcycle-Safety/"/>
              </a:rPr>
              <a:t>motorcycle</a:t>
            </a:r>
            <a:r>
              <a:rPr lang="en-US" sz="2050" u="sng" spc="-71">
                <a:solidFill>
                  <a:srgbClr val="014196"/>
                </a:solidFill>
                <a:latin typeface="Garet"/>
                <a:ea typeface="Garet"/>
                <a:cs typeface="Garet"/>
                <a:sym typeface="Garet"/>
              </a:rPr>
              <a:t> safety stand-down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629" y="3969293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5" y="0"/>
                </a:lnTo>
                <a:lnTo>
                  <a:pt x="1015165" y="1015164"/>
                </a:lnTo>
                <a:lnTo>
                  <a:pt x="0" y="1015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0629" y="5318260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5" y="0"/>
                </a:lnTo>
                <a:lnTo>
                  <a:pt x="1015165" y="1015165"/>
                </a:lnTo>
                <a:lnTo>
                  <a:pt x="0" y="10151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3488" y="6667228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5" y="0"/>
                </a:lnTo>
                <a:lnTo>
                  <a:pt x="1015165" y="1015164"/>
                </a:lnTo>
                <a:lnTo>
                  <a:pt x="0" y="1015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59540" y="8099713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1" y="0"/>
                </a:lnTo>
                <a:lnTo>
                  <a:pt x="10236981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3726785" y="5726047"/>
            <a:ext cx="8937345" cy="893734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206633" y="2588495"/>
            <a:ext cx="3532515" cy="6723434"/>
            <a:chOff x="0" y="0"/>
            <a:chExt cx="3331210" cy="63402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31210" cy="6340291"/>
            </a:xfrm>
            <a:custGeom>
              <a:avLst/>
              <a:gdLst/>
              <a:ahLst/>
              <a:cxnLst/>
              <a:rect l="l" t="t" r="r" b="b"/>
              <a:pathLst>
                <a:path w="3331210" h="6340291">
                  <a:moveTo>
                    <a:pt x="3331210" y="3170145"/>
                  </a:moveTo>
                  <a:lnTo>
                    <a:pt x="3331210" y="6340291"/>
                  </a:lnTo>
                  <a:cubicBezTo>
                    <a:pt x="1490980" y="6340291"/>
                    <a:pt x="0" y="4920192"/>
                    <a:pt x="0" y="3170145"/>
                  </a:cubicBezTo>
                  <a:cubicBezTo>
                    <a:pt x="0" y="1420099"/>
                    <a:pt x="1490980" y="0"/>
                    <a:pt x="3331210" y="0"/>
                  </a:cubicBezTo>
                  <a:lnTo>
                    <a:pt x="3331210" y="3170145"/>
                  </a:lnTo>
                  <a:close/>
                </a:path>
              </a:pathLst>
            </a:custGeom>
            <a:blipFill>
              <a:blip r:embed="rId10"/>
              <a:stretch>
                <a:fillRect l="-56003" r="-1296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73729" y="1682517"/>
            <a:ext cx="5727586" cy="572758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805205" y="1928440"/>
            <a:ext cx="5246370" cy="524637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5282" r="-252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4171030" y="858764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2"/>
                </a:lnTo>
                <a:lnTo>
                  <a:pt x="0" y="3398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171030" y="8422525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28700" y="1420806"/>
            <a:ext cx="10934034" cy="85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5600" b="1" spc="-184">
                <a:solidFill>
                  <a:srgbClr val="68D2E8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Pedestrian Roadside Safety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880974" y="3843159"/>
            <a:ext cx="6574768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Pull over to a safe place such as the shoulder during a roadside emergency and call for </a:t>
            </a:r>
          </a:p>
          <a:p>
            <a:pPr algn="ctr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roadside assistance.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55945" y="5247675"/>
            <a:ext cx="6367634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The safest place to be during a roadside emergency is in the seat of your car with the seatbelt fastened.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93833" y="6715134"/>
            <a:ext cx="6561909" cy="833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1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Warn others you are having trouble by turning on warning lights and have an emergency kit on hand.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90629" y="2291423"/>
            <a:ext cx="7640512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Your physical safety should always be top priority in the event of a roadside emergency.  Always keep these tips in mind: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434296" y="9724937"/>
            <a:ext cx="5099376" cy="28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spc="-71">
                <a:solidFill>
                  <a:srgbClr val="1B1B1B"/>
                </a:solidFill>
                <a:latin typeface="Garet"/>
                <a:ea typeface="Garet"/>
                <a:cs typeface="Garet"/>
                <a:sym typeface="Garet"/>
              </a:rPr>
              <a:t>For more info: www.nhtsa.gov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3234" y="7589315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1" y="0"/>
                </a:lnTo>
                <a:lnTo>
                  <a:pt x="10236981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65563" y="-1354217"/>
            <a:ext cx="11833546" cy="1183354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188599"/>
            <a:ext cx="9662392" cy="966239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77350" y="401160"/>
            <a:ext cx="9256321" cy="925632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54277" r="-16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126148" y="1423654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05894" y="9123483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3130279"/>
            <a:ext cx="7097448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Over the past five years, the Department of the Navy lost </a:t>
            </a:r>
            <a:r>
              <a:rPr lang="en-US" sz="2499" b="1" spc="-87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7</a:t>
            </a: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Sailors and Marines to pedestrian related mishaps during the 101 Critical Days of Summer.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14187" y="5966737"/>
            <a:ext cx="7018864" cy="579476"/>
            <a:chOff x="0" y="0"/>
            <a:chExt cx="1848590" cy="15261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48590" cy="152619"/>
            </a:xfrm>
            <a:custGeom>
              <a:avLst/>
              <a:gdLst/>
              <a:ahLst/>
              <a:cxnLst/>
              <a:rect l="l" t="t" r="r" b="b"/>
              <a:pathLst>
                <a:path w="1848590" h="152619">
                  <a:moveTo>
                    <a:pt x="0" y="0"/>
                  </a:moveTo>
                  <a:lnTo>
                    <a:pt x="1848590" y="0"/>
                  </a:lnTo>
                  <a:lnTo>
                    <a:pt x="1848590" y="152619"/>
                  </a:lnTo>
                  <a:lnTo>
                    <a:pt x="0" y="152619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848590" cy="200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4187" y="7212199"/>
            <a:ext cx="7018864" cy="556198"/>
            <a:chOff x="0" y="0"/>
            <a:chExt cx="1848590" cy="14648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48590" cy="146488"/>
            </a:xfrm>
            <a:custGeom>
              <a:avLst/>
              <a:gdLst/>
              <a:ahLst/>
              <a:cxnLst/>
              <a:rect l="l" t="t" r="r" b="b"/>
              <a:pathLst>
                <a:path w="1848590" h="146488">
                  <a:moveTo>
                    <a:pt x="0" y="0"/>
                  </a:moveTo>
                  <a:lnTo>
                    <a:pt x="1848590" y="0"/>
                  </a:lnTo>
                  <a:lnTo>
                    <a:pt x="1848590" y="146488"/>
                  </a:lnTo>
                  <a:lnTo>
                    <a:pt x="0" y="146488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848590" cy="19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14187" y="8269249"/>
            <a:ext cx="7018864" cy="989051"/>
            <a:chOff x="0" y="0"/>
            <a:chExt cx="1848590" cy="26049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48590" cy="260491"/>
            </a:xfrm>
            <a:custGeom>
              <a:avLst/>
              <a:gdLst/>
              <a:ahLst/>
              <a:cxnLst/>
              <a:rect l="l" t="t" r="r" b="b"/>
              <a:pathLst>
                <a:path w="1848590" h="260491">
                  <a:moveTo>
                    <a:pt x="0" y="0"/>
                  </a:moveTo>
                  <a:lnTo>
                    <a:pt x="1848590" y="0"/>
                  </a:lnTo>
                  <a:lnTo>
                    <a:pt x="1848590" y="260491"/>
                  </a:lnTo>
                  <a:lnTo>
                    <a:pt x="0" y="260491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848590" cy="308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28700" y="1979020"/>
            <a:ext cx="7578011" cy="102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  <a:spcBef>
                <a:spcPct val="0"/>
              </a:spcBef>
            </a:pPr>
            <a:r>
              <a:rPr lang="en-US" sz="6700" b="1" spc="-221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Pedestrian Safety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0753" y="6057700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Use crosswalks and always  maintain awareness.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80753" y="7284876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Avoid walking while impaired by alcohol.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80753" y="8360213"/>
            <a:ext cx="679955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Never assume a driver sees you and maintain eye contact with them as they approach.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74895" y="5258712"/>
            <a:ext cx="709744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Adhere to these guidelines when walking: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905511" y="9889091"/>
            <a:ext cx="5099376" cy="23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850" spc="-64">
                <a:solidFill>
                  <a:srgbClr val="1B1B1B"/>
                </a:solidFill>
                <a:latin typeface="Garet"/>
                <a:ea typeface="Garet"/>
                <a:cs typeface="Garet"/>
                <a:sym typeface="Garet"/>
              </a:rPr>
              <a:t>For more info: www.nhtsa.gov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1898" y="-798653"/>
            <a:ext cx="6639221" cy="12188858"/>
            <a:chOff x="0" y="0"/>
            <a:chExt cx="1748601" cy="3210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8602" cy="3210234"/>
            </a:xfrm>
            <a:custGeom>
              <a:avLst/>
              <a:gdLst/>
              <a:ahLst/>
              <a:cxnLst/>
              <a:rect l="l" t="t" r="r" b="b"/>
              <a:pathLst>
                <a:path w="1748602" h="3210234">
                  <a:moveTo>
                    <a:pt x="0" y="0"/>
                  </a:moveTo>
                  <a:lnTo>
                    <a:pt x="1748602" y="0"/>
                  </a:lnTo>
                  <a:lnTo>
                    <a:pt x="1748602" y="3210234"/>
                  </a:lnTo>
                  <a:lnTo>
                    <a:pt x="0" y="3210234"/>
                  </a:ln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48601" cy="32483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812745"/>
            <a:ext cx="2772063" cy="8445555"/>
            <a:chOff x="0" y="0"/>
            <a:chExt cx="730091" cy="2224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0091" cy="2224344"/>
            </a:xfrm>
            <a:custGeom>
              <a:avLst/>
              <a:gdLst/>
              <a:ahLst/>
              <a:cxnLst/>
              <a:rect l="l" t="t" r="r" b="b"/>
              <a:pathLst>
                <a:path w="730091" h="2224344">
                  <a:moveTo>
                    <a:pt x="0" y="0"/>
                  </a:moveTo>
                  <a:lnTo>
                    <a:pt x="730091" y="0"/>
                  </a:lnTo>
                  <a:lnTo>
                    <a:pt x="730091" y="2224344"/>
                  </a:lnTo>
                  <a:lnTo>
                    <a:pt x="0" y="2224344"/>
                  </a:ln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30091" cy="2262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9324" y="1490988"/>
            <a:ext cx="7404676" cy="7150395"/>
            <a:chOff x="0" y="0"/>
            <a:chExt cx="1147178" cy="11077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7178" cy="1107783"/>
            </a:xfrm>
            <a:custGeom>
              <a:avLst/>
              <a:gdLst/>
              <a:ahLst/>
              <a:cxnLst/>
              <a:rect l="l" t="t" r="r" b="b"/>
              <a:pathLst>
                <a:path w="1147178" h="1107783">
                  <a:moveTo>
                    <a:pt x="0" y="0"/>
                  </a:moveTo>
                  <a:lnTo>
                    <a:pt x="1147178" y="0"/>
                  </a:lnTo>
                  <a:lnTo>
                    <a:pt x="1147178" y="1107783"/>
                  </a:lnTo>
                  <a:lnTo>
                    <a:pt x="0" y="1107783"/>
                  </a:lnTo>
                  <a:close/>
                </a:path>
              </a:pathLst>
            </a:custGeom>
            <a:blipFill>
              <a:blip r:embed="rId2"/>
              <a:stretch>
                <a:fillRect l="-4697" r="-404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603095" y="642809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603095" y="9258300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3801" y="2623416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2" y="0"/>
                </a:lnTo>
                <a:lnTo>
                  <a:pt x="10236982" y="10236982"/>
                </a:lnTo>
                <a:lnTo>
                  <a:pt x="0" y="10236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786946" y="1490988"/>
            <a:ext cx="7129972" cy="113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58"/>
              </a:lnSpc>
              <a:spcBef>
                <a:spcPct val="0"/>
              </a:spcBef>
            </a:pPr>
            <a:r>
              <a:rPr lang="en-US" sz="7458" b="1" spc="-246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Grill Safety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38717" y="3223248"/>
            <a:ext cx="7472354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Grill fires on residential properties result in an estimated average of 10 deaths, 100 injuries and $37 million in property loss each year.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38717" y="5179224"/>
            <a:ext cx="555061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Remember these tips for grill safety: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172700" y="6240093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4" y="0"/>
                </a:lnTo>
                <a:lnTo>
                  <a:pt x="1015164" y="1015164"/>
                </a:lnTo>
                <a:lnTo>
                  <a:pt x="0" y="10151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172700" y="7475722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4" y="0"/>
                </a:lnTo>
                <a:lnTo>
                  <a:pt x="1015164" y="1015164"/>
                </a:lnTo>
                <a:lnTo>
                  <a:pt x="0" y="10151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172700" y="8776536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4" y="0"/>
                </a:lnTo>
                <a:lnTo>
                  <a:pt x="1015164" y="1015164"/>
                </a:lnTo>
                <a:lnTo>
                  <a:pt x="0" y="10151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1491797" y="6355245"/>
            <a:ext cx="5721285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Ensure that your grill is outside, away from siding and overhanging branches.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91797" y="7590874"/>
            <a:ext cx="5800863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Clean grills regularly and remove </a:t>
            </a:r>
          </a:p>
          <a:p>
            <a:pPr algn="ctr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grease build-up.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478938" y="8891688"/>
            <a:ext cx="5813722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Keep a source of water nearby to quickly extinguish the fire if needed.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0723" y="9626748"/>
            <a:ext cx="5099376" cy="28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spc="-71">
                <a:solidFill>
                  <a:srgbClr val="1B1B1B"/>
                </a:solidFill>
                <a:latin typeface="Garet"/>
                <a:ea typeface="Garet"/>
                <a:cs typeface="Garet"/>
                <a:sym typeface="Garet"/>
              </a:rPr>
              <a:t>For more info: www.nfpa.org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59540" y="8099713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1" y="0"/>
                </a:lnTo>
                <a:lnTo>
                  <a:pt x="10236981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756159"/>
            <a:ext cx="9351846" cy="4418651"/>
            <a:chOff x="0" y="0"/>
            <a:chExt cx="2463038" cy="11637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63038" cy="1163760"/>
            </a:xfrm>
            <a:custGeom>
              <a:avLst/>
              <a:gdLst/>
              <a:ahLst/>
              <a:cxnLst/>
              <a:rect l="l" t="t" r="r" b="b"/>
              <a:pathLst>
                <a:path w="2463038" h="1163760">
                  <a:moveTo>
                    <a:pt x="0" y="0"/>
                  </a:moveTo>
                  <a:lnTo>
                    <a:pt x="2463038" y="0"/>
                  </a:lnTo>
                  <a:lnTo>
                    <a:pt x="2463038" y="1163760"/>
                  </a:lnTo>
                  <a:lnTo>
                    <a:pt x="0" y="1163760"/>
                  </a:lnTo>
                  <a:close/>
                </a:path>
              </a:pathLst>
            </a:custGeom>
            <a:solidFill>
              <a:srgbClr val="A4F4F7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463038" cy="1211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959540" y="7226886"/>
            <a:ext cx="8527418" cy="872827"/>
            <a:chOff x="0" y="0"/>
            <a:chExt cx="2245904" cy="2298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45904" cy="229880"/>
            </a:xfrm>
            <a:custGeom>
              <a:avLst/>
              <a:gdLst/>
              <a:ahLst/>
              <a:cxnLst/>
              <a:rect l="l" t="t" r="r" b="b"/>
              <a:pathLst>
                <a:path w="2245904" h="229880">
                  <a:moveTo>
                    <a:pt x="0" y="0"/>
                  </a:moveTo>
                  <a:lnTo>
                    <a:pt x="2245904" y="0"/>
                  </a:lnTo>
                  <a:lnTo>
                    <a:pt x="2245904" y="229880"/>
                  </a:lnTo>
                  <a:lnTo>
                    <a:pt x="0" y="229880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45904" cy="277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spc="-87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Be smart and have a plan before you begin drinking!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26785" y="5726047"/>
            <a:ext cx="8937345" cy="893734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26785" y="2534866"/>
            <a:ext cx="4000108" cy="6723434"/>
            <a:chOff x="0" y="0"/>
            <a:chExt cx="3772157" cy="63402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72157" cy="6340291"/>
            </a:xfrm>
            <a:custGeom>
              <a:avLst/>
              <a:gdLst/>
              <a:ahLst/>
              <a:cxnLst/>
              <a:rect l="l" t="t" r="r" b="b"/>
              <a:pathLst>
                <a:path w="3772157" h="6340291">
                  <a:moveTo>
                    <a:pt x="3772157" y="3170145"/>
                  </a:moveTo>
                  <a:lnTo>
                    <a:pt x="3772157" y="6340291"/>
                  </a:lnTo>
                  <a:cubicBezTo>
                    <a:pt x="1688339" y="6340291"/>
                    <a:pt x="0" y="4920192"/>
                    <a:pt x="0" y="3170145"/>
                  </a:cubicBezTo>
                  <a:cubicBezTo>
                    <a:pt x="0" y="1420099"/>
                    <a:pt x="1688339" y="0"/>
                    <a:pt x="3772157" y="0"/>
                  </a:cubicBezTo>
                  <a:lnTo>
                    <a:pt x="3772157" y="3170145"/>
                  </a:lnTo>
                  <a:close/>
                </a:path>
              </a:pathLst>
            </a:custGeom>
            <a:blipFill>
              <a:blip r:embed="rId4"/>
              <a:stretch>
                <a:fillRect l="-76376" r="-763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573729" y="1711092"/>
            <a:ext cx="5727586" cy="572758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05205" y="1957015"/>
            <a:ext cx="5246370" cy="524637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4171030" y="858764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2"/>
                </a:lnTo>
                <a:lnTo>
                  <a:pt x="0" y="33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171030" y="8918427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503488" y="1312490"/>
            <a:ext cx="8301717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  <a:spcBef>
                <a:spcPct val="0"/>
              </a:spcBef>
            </a:pPr>
            <a:r>
              <a:rPr lang="en-US" sz="8000" b="1" spc="-264">
                <a:solidFill>
                  <a:srgbClr val="68D2E8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Alcohol Safety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4383" y="5753708"/>
            <a:ext cx="7640512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spc="-8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When people drink alcohol, their awareness decreases and they tend to become more reckless in their behavior.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94383" y="2997159"/>
            <a:ext cx="7640512" cy="238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 spc="-8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Risky drinking can seriously damper your summer plans.</a:t>
            </a:r>
          </a:p>
          <a:p>
            <a:pPr algn="just">
              <a:lnSpc>
                <a:spcPts val="3220"/>
              </a:lnSpc>
            </a:pPr>
            <a:endParaRPr lang="en-US" sz="2300" spc="-8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algn="just">
              <a:lnSpc>
                <a:spcPts val="3220"/>
              </a:lnSpc>
            </a:pPr>
            <a:r>
              <a:rPr lang="en-US" sz="2300" spc="-8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The sun can cause your body to sweat more in an effort to stay cool and you may feel thirsty, dizzy or fatigued.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77151" y="9638591"/>
            <a:ext cx="5099376" cy="28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spc="-71">
                <a:solidFill>
                  <a:srgbClr val="1B1B1B"/>
                </a:solidFill>
                <a:latin typeface="Garet"/>
                <a:ea typeface="Garet"/>
                <a:cs typeface="Garet"/>
                <a:sym typeface="Garet"/>
              </a:rPr>
              <a:t>For more info: www.cdc.gov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629" y="4193775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5" y="0"/>
                </a:lnTo>
                <a:lnTo>
                  <a:pt x="1015165" y="1015165"/>
                </a:lnTo>
                <a:lnTo>
                  <a:pt x="0" y="10151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0629" y="5429404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5" y="0"/>
                </a:lnTo>
                <a:lnTo>
                  <a:pt x="1015165" y="1015165"/>
                </a:lnTo>
                <a:lnTo>
                  <a:pt x="0" y="10151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90629" y="6730218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5" y="0"/>
                </a:lnTo>
                <a:lnTo>
                  <a:pt x="1015165" y="1015165"/>
                </a:lnTo>
                <a:lnTo>
                  <a:pt x="0" y="1015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59540" y="8099713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1" y="0"/>
                </a:lnTo>
                <a:lnTo>
                  <a:pt x="10236981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530522" y="7764433"/>
            <a:ext cx="8837494" cy="2227873"/>
            <a:chOff x="0" y="0"/>
            <a:chExt cx="2327570" cy="5867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7570" cy="586765"/>
            </a:xfrm>
            <a:custGeom>
              <a:avLst/>
              <a:gdLst/>
              <a:ahLst/>
              <a:cxnLst/>
              <a:rect l="l" t="t" r="r" b="b"/>
              <a:pathLst>
                <a:path w="2327570" h="586765">
                  <a:moveTo>
                    <a:pt x="0" y="0"/>
                  </a:moveTo>
                  <a:lnTo>
                    <a:pt x="2327570" y="0"/>
                  </a:lnTo>
                  <a:lnTo>
                    <a:pt x="2327570" y="586765"/>
                  </a:lnTo>
                  <a:lnTo>
                    <a:pt x="0" y="586765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327570" cy="6343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26785" y="5726047"/>
            <a:ext cx="8937345" cy="893734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26785" y="2534866"/>
            <a:ext cx="3532515" cy="6723434"/>
            <a:chOff x="0" y="0"/>
            <a:chExt cx="3331210" cy="63402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31210" cy="6340291"/>
            </a:xfrm>
            <a:custGeom>
              <a:avLst/>
              <a:gdLst/>
              <a:ahLst/>
              <a:cxnLst/>
              <a:rect l="l" t="t" r="r" b="b"/>
              <a:pathLst>
                <a:path w="3331210" h="6340291">
                  <a:moveTo>
                    <a:pt x="3331210" y="3170145"/>
                  </a:moveTo>
                  <a:lnTo>
                    <a:pt x="3331210" y="6340291"/>
                  </a:lnTo>
                  <a:cubicBezTo>
                    <a:pt x="1490980" y="6340291"/>
                    <a:pt x="0" y="4920192"/>
                    <a:pt x="0" y="3170145"/>
                  </a:cubicBezTo>
                  <a:cubicBezTo>
                    <a:pt x="0" y="1420099"/>
                    <a:pt x="1490980" y="0"/>
                    <a:pt x="3331210" y="0"/>
                  </a:cubicBezTo>
                  <a:lnTo>
                    <a:pt x="3331210" y="3170145"/>
                  </a:lnTo>
                  <a:close/>
                </a:path>
              </a:pathLst>
            </a:custGeom>
            <a:blipFill>
              <a:blip r:embed="rId10"/>
              <a:stretch>
                <a:fillRect l="-92702" r="-927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573729" y="1682517"/>
            <a:ext cx="5727586" cy="572758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05205" y="1928440"/>
            <a:ext cx="5246370" cy="524637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4976" r="-249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3951393" y="820664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2"/>
                </a:lnTo>
                <a:lnTo>
                  <a:pt x="0" y="3398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951393" y="8308225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503488" y="1312490"/>
            <a:ext cx="8301717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  <a:spcBef>
                <a:spcPct val="0"/>
              </a:spcBef>
            </a:pPr>
            <a:r>
              <a:rPr lang="en-US" sz="8000" b="1" spc="-264">
                <a:solidFill>
                  <a:srgbClr val="68D2E8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WEATHER SAFETY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75723" y="4308927"/>
            <a:ext cx="6367634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Know the difference between a weather </a:t>
            </a:r>
            <a:r>
              <a:rPr lang="en-US" sz="2100" i="1" spc="-73">
                <a:solidFill>
                  <a:srgbClr val="000000"/>
                </a:solidFill>
                <a:latin typeface="Garet Italics"/>
                <a:ea typeface="Garet Italics"/>
                <a:cs typeface="Garet Italics"/>
                <a:sym typeface="Garet Italics"/>
              </a:rPr>
              <a:t>watch</a:t>
            </a: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and a weather </a:t>
            </a:r>
            <a:r>
              <a:rPr lang="en-US" sz="2100" i="1" spc="-73">
                <a:solidFill>
                  <a:srgbClr val="000000"/>
                </a:solidFill>
                <a:latin typeface="Garet Italics"/>
                <a:ea typeface="Garet Italics"/>
                <a:cs typeface="Garet Italics"/>
                <a:sym typeface="Garet Italics"/>
              </a:rPr>
              <a:t>warning</a:t>
            </a: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76366" y="5544557"/>
            <a:ext cx="6367634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Sign up for alerts through your installation, TV and radio station.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776366" y="6782380"/>
            <a:ext cx="6552614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Consider purchasing a portable emergency weather radio with weather band capabiity.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90629" y="2540870"/>
            <a:ext cx="7640512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Severe weather can cause accidents, property damage, injuries and death. Consider the following: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886905" y="7822999"/>
            <a:ext cx="7836600" cy="2163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1" spc="-84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Did you know?</a:t>
            </a:r>
          </a:p>
          <a:p>
            <a:pPr algn="just">
              <a:lnSpc>
                <a:spcPts val="3359"/>
              </a:lnSpc>
            </a:pPr>
            <a:r>
              <a:rPr lang="en-US" sz="2400" spc="-84" dirty="0">
                <a:solidFill>
                  <a:schemeClr val="bg1"/>
                </a:solidFill>
                <a:latin typeface="Garet"/>
                <a:ea typeface="Garet"/>
                <a:cs typeface="Garet"/>
                <a:sym typeface="Garet"/>
              </a:rPr>
              <a:t>In 2024,  there were 17 severe storms, five tropical cyclones, one winter storm, one major flood, one heat wave and one major wildfire. Click </a:t>
            </a:r>
            <a:r>
              <a:rPr lang="en-US" sz="2400" b="1" spc="-84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  <a:hlinkClick r:id="rId14"/>
              </a:rPr>
              <a:t>HERE</a:t>
            </a:r>
            <a:r>
              <a:rPr lang="en-US" sz="2400" spc="-84" dirty="0">
                <a:solidFill>
                  <a:schemeClr val="bg1"/>
                </a:solidFill>
                <a:latin typeface="Garet"/>
                <a:ea typeface="Garet"/>
                <a:cs typeface="Garet"/>
                <a:sym typeface="Garet"/>
              </a:rPr>
              <a:t> for more information.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777028">
            <a:off x="-3883324" y="-1043409"/>
            <a:ext cx="12584978" cy="12373818"/>
            <a:chOff x="0" y="0"/>
            <a:chExt cx="1053558" cy="10358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3558" cy="1035881"/>
            </a:xfrm>
            <a:custGeom>
              <a:avLst/>
              <a:gdLst/>
              <a:ahLst/>
              <a:cxnLst/>
              <a:rect l="l" t="t" r="r" b="b"/>
              <a:pathLst>
                <a:path w="1053558" h="1035881">
                  <a:moveTo>
                    <a:pt x="526779" y="0"/>
                  </a:moveTo>
                  <a:cubicBezTo>
                    <a:pt x="235847" y="0"/>
                    <a:pt x="0" y="231890"/>
                    <a:pt x="0" y="517940"/>
                  </a:cubicBezTo>
                  <a:cubicBezTo>
                    <a:pt x="0" y="803991"/>
                    <a:pt x="235847" y="1035881"/>
                    <a:pt x="526779" y="1035881"/>
                  </a:cubicBezTo>
                  <a:cubicBezTo>
                    <a:pt x="817711" y="1035881"/>
                    <a:pt x="1053558" y="803991"/>
                    <a:pt x="1053558" y="517940"/>
                  </a:cubicBezTo>
                  <a:cubicBezTo>
                    <a:pt x="1053558" y="231890"/>
                    <a:pt x="817711" y="0"/>
                    <a:pt x="526779" y="0"/>
                  </a:cubicBez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8771" y="49489"/>
              <a:ext cx="856016" cy="889278"/>
            </a:xfrm>
            <a:prstGeom prst="rect">
              <a:avLst/>
            </a:prstGeom>
          </p:spPr>
          <p:txBody>
            <a:bodyPr lIns="39398" tIns="39398" rIns="39398" bIns="39398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777028">
            <a:off x="-934022" y="-40944"/>
            <a:ext cx="10443193" cy="10078246"/>
            <a:chOff x="0" y="0"/>
            <a:chExt cx="1053558" cy="1016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3558" cy="1016741"/>
            </a:xfrm>
            <a:custGeom>
              <a:avLst/>
              <a:gdLst/>
              <a:ahLst/>
              <a:cxnLst/>
              <a:rect l="l" t="t" r="r" b="b"/>
              <a:pathLst>
                <a:path w="1053558" h="1016741">
                  <a:moveTo>
                    <a:pt x="526779" y="0"/>
                  </a:moveTo>
                  <a:cubicBezTo>
                    <a:pt x="235847" y="0"/>
                    <a:pt x="0" y="227605"/>
                    <a:pt x="0" y="508370"/>
                  </a:cubicBezTo>
                  <a:cubicBezTo>
                    <a:pt x="0" y="789135"/>
                    <a:pt x="235847" y="1016741"/>
                    <a:pt x="526779" y="1016741"/>
                  </a:cubicBezTo>
                  <a:cubicBezTo>
                    <a:pt x="817711" y="1016741"/>
                    <a:pt x="1053558" y="789135"/>
                    <a:pt x="1053558" y="508370"/>
                  </a:cubicBezTo>
                  <a:cubicBezTo>
                    <a:pt x="1053558" y="227605"/>
                    <a:pt x="817711" y="0"/>
                    <a:pt x="52677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8771" y="47694"/>
              <a:ext cx="856016" cy="873727"/>
            </a:xfrm>
            <a:prstGeom prst="rect">
              <a:avLst/>
            </a:prstGeom>
          </p:spPr>
          <p:txBody>
            <a:bodyPr lIns="39398" tIns="39398" rIns="39398" bIns="39398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749409" y="180359"/>
            <a:ext cx="9807684" cy="9692791"/>
            <a:chOff x="0" y="0"/>
            <a:chExt cx="1076823" cy="1064208"/>
          </a:xfrm>
        </p:grpSpPr>
        <p:sp>
          <p:nvSpPr>
            <p:cNvPr id="9" name="Freeform 9"/>
            <p:cNvSpPr/>
            <p:nvPr/>
          </p:nvSpPr>
          <p:spPr>
            <a:xfrm flipH="1" flipV="1">
              <a:off x="0" y="0"/>
              <a:ext cx="1076823" cy="1064208"/>
            </a:xfrm>
            <a:custGeom>
              <a:avLst/>
              <a:gdLst/>
              <a:ahLst/>
              <a:cxnLst/>
              <a:rect l="l" t="t" r="r" b="b"/>
              <a:pathLst>
                <a:path w="1076823" h="1064208">
                  <a:moveTo>
                    <a:pt x="538411" y="1064208"/>
                  </a:moveTo>
                  <a:cubicBezTo>
                    <a:pt x="835768" y="1064208"/>
                    <a:pt x="1076823" y="825977"/>
                    <a:pt x="1076823" y="532104"/>
                  </a:cubicBezTo>
                  <a:cubicBezTo>
                    <a:pt x="1076823" y="238231"/>
                    <a:pt x="835768" y="0"/>
                    <a:pt x="538411" y="0"/>
                  </a:cubicBezTo>
                  <a:cubicBezTo>
                    <a:pt x="241055" y="0"/>
                    <a:pt x="0" y="238231"/>
                    <a:pt x="0" y="532104"/>
                  </a:cubicBezTo>
                  <a:cubicBezTo>
                    <a:pt x="0" y="825977"/>
                    <a:pt x="241055" y="1064208"/>
                    <a:pt x="538411" y="1064208"/>
                  </a:cubicBezTo>
                  <a:close/>
                </a:path>
              </a:pathLst>
            </a:custGeom>
            <a:blipFill>
              <a:blip r:embed="rId3"/>
              <a:stretch>
                <a:fillRect l="-24098" r="-240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103527" y="1028700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103527" y="9148449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509672" y="3573587"/>
            <a:ext cx="2547202" cy="2547202"/>
          </a:xfrm>
          <a:custGeom>
            <a:avLst/>
            <a:gdLst/>
            <a:ahLst/>
            <a:cxnLst/>
            <a:rect l="l" t="t" r="r" b="b"/>
            <a:pathLst>
              <a:path w="2547202" h="2547202">
                <a:moveTo>
                  <a:pt x="0" y="0"/>
                </a:moveTo>
                <a:lnTo>
                  <a:pt x="2547202" y="0"/>
                </a:lnTo>
                <a:lnTo>
                  <a:pt x="2547202" y="2547202"/>
                </a:lnTo>
                <a:lnTo>
                  <a:pt x="0" y="25472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57551" y="3590477"/>
            <a:ext cx="2635742" cy="2530312"/>
          </a:xfrm>
          <a:custGeom>
            <a:avLst/>
            <a:gdLst/>
            <a:ahLst/>
            <a:cxnLst/>
            <a:rect l="l" t="t" r="r" b="b"/>
            <a:pathLst>
              <a:path w="2635742" h="2530312">
                <a:moveTo>
                  <a:pt x="0" y="0"/>
                </a:moveTo>
                <a:lnTo>
                  <a:pt x="2635742" y="0"/>
                </a:lnTo>
                <a:lnTo>
                  <a:pt x="2635742" y="2530312"/>
                </a:lnTo>
                <a:lnTo>
                  <a:pt x="0" y="25303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380059" y="3573587"/>
            <a:ext cx="1108685" cy="1027069"/>
          </a:xfrm>
          <a:custGeom>
            <a:avLst/>
            <a:gdLst/>
            <a:ahLst/>
            <a:cxnLst/>
            <a:rect l="l" t="t" r="r" b="b"/>
            <a:pathLst>
              <a:path w="1108685" h="1027069">
                <a:moveTo>
                  <a:pt x="0" y="0"/>
                </a:moveTo>
                <a:lnTo>
                  <a:pt x="1108685" y="0"/>
                </a:lnTo>
                <a:lnTo>
                  <a:pt x="1108685" y="1027069"/>
                </a:lnTo>
                <a:lnTo>
                  <a:pt x="0" y="10270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70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42445">
            <a:off x="10400856" y="3596109"/>
            <a:ext cx="1108685" cy="1027069"/>
          </a:xfrm>
          <a:custGeom>
            <a:avLst/>
            <a:gdLst/>
            <a:ahLst/>
            <a:cxnLst/>
            <a:rect l="l" t="t" r="r" b="b"/>
            <a:pathLst>
              <a:path w="1108685" h="1027069">
                <a:moveTo>
                  <a:pt x="0" y="0"/>
                </a:moveTo>
                <a:lnTo>
                  <a:pt x="1108685" y="0"/>
                </a:lnTo>
                <a:lnTo>
                  <a:pt x="1108685" y="1027069"/>
                </a:lnTo>
                <a:lnTo>
                  <a:pt x="0" y="10270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8000"/>
            </a:blip>
            <a:stretch>
              <a:fillRect r="-70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1105200" y="1952600"/>
            <a:ext cx="7578011" cy="102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  <a:spcBef>
                <a:spcPct val="0"/>
              </a:spcBef>
            </a:pPr>
            <a:r>
              <a:rPr lang="en-US" sz="6700" b="1" spc="-221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Conclusion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161852" y="6993490"/>
            <a:ext cx="7097448" cy="1900591"/>
            <a:chOff x="0" y="0"/>
            <a:chExt cx="9463265" cy="253412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9463265" cy="2534121"/>
              <a:chOff x="0" y="0"/>
              <a:chExt cx="1869287" cy="50056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869287" cy="500567"/>
              </a:xfrm>
              <a:custGeom>
                <a:avLst/>
                <a:gdLst/>
                <a:ahLst/>
                <a:cxnLst/>
                <a:rect l="l" t="t" r="r" b="b"/>
                <a:pathLst>
                  <a:path w="1869287" h="500567">
                    <a:moveTo>
                      <a:pt x="0" y="0"/>
                    </a:moveTo>
                    <a:lnTo>
                      <a:pt x="1869287" y="0"/>
                    </a:lnTo>
                    <a:lnTo>
                      <a:pt x="1869287" y="500567"/>
                    </a:lnTo>
                    <a:lnTo>
                      <a:pt x="0" y="500567"/>
                    </a:lnTo>
                    <a:close/>
                  </a:path>
                </a:pathLst>
              </a:custGeom>
              <a:solidFill>
                <a:srgbClr val="03AED2">
                  <a:alpha val="44706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1869287" cy="5481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439939"/>
              <a:ext cx="9463265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spc="-87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Email: NAVSAFECOM_PAO@us.navy.mil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168073"/>
              <a:ext cx="9463265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 spc="-87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https://www.navalsafetycommand.navy.mil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25509" y="6264744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2" y="0"/>
                </a:lnTo>
                <a:lnTo>
                  <a:pt x="10236982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881212" y="9258300"/>
            <a:ext cx="21731527" cy="3086100"/>
            <a:chOff x="0" y="0"/>
            <a:chExt cx="572353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23530" cy="812800"/>
            </a:xfrm>
            <a:custGeom>
              <a:avLst/>
              <a:gdLst/>
              <a:ahLst/>
              <a:cxnLst/>
              <a:rect l="l" t="t" r="r" b="b"/>
              <a:pathLst>
                <a:path w="5723530" h="812800">
                  <a:moveTo>
                    <a:pt x="0" y="0"/>
                  </a:moveTo>
                  <a:lnTo>
                    <a:pt x="5723530" y="0"/>
                  </a:lnTo>
                  <a:lnTo>
                    <a:pt x="572353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72353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8811702" y="1172063"/>
            <a:ext cx="1115877" cy="15623501"/>
            <a:chOff x="0" y="0"/>
            <a:chExt cx="293894" cy="41148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3894" cy="4114831"/>
            </a:xfrm>
            <a:custGeom>
              <a:avLst/>
              <a:gdLst/>
              <a:ahLst/>
              <a:cxnLst/>
              <a:rect l="l" t="t" r="r" b="b"/>
              <a:pathLst>
                <a:path w="293894" h="4114831">
                  <a:moveTo>
                    <a:pt x="0" y="0"/>
                  </a:moveTo>
                  <a:lnTo>
                    <a:pt x="293894" y="0"/>
                  </a:lnTo>
                  <a:lnTo>
                    <a:pt x="293894" y="4114831"/>
                  </a:lnTo>
                  <a:lnTo>
                    <a:pt x="0" y="4114831"/>
                  </a:ln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93894" cy="4152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89342" y="1477894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1" y="0"/>
                </a:lnTo>
                <a:lnTo>
                  <a:pt x="1359491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53351" y="8813877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891935" y="4194983"/>
            <a:ext cx="1247321" cy="1413395"/>
          </a:xfrm>
          <a:custGeom>
            <a:avLst/>
            <a:gdLst/>
            <a:ahLst/>
            <a:cxnLst/>
            <a:rect l="l" t="t" r="r" b="b"/>
            <a:pathLst>
              <a:path w="1247321" h="1413395">
                <a:moveTo>
                  <a:pt x="0" y="0"/>
                </a:moveTo>
                <a:lnTo>
                  <a:pt x="1247321" y="0"/>
                </a:lnTo>
                <a:lnTo>
                  <a:pt x="1247321" y="1413395"/>
                </a:lnTo>
                <a:lnTo>
                  <a:pt x="0" y="14133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863892" y="4163206"/>
            <a:ext cx="1303406" cy="1476948"/>
          </a:xfrm>
          <a:custGeom>
            <a:avLst/>
            <a:gdLst/>
            <a:ahLst/>
            <a:cxnLst/>
            <a:rect l="l" t="t" r="r" b="b"/>
            <a:pathLst>
              <a:path w="1303406" h="1476948">
                <a:moveTo>
                  <a:pt x="0" y="0"/>
                </a:moveTo>
                <a:lnTo>
                  <a:pt x="1303407" y="0"/>
                </a:lnTo>
                <a:lnTo>
                  <a:pt x="1303407" y="1476948"/>
                </a:lnTo>
                <a:lnTo>
                  <a:pt x="0" y="1476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642724" y="4291132"/>
            <a:ext cx="1349022" cy="1349022"/>
          </a:xfrm>
          <a:custGeom>
            <a:avLst/>
            <a:gdLst/>
            <a:ahLst/>
            <a:cxnLst/>
            <a:rect l="l" t="t" r="r" b="b"/>
            <a:pathLst>
              <a:path w="1349022" h="1349022">
                <a:moveTo>
                  <a:pt x="0" y="0"/>
                </a:moveTo>
                <a:lnTo>
                  <a:pt x="1349022" y="0"/>
                </a:lnTo>
                <a:lnTo>
                  <a:pt x="1349022" y="1349022"/>
                </a:lnTo>
                <a:lnTo>
                  <a:pt x="0" y="13490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901460" y="5972489"/>
            <a:ext cx="1303206" cy="1881886"/>
          </a:xfrm>
          <a:custGeom>
            <a:avLst/>
            <a:gdLst/>
            <a:ahLst/>
            <a:cxnLst/>
            <a:rect l="l" t="t" r="r" b="b"/>
            <a:pathLst>
              <a:path w="1303206" h="1881886">
                <a:moveTo>
                  <a:pt x="0" y="0"/>
                </a:moveTo>
                <a:lnTo>
                  <a:pt x="1303206" y="0"/>
                </a:lnTo>
                <a:lnTo>
                  <a:pt x="1303206" y="1881886"/>
                </a:lnTo>
                <a:lnTo>
                  <a:pt x="0" y="18818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529715" y="5919246"/>
            <a:ext cx="1575041" cy="1723711"/>
          </a:xfrm>
          <a:custGeom>
            <a:avLst/>
            <a:gdLst/>
            <a:ahLst/>
            <a:cxnLst/>
            <a:rect l="l" t="t" r="r" b="b"/>
            <a:pathLst>
              <a:path w="1575041" h="1723711">
                <a:moveTo>
                  <a:pt x="0" y="0"/>
                </a:moveTo>
                <a:lnTo>
                  <a:pt x="1575041" y="0"/>
                </a:lnTo>
                <a:lnTo>
                  <a:pt x="1575041" y="1723711"/>
                </a:lnTo>
                <a:lnTo>
                  <a:pt x="0" y="17237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648833" y="1425246"/>
            <a:ext cx="13584263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 b="1" spc="-264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Heat and Sun Safety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17643" y="2627392"/>
            <a:ext cx="14903994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When treating a heat-related illness, immediately begin aggressive fluid replacement and cooling of your core body temperature. This is critical in reducing illness and preventing death.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91668" y="4479405"/>
            <a:ext cx="521092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Hyperthermia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23450" y="4479405"/>
            <a:ext cx="521092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Heat  Cramps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391668" y="6865807"/>
            <a:ext cx="521092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Heat Exhaustion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03654" y="6733477"/>
            <a:ext cx="521092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Heat Stroke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343946" y="9753050"/>
            <a:ext cx="5099376" cy="28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spc="-71">
                <a:solidFill>
                  <a:srgbClr val="03AED2"/>
                </a:solidFill>
                <a:latin typeface="Garet"/>
                <a:ea typeface="Garet"/>
                <a:cs typeface="Garet"/>
                <a:sym typeface="Garet"/>
              </a:rPr>
              <a:t>Sourced from:  www.cdc.com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3234" y="7589315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1" y="0"/>
                </a:lnTo>
                <a:lnTo>
                  <a:pt x="10236981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65563" y="-1354217"/>
            <a:ext cx="11833546" cy="1183354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188599"/>
            <a:ext cx="9662392" cy="966239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77350" y="401160"/>
            <a:ext cx="9256321" cy="925632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812" r="-248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126148" y="1423654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05894" y="9123483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14187" y="2917111"/>
            <a:ext cx="650896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Things to remember before you “dive in”: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4806236"/>
            <a:ext cx="7018864" cy="989051"/>
            <a:chOff x="0" y="0"/>
            <a:chExt cx="1848590" cy="26049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48590" cy="260491"/>
            </a:xfrm>
            <a:custGeom>
              <a:avLst/>
              <a:gdLst/>
              <a:ahLst/>
              <a:cxnLst/>
              <a:rect l="l" t="t" r="r" b="b"/>
              <a:pathLst>
                <a:path w="1848590" h="260491">
                  <a:moveTo>
                    <a:pt x="0" y="0"/>
                  </a:moveTo>
                  <a:lnTo>
                    <a:pt x="1848590" y="0"/>
                  </a:lnTo>
                  <a:lnTo>
                    <a:pt x="1848590" y="260491"/>
                  </a:lnTo>
                  <a:lnTo>
                    <a:pt x="0" y="260491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848590" cy="308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4187" y="5966737"/>
            <a:ext cx="7018864" cy="989051"/>
            <a:chOff x="0" y="0"/>
            <a:chExt cx="1848590" cy="2604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48590" cy="260491"/>
            </a:xfrm>
            <a:custGeom>
              <a:avLst/>
              <a:gdLst/>
              <a:ahLst/>
              <a:cxnLst/>
              <a:rect l="l" t="t" r="r" b="b"/>
              <a:pathLst>
                <a:path w="1848590" h="260491">
                  <a:moveTo>
                    <a:pt x="0" y="0"/>
                  </a:moveTo>
                  <a:lnTo>
                    <a:pt x="1848590" y="0"/>
                  </a:lnTo>
                  <a:lnTo>
                    <a:pt x="1848590" y="260491"/>
                  </a:lnTo>
                  <a:lnTo>
                    <a:pt x="0" y="260491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848590" cy="308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14187" y="7127237"/>
            <a:ext cx="7018864" cy="989051"/>
            <a:chOff x="0" y="0"/>
            <a:chExt cx="1848590" cy="26049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48590" cy="260491"/>
            </a:xfrm>
            <a:custGeom>
              <a:avLst/>
              <a:gdLst/>
              <a:ahLst/>
              <a:cxnLst/>
              <a:rect l="l" t="t" r="r" b="b"/>
              <a:pathLst>
                <a:path w="1848590" h="260491">
                  <a:moveTo>
                    <a:pt x="0" y="0"/>
                  </a:moveTo>
                  <a:lnTo>
                    <a:pt x="1848590" y="0"/>
                  </a:lnTo>
                  <a:lnTo>
                    <a:pt x="1848590" y="260491"/>
                  </a:lnTo>
                  <a:lnTo>
                    <a:pt x="0" y="260491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848590" cy="308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14187" y="8269249"/>
            <a:ext cx="7018864" cy="989051"/>
            <a:chOff x="0" y="0"/>
            <a:chExt cx="1848590" cy="26049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48590" cy="260491"/>
            </a:xfrm>
            <a:custGeom>
              <a:avLst/>
              <a:gdLst/>
              <a:ahLst/>
              <a:cxnLst/>
              <a:rect l="l" t="t" r="r" b="b"/>
              <a:pathLst>
                <a:path w="1848590" h="260491">
                  <a:moveTo>
                    <a:pt x="0" y="0"/>
                  </a:moveTo>
                  <a:lnTo>
                    <a:pt x="1848590" y="0"/>
                  </a:lnTo>
                  <a:lnTo>
                    <a:pt x="1848590" y="260491"/>
                  </a:lnTo>
                  <a:lnTo>
                    <a:pt x="0" y="260491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848590" cy="308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14187" y="1815382"/>
            <a:ext cx="7847120" cy="107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7000" b="1" spc="-231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Swimming Safety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95266" y="4897200"/>
            <a:ext cx="679955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Know and observe your swimming </a:t>
            </a:r>
          </a:p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limitations and capabilities.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0753" y="6057700"/>
            <a:ext cx="679955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Avoid swift-moving water. If caught in a current, swim with it and angle toward shore or the edge.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753" y="7218201"/>
            <a:ext cx="679955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Stay out of the water during thunderstorms and severe weather.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80753" y="8360213"/>
            <a:ext cx="679955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Don’t swim  under the influence of alcohol, drugs or medication.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707017" y="9850991"/>
            <a:ext cx="5099376" cy="237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0"/>
              </a:lnSpc>
            </a:pPr>
            <a:r>
              <a:rPr lang="en-US" sz="1850" spc="-64">
                <a:solidFill>
                  <a:srgbClr val="1B1B1B"/>
                </a:solidFill>
                <a:latin typeface="Garet"/>
                <a:ea typeface="Garet"/>
                <a:cs typeface="Garet"/>
                <a:sym typeface="Garet"/>
              </a:rPr>
              <a:t>For more info: www.nsc.org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1028700" y="3625911"/>
            <a:ext cx="7018864" cy="989051"/>
            <a:chOff x="0" y="0"/>
            <a:chExt cx="1848590" cy="260491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848590" cy="260491"/>
            </a:xfrm>
            <a:custGeom>
              <a:avLst/>
              <a:gdLst/>
              <a:ahLst/>
              <a:cxnLst/>
              <a:rect l="l" t="t" r="r" b="b"/>
              <a:pathLst>
                <a:path w="1848590" h="260491">
                  <a:moveTo>
                    <a:pt x="0" y="0"/>
                  </a:moveTo>
                  <a:lnTo>
                    <a:pt x="1848590" y="0"/>
                  </a:lnTo>
                  <a:lnTo>
                    <a:pt x="1848590" y="260491"/>
                  </a:lnTo>
                  <a:lnTo>
                    <a:pt x="0" y="260491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848590" cy="298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 spc="-77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Always test the water depth before diving.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0629" y="3969293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5" y="0"/>
                </a:lnTo>
                <a:lnTo>
                  <a:pt x="1015165" y="1015164"/>
                </a:lnTo>
                <a:lnTo>
                  <a:pt x="0" y="1015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0629" y="5204922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5" y="0"/>
                </a:lnTo>
                <a:lnTo>
                  <a:pt x="1015165" y="1015165"/>
                </a:lnTo>
                <a:lnTo>
                  <a:pt x="0" y="10151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90629" y="6505736"/>
            <a:ext cx="1015164" cy="1015164"/>
          </a:xfrm>
          <a:custGeom>
            <a:avLst/>
            <a:gdLst/>
            <a:ahLst/>
            <a:cxnLst/>
            <a:rect l="l" t="t" r="r" b="b"/>
            <a:pathLst>
              <a:path w="1015164" h="1015164">
                <a:moveTo>
                  <a:pt x="0" y="0"/>
                </a:moveTo>
                <a:lnTo>
                  <a:pt x="1015165" y="0"/>
                </a:lnTo>
                <a:lnTo>
                  <a:pt x="1015165" y="1015165"/>
                </a:lnTo>
                <a:lnTo>
                  <a:pt x="0" y="1015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59540" y="8099713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1" y="0"/>
                </a:lnTo>
                <a:lnTo>
                  <a:pt x="10236981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3726785" y="5726047"/>
            <a:ext cx="8937345" cy="893734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22060" y="2534866"/>
            <a:ext cx="3532515" cy="6723434"/>
            <a:chOff x="0" y="0"/>
            <a:chExt cx="3331210" cy="63402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31210" cy="6340291"/>
            </a:xfrm>
            <a:custGeom>
              <a:avLst/>
              <a:gdLst/>
              <a:ahLst/>
              <a:cxnLst/>
              <a:rect l="l" t="t" r="r" b="b"/>
              <a:pathLst>
                <a:path w="3331210" h="6340291">
                  <a:moveTo>
                    <a:pt x="3331210" y="3170145"/>
                  </a:moveTo>
                  <a:lnTo>
                    <a:pt x="3331210" y="6340291"/>
                  </a:lnTo>
                  <a:cubicBezTo>
                    <a:pt x="1490980" y="6340291"/>
                    <a:pt x="0" y="4920192"/>
                    <a:pt x="0" y="3170145"/>
                  </a:cubicBezTo>
                  <a:cubicBezTo>
                    <a:pt x="0" y="1420099"/>
                    <a:pt x="1490980" y="0"/>
                    <a:pt x="3331210" y="0"/>
                  </a:cubicBezTo>
                  <a:lnTo>
                    <a:pt x="3331210" y="3170145"/>
                  </a:lnTo>
                  <a:close/>
                </a:path>
              </a:pathLst>
            </a:custGeom>
            <a:blipFill>
              <a:blip r:embed="rId10"/>
              <a:stretch>
                <a:fillRect l="-31804" r="-1721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73729" y="1682517"/>
            <a:ext cx="5727586" cy="572758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805205" y="1928440"/>
            <a:ext cx="5246370" cy="524637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46527" r="-37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4171030" y="858764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2"/>
                </a:lnTo>
                <a:lnTo>
                  <a:pt x="0" y="3398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171030" y="8308225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503488" y="1312490"/>
            <a:ext cx="8301717" cy="1198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  <a:spcBef>
                <a:spcPct val="0"/>
              </a:spcBef>
            </a:pPr>
            <a:r>
              <a:rPr lang="en-US" sz="7800" b="1" spc="-257">
                <a:solidFill>
                  <a:srgbClr val="68D2E8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Diving Safety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75723" y="4235177"/>
            <a:ext cx="6355418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Perform a thorough safety check of your gear.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76366" y="5134337"/>
            <a:ext cx="6367634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Make sure you are up-to-date on your medical assessment as some medical conditions aren’t compatible with diving.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63507" y="6620889"/>
            <a:ext cx="6367634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</a:pPr>
            <a:r>
              <a:rPr lang="en-US" sz="2100" spc="-73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Don’t drink before a dive as it entails several risks including nitrogen narcosis. 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90629" y="2540870"/>
            <a:ext cx="7640512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Planning a dive this summer? Follow the tips below to help minimize your risk: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352332" y="9691767"/>
            <a:ext cx="5099376" cy="25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950" spc="-68">
                <a:solidFill>
                  <a:srgbClr val="1B1B1B"/>
                </a:solidFill>
                <a:latin typeface="Garet"/>
                <a:ea typeface="Garet"/>
                <a:cs typeface="Garet"/>
                <a:sym typeface="Garet"/>
              </a:rPr>
              <a:t>For more info: www.epa.gov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1898" y="-798653"/>
            <a:ext cx="6639221" cy="12188858"/>
            <a:chOff x="0" y="0"/>
            <a:chExt cx="1748601" cy="3210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8602" cy="3210234"/>
            </a:xfrm>
            <a:custGeom>
              <a:avLst/>
              <a:gdLst/>
              <a:ahLst/>
              <a:cxnLst/>
              <a:rect l="l" t="t" r="r" b="b"/>
              <a:pathLst>
                <a:path w="1748602" h="3210234">
                  <a:moveTo>
                    <a:pt x="0" y="0"/>
                  </a:moveTo>
                  <a:lnTo>
                    <a:pt x="1748602" y="0"/>
                  </a:lnTo>
                  <a:lnTo>
                    <a:pt x="1748602" y="3210234"/>
                  </a:lnTo>
                  <a:lnTo>
                    <a:pt x="0" y="3210234"/>
                  </a:ln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48601" cy="32483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812745"/>
            <a:ext cx="2772063" cy="8445555"/>
            <a:chOff x="0" y="0"/>
            <a:chExt cx="730091" cy="2224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0091" cy="2224344"/>
            </a:xfrm>
            <a:custGeom>
              <a:avLst/>
              <a:gdLst/>
              <a:ahLst/>
              <a:cxnLst/>
              <a:rect l="l" t="t" r="r" b="b"/>
              <a:pathLst>
                <a:path w="730091" h="2224344">
                  <a:moveTo>
                    <a:pt x="0" y="0"/>
                  </a:moveTo>
                  <a:lnTo>
                    <a:pt x="730091" y="0"/>
                  </a:lnTo>
                  <a:lnTo>
                    <a:pt x="730091" y="2224344"/>
                  </a:lnTo>
                  <a:lnTo>
                    <a:pt x="0" y="2224344"/>
                  </a:ln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30091" cy="2262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9324" y="1490988"/>
            <a:ext cx="7404676" cy="7150395"/>
            <a:chOff x="0" y="0"/>
            <a:chExt cx="1147178" cy="11077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7178" cy="1107783"/>
            </a:xfrm>
            <a:custGeom>
              <a:avLst/>
              <a:gdLst/>
              <a:ahLst/>
              <a:cxnLst/>
              <a:rect l="l" t="t" r="r" b="b"/>
              <a:pathLst>
                <a:path w="1147178" h="1107783">
                  <a:moveTo>
                    <a:pt x="0" y="0"/>
                  </a:moveTo>
                  <a:lnTo>
                    <a:pt x="1147178" y="0"/>
                  </a:lnTo>
                  <a:lnTo>
                    <a:pt x="1147178" y="1107783"/>
                  </a:lnTo>
                  <a:lnTo>
                    <a:pt x="0" y="1107783"/>
                  </a:lnTo>
                  <a:close/>
                </a:path>
              </a:pathLst>
            </a:custGeom>
            <a:blipFill>
              <a:blip r:embed="rId2"/>
              <a:stretch>
                <a:fillRect l="-22605" r="-2260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603095" y="642809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603095" y="9258300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73836" y="2970522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2" y="0"/>
                </a:lnTo>
                <a:lnTo>
                  <a:pt x="10236982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9019309" y="5002522"/>
            <a:ext cx="8239991" cy="981932"/>
            <a:chOff x="0" y="0"/>
            <a:chExt cx="2170204" cy="2586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0204" cy="258616"/>
            </a:xfrm>
            <a:custGeom>
              <a:avLst/>
              <a:gdLst/>
              <a:ahLst/>
              <a:cxnLst/>
              <a:rect l="l" t="t" r="r" b="b"/>
              <a:pathLst>
                <a:path w="2170204" h="258616">
                  <a:moveTo>
                    <a:pt x="0" y="0"/>
                  </a:moveTo>
                  <a:lnTo>
                    <a:pt x="2170204" y="0"/>
                  </a:lnTo>
                  <a:lnTo>
                    <a:pt x="2170204" y="258616"/>
                  </a:lnTo>
                  <a:lnTo>
                    <a:pt x="0" y="258616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170204" cy="306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786946" y="1490988"/>
            <a:ext cx="7129972" cy="113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58"/>
              </a:lnSpc>
              <a:spcBef>
                <a:spcPct val="0"/>
              </a:spcBef>
            </a:pPr>
            <a:r>
              <a:rPr lang="en-US" sz="7458" b="1" spc="-246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Boating Safety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86946" y="2922897"/>
            <a:ext cx="7129972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 day spent on the water during the warmer months is a classic American pastime.  Remember these safety tips before and during your journey: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86946" y="4980460"/>
            <a:ext cx="7129972" cy="94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3849"/>
              </a:lnSpc>
              <a:buFont typeface="Arial"/>
              <a:buChar char="•"/>
            </a:pPr>
            <a:r>
              <a:rPr lang="en-US" sz="2499" spc="-8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Always check local, route and destination weather and water conditions.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019309" y="6327353"/>
            <a:ext cx="8239991" cy="981932"/>
            <a:chOff x="0" y="0"/>
            <a:chExt cx="2170204" cy="2586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70204" cy="258616"/>
            </a:xfrm>
            <a:custGeom>
              <a:avLst/>
              <a:gdLst/>
              <a:ahLst/>
              <a:cxnLst/>
              <a:rect l="l" t="t" r="r" b="b"/>
              <a:pathLst>
                <a:path w="2170204" h="258616">
                  <a:moveTo>
                    <a:pt x="0" y="0"/>
                  </a:moveTo>
                  <a:lnTo>
                    <a:pt x="2170204" y="0"/>
                  </a:lnTo>
                  <a:lnTo>
                    <a:pt x="2170204" y="258616"/>
                  </a:lnTo>
                  <a:lnTo>
                    <a:pt x="0" y="258616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2170204" cy="306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019309" y="7598047"/>
            <a:ext cx="8239991" cy="981932"/>
            <a:chOff x="0" y="0"/>
            <a:chExt cx="2170204" cy="25861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70204" cy="258616"/>
            </a:xfrm>
            <a:custGeom>
              <a:avLst/>
              <a:gdLst/>
              <a:ahLst/>
              <a:cxnLst/>
              <a:rect l="l" t="t" r="r" b="b"/>
              <a:pathLst>
                <a:path w="2170204" h="258616">
                  <a:moveTo>
                    <a:pt x="0" y="0"/>
                  </a:moveTo>
                  <a:lnTo>
                    <a:pt x="2170204" y="0"/>
                  </a:lnTo>
                  <a:lnTo>
                    <a:pt x="2170204" y="258616"/>
                  </a:lnTo>
                  <a:lnTo>
                    <a:pt x="0" y="258616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2170204" cy="306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9786946" y="6543682"/>
            <a:ext cx="7129972" cy="4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3849"/>
              </a:lnSpc>
              <a:buFont typeface="Arial"/>
              <a:buChar char="•"/>
            </a:pPr>
            <a:r>
              <a:rPr lang="en-US" sz="2499" spc="-8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Operate at a safe speed.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786946" y="7814375"/>
            <a:ext cx="7129972" cy="46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3849"/>
              </a:lnSpc>
              <a:buFont typeface="Arial"/>
              <a:buChar char="•"/>
            </a:pPr>
            <a:r>
              <a:rPr lang="en-US" sz="2499" spc="-8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Know the nautical rules of the seas.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139304" y="9636273"/>
            <a:ext cx="5099376" cy="25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950" spc="-68">
                <a:solidFill>
                  <a:srgbClr val="1B1B1B"/>
                </a:solidFill>
                <a:latin typeface="Garet"/>
                <a:ea typeface="Garet"/>
                <a:cs typeface="Garet"/>
                <a:sym typeface="Garet"/>
              </a:rPr>
              <a:t>For more info: www.nsc.org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48779" y="-513319"/>
            <a:ext cx="6639221" cy="12188858"/>
            <a:chOff x="0" y="0"/>
            <a:chExt cx="1748601" cy="32102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8602" cy="3210234"/>
            </a:xfrm>
            <a:custGeom>
              <a:avLst/>
              <a:gdLst/>
              <a:ahLst/>
              <a:cxnLst/>
              <a:rect l="l" t="t" r="r" b="b"/>
              <a:pathLst>
                <a:path w="1748602" h="3210234">
                  <a:moveTo>
                    <a:pt x="0" y="0"/>
                  </a:moveTo>
                  <a:lnTo>
                    <a:pt x="1748602" y="0"/>
                  </a:lnTo>
                  <a:lnTo>
                    <a:pt x="1748602" y="3210234"/>
                  </a:lnTo>
                  <a:lnTo>
                    <a:pt x="0" y="3210234"/>
                  </a:lnTo>
                  <a:close/>
                </a:path>
              </a:pathLst>
            </a:custGeom>
            <a:solidFill>
              <a:srgbClr val="FDDE5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48601" cy="32483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487237" y="812745"/>
            <a:ext cx="2772063" cy="8445555"/>
            <a:chOff x="0" y="0"/>
            <a:chExt cx="730091" cy="2224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30091" cy="2224344"/>
            </a:xfrm>
            <a:custGeom>
              <a:avLst/>
              <a:gdLst/>
              <a:ahLst/>
              <a:cxnLst/>
              <a:rect l="l" t="t" r="r" b="b"/>
              <a:pathLst>
                <a:path w="730091" h="2224344">
                  <a:moveTo>
                    <a:pt x="0" y="0"/>
                  </a:moveTo>
                  <a:lnTo>
                    <a:pt x="730091" y="0"/>
                  </a:lnTo>
                  <a:lnTo>
                    <a:pt x="730091" y="2224344"/>
                  </a:lnTo>
                  <a:lnTo>
                    <a:pt x="0" y="2224344"/>
                  </a:ln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30091" cy="2262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05110" y="1568303"/>
            <a:ext cx="7404676" cy="7150395"/>
            <a:chOff x="0" y="0"/>
            <a:chExt cx="1147178" cy="11077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47178" cy="1107783"/>
            </a:xfrm>
            <a:custGeom>
              <a:avLst/>
              <a:gdLst/>
              <a:ahLst/>
              <a:cxnLst/>
              <a:rect l="l" t="t" r="r" b="b"/>
              <a:pathLst>
                <a:path w="1147178" h="1107783">
                  <a:moveTo>
                    <a:pt x="0" y="0"/>
                  </a:moveTo>
                  <a:lnTo>
                    <a:pt x="1147178" y="0"/>
                  </a:lnTo>
                  <a:lnTo>
                    <a:pt x="1147178" y="1107783"/>
                  </a:lnTo>
                  <a:lnTo>
                    <a:pt x="0" y="1107783"/>
                  </a:lnTo>
                  <a:close/>
                </a:path>
              </a:pathLst>
            </a:custGeom>
            <a:blipFill>
              <a:blip r:embed="rId2"/>
              <a:stretch>
                <a:fillRect l="-26487" r="-264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9614344" y="688827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14344" y="9258300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346596" y="6169264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1" y="0"/>
                </a:lnTo>
                <a:lnTo>
                  <a:pt x="10236981" y="10236982"/>
                </a:lnTo>
                <a:lnTo>
                  <a:pt x="0" y="10236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771894" y="3092430"/>
            <a:ext cx="9803853" cy="1013104"/>
            <a:chOff x="0" y="0"/>
            <a:chExt cx="2582085" cy="2668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82085" cy="266826"/>
            </a:xfrm>
            <a:custGeom>
              <a:avLst/>
              <a:gdLst/>
              <a:ahLst/>
              <a:cxnLst/>
              <a:rect l="l" t="t" r="r" b="b"/>
              <a:pathLst>
                <a:path w="2582085" h="266826">
                  <a:moveTo>
                    <a:pt x="0" y="0"/>
                  </a:moveTo>
                  <a:lnTo>
                    <a:pt x="2582085" y="0"/>
                  </a:lnTo>
                  <a:lnTo>
                    <a:pt x="2582085" y="266826"/>
                  </a:lnTo>
                  <a:lnTo>
                    <a:pt x="0" y="266826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582085" cy="314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spc="-87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Remain sober if you are the skipper.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1568303"/>
            <a:ext cx="7129972" cy="113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58"/>
              </a:lnSpc>
              <a:spcBef>
                <a:spcPct val="0"/>
              </a:spcBef>
            </a:pPr>
            <a:r>
              <a:rPr lang="en-US" sz="7458" b="1" spc="-246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Boating Safety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71894" y="4739089"/>
            <a:ext cx="9803853" cy="1013104"/>
            <a:chOff x="0" y="0"/>
            <a:chExt cx="2582085" cy="26682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82085" cy="266826"/>
            </a:xfrm>
            <a:custGeom>
              <a:avLst/>
              <a:gdLst/>
              <a:ahLst/>
              <a:cxnLst/>
              <a:rect l="l" t="t" r="r" b="b"/>
              <a:pathLst>
                <a:path w="2582085" h="266826">
                  <a:moveTo>
                    <a:pt x="0" y="0"/>
                  </a:moveTo>
                  <a:lnTo>
                    <a:pt x="2582085" y="0"/>
                  </a:lnTo>
                  <a:lnTo>
                    <a:pt x="2582085" y="266826"/>
                  </a:lnTo>
                  <a:lnTo>
                    <a:pt x="0" y="266826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582085" cy="314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spc="-87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Develop a float plan.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1894" y="6295119"/>
            <a:ext cx="9803853" cy="1013104"/>
            <a:chOff x="0" y="0"/>
            <a:chExt cx="2582085" cy="2668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582085" cy="266826"/>
            </a:xfrm>
            <a:custGeom>
              <a:avLst/>
              <a:gdLst/>
              <a:ahLst/>
              <a:cxnLst/>
              <a:rect l="l" t="t" r="r" b="b"/>
              <a:pathLst>
                <a:path w="2582085" h="266826">
                  <a:moveTo>
                    <a:pt x="0" y="0"/>
                  </a:moveTo>
                  <a:lnTo>
                    <a:pt x="2582085" y="0"/>
                  </a:lnTo>
                  <a:lnTo>
                    <a:pt x="2582085" y="266826"/>
                  </a:lnTo>
                  <a:lnTo>
                    <a:pt x="0" y="266826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2582085" cy="314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spc="-87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Have life jackets available.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71894" y="7851148"/>
            <a:ext cx="9803853" cy="1013104"/>
            <a:chOff x="0" y="0"/>
            <a:chExt cx="2582085" cy="26682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582085" cy="266826"/>
            </a:xfrm>
            <a:custGeom>
              <a:avLst/>
              <a:gdLst/>
              <a:ahLst/>
              <a:cxnLst/>
              <a:rect l="l" t="t" r="r" b="b"/>
              <a:pathLst>
                <a:path w="2582085" h="266826">
                  <a:moveTo>
                    <a:pt x="0" y="0"/>
                  </a:moveTo>
                  <a:lnTo>
                    <a:pt x="2582085" y="0"/>
                  </a:lnTo>
                  <a:lnTo>
                    <a:pt x="2582085" y="266826"/>
                  </a:lnTo>
                  <a:lnTo>
                    <a:pt x="0" y="266826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2582085" cy="314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spc="-87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Have a way to call for help.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3107448" y="9636273"/>
            <a:ext cx="5099376" cy="259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0"/>
              </a:lnSpc>
            </a:pPr>
            <a:r>
              <a:rPr lang="en-US" sz="1950" spc="-68">
                <a:solidFill>
                  <a:srgbClr val="1B1B1B"/>
                </a:solidFill>
                <a:latin typeface="Garet"/>
                <a:ea typeface="Garet"/>
                <a:cs typeface="Garet"/>
                <a:sym typeface="Garet"/>
              </a:rPr>
              <a:t>For more info: www.nsc.org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33234" y="7589315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1" y="0"/>
                </a:lnTo>
                <a:lnTo>
                  <a:pt x="10236981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765563" y="-1354217"/>
            <a:ext cx="11833546" cy="1183354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188599"/>
            <a:ext cx="9662392" cy="966239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77350" y="401160"/>
            <a:ext cx="9256321" cy="925632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0136" r="-48421" b="-55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805894" y="1028700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05894" y="9123483"/>
            <a:ext cx="1359492" cy="339873"/>
          </a:xfrm>
          <a:custGeom>
            <a:avLst/>
            <a:gdLst/>
            <a:ahLst/>
            <a:cxnLst/>
            <a:rect l="l" t="t" r="r" b="b"/>
            <a:pathLst>
              <a:path w="1359492" h="339873">
                <a:moveTo>
                  <a:pt x="0" y="0"/>
                </a:moveTo>
                <a:lnTo>
                  <a:pt x="1359492" y="0"/>
                </a:lnTo>
                <a:lnTo>
                  <a:pt x="1359492" y="339873"/>
                </a:lnTo>
                <a:lnTo>
                  <a:pt x="0" y="33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884924" y="2996503"/>
            <a:ext cx="6508967" cy="181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4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In 2024, there were 21 reported mishaps in off-duty recreational activities.</a:t>
            </a:r>
          </a:p>
          <a:p>
            <a:pPr algn="just">
              <a:lnSpc>
                <a:spcPts val="2874"/>
              </a:lnSpc>
            </a:pPr>
            <a:endParaRPr lang="en-US" sz="2499" spc="-87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algn="just">
              <a:lnSpc>
                <a:spcPts val="2874"/>
              </a:lnSpc>
            </a:pPr>
            <a:r>
              <a:rPr lang="en-US" sz="2499" spc="-8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Top reported mishaps during the summer timeframe between 2019-2024: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84924" y="5012628"/>
            <a:ext cx="7018864" cy="659150"/>
            <a:chOff x="0" y="0"/>
            <a:chExt cx="1848590" cy="1736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48590" cy="173603"/>
            </a:xfrm>
            <a:custGeom>
              <a:avLst/>
              <a:gdLst/>
              <a:ahLst/>
              <a:cxnLst/>
              <a:rect l="l" t="t" r="r" b="b"/>
              <a:pathLst>
                <a:path w="1848590" h="173603">
                  <a:moveTo>
                    <a:pt x="0" y="0"/>
                  </a:moveTo>
                  <a:lnTo>
                    <a:pt x="1848590" y="0"/>
                  </a:lnTo>
                  <a:lnTo>
                    <a:pt x="1848590" y="173603"/>
                  </a:lnTo>
                  <a:lnTo>
                    <a:pt x="0" y="173603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848590" cy="221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84924" y="5881328"/>
            <a:ext cx="7018864" cy="659150"/>
            <a:chOff x="0" y="0"/>
            <a:chExt cx="1848590" cy="1736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48590" cy="173603"/>
            </a:xfrm>
            <a:custGeom>
              <a:avLst/>
              <a:gdLst/>
              <a:ahLst/>
              <a:cxnLst/>
              <a:rect l="l" t="t" r="r" b="b"/>
              <a:pathLst>
                <a:path w="1848590" h="173603">
                  <a:moveTo>
                    <a:pt x="0" y="0"/>
                  </a:moveTo>
                  <a:lnTo>
                    <a:pt x="1848590" y="0"/>
                  </a:lnTo>
                  <a:lnTo>
                    <a:pt x="1848590" y="173603"/>
                  </a:lnTo>
                  <a:lnTo>
                    <a:pt x="0" y="173603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848590" cy="221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84924" y="6750028"/>
            <a:ext cx="7018864" cy="637157"/>
            <a:chOff x="0" y="0"/>
            <a:chExt cx="1848590" cy="16781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48590" cy="167811"/>
            </a:xfrm>
            <a:custGeom>
              <a:avLst/>
              <a:gdLst/>
              <a:ahLst/>
              <a:cxnLst/>
              <a:rect l="l" t="t" r="r" b="b"/>
              <a:pathLst>
                <a:path w="1848590" h="167811">
                  <a:moveTo>
                    <a:pt x="0" y="0"/>
                  </a:moveTo>
                  <a:lnTo>
                    <a:pt x="1848590" y="0"/>
                  </a:lnTo>
                  <a:lnTo>
                    <a:pt x="1848590" y="167811"/>
                  </a:lnTo>
                  <a:lnTo>
                    <a:pt x="0" y="167811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848590" cy="215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84924" y="7629521"/>
            <a:ext cx="7018864" cy="659150"/>
            <a:chOff x="0" y="0"/>
            <a:chExt cx="1848590" cy="17360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48590" cy="173603"/>
            </a:xfrm>
            <a:custGeom>
              <a:avLst/>
              <a:gdLst/>
              <a:ahLst/>
              <a:cxnLst/>
              <a:rect l="l" t="t" r="r" b="b"/>
              <a:pathLst>
                <a:path w="1848590" h="173603">
                  <a:moveTo>
                    <a:pt x="0" y="0"/>
                  </a:moveTo>
                  <a:lnTo>
                    <a:pt x="1848590" y="0"/>
                  </a:lnTo>
                  <a:lnTo>
                    <a:pt x="1848590" y="173603"/>
                  </a:lnTo>
                  <a:lnTo>
                    <a:pt x="0" y="173603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848590" cy="221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28700" y="1189111"/>
            <a:ext cx="7777194" cy="1853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6600" b="1" spc="-217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Sports and Fitness Activities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1490" y="5103592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Basketball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1490" y="5972292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Bicycling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1490" y="6840992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Baseball/Softball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51490" y="7720485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Skateboarding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884924" y="8526796"/>
            <a:ext cx="7018864" cy="659150"/>
            <a:chOff x="0" y="0"/>
            <a:chExt cx="1848590" cy="17360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848590" cy="173603"/>
            </a:xfrm>
            <a:custGeom>
              <a:avLst/>
              <a:gdLst/>
              <a:ahLst/>
              <a:cxnLst/>
              <a:rect l="l" t="t" r="r" b="b"/>
              <a:pathLst>
                <a:path w="1848590" h="173603">
                  <a:moveTo>
                    <a:pt x="0" y="0"/>
                  </a:moveTo>
                  <a:lnTo>
                    <a:pt x="1848590" y="0"/>
                  </a:lnTo>
                  <a:lnTo>
                    <a:pt x="1848590" y="173603"/>
                  </a:lnTo>
                  <a:lnTo>
                    <a:pt x="0" y="173603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1848590" cy="221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51490" y="8617760"/>
            <a:ext cx="6799557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Jogging/Running/Walking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707017" y="9724937"/>
            <a:ext cx="5099376" cy="28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spc="-71">
                <a:solidFill>
                  <a:srgbClr val="1B1B1B"/>
                </a:solidFill>
                <a:latin typeface="Garet"/>
                <a:ea typeface="Garet"/>
                <a:cs typeface="Garet"/>
                <a:sym typeface="Garet"/>
              </a:rPr>
              <a:t>For more info: www.nsc.org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0583" y="3514725"/>
            <a:ext cx="7018864" cy="2273958"/>
            <a:chOff x="0" y="0"/>
            <a:chExt cx="1848590" cy="5989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590" cy="598902"/>
            </a:xfrm>
            <a:custGeom>
              <a:avLst/>
              <a:gdLst/>
              <a:ahLst/>
              <a:cxnLst/>
              <a:rect l="l" t="t" r="r" b="b"/>
              <a:pathLst>
                <a:path w="1848590" h="598902">
                  <a:moveTo>
                    <a:pt x="0" y="0"/>
                  </a:moveTo>
                  <a:lnTo>
                    <a:pt x="1848590" y="0"/>
                  </a:lnTo>
                  <a:lnTo>
                    <a:pt x="1848590" y="598902"/>
                  </a:lnTo>
                  <a:lnTo>
                    <a:pt x="0" y="598902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848590" cy="64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58206" y="3514725"/>
            <a:ext cx="7018864" cy="2273958"/>
            <a:chOff x="0" y="0"/>
            <a:chExt cx="1848590" cy="5989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48590" cy="598902"/>
            </a:xfrm>
            <a:custGeom>
              <a:avLst/>
              <a:gdLst/>
              <a:ahLst/>
              <a:cxnLst/>
              <a:rect l="l" t="t" r="r" b="b"/>
              <a:pathLst>
                <a:path w="1848590" h="598902">
                  <a:moveTo>
                    <a:pt x="0" y="0"/>
                  </a:moveTo>
                  <a:lnTo>
                    <a:pt x="1848590" y="0"/>
                  </a:lnTo>
                  <a:lnTo>
                    <a:pt x="1848590" y="598902"/>
                  </a:lnTo>
                  <a:lnTo>
                    <a:pt x="0" y="598902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848590" cy="64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58907" y="3672838"/>
            <a:ext cx="621746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-148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Warm Up/ Cool Down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11630" y="3672838"/>
            <a:ext cx="621746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-148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Wear PPE</a:t>
            </a:r>
          </a:p>
        </p:txBody>
      </p:sp>
      <p:sp>
        <p:nvSpPr>
          <p:cNvPr id="10" name="Freeform 10"/>
          <p:cNvSpPr/>
          <p:nvPr/>
        </p:nvSpPr>
        <p:spPr>
          <a:xfrm>
            <a:off x="4356521" y="-7293756"/>
            <a:ext cx="10236981" cy="10236981"/>
          </a:xfrm>
          <a:custGeom>
            <a:avLst/>
            <a:gdLst/>
            <a:ahLst/>
            <a:cxnLst/>
            <a:rect l="l" t="t" r="r" b="b"/>
            <a:pathLst>
              <a:path w="10236981" h="10236981">
                <a:moveTo>
                  <a:pt x="0" y="0"/>
                </a:moveTo>
                <a:lnTo>
                  <a:pt x="10236982" y="0"/>
                </a:lnTo>
                <a:lnTo>
                  <a:pt x="10236982" y="10236981"/>
                </a:lnTo>
                <a:lnTo>
                  <a:pt x="0" y="10236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37389" y="6356198"/>
            <a:ext cx="7018864" cy="2273958"/>
            <a:chOff x="0" y="0"/>
            <a:chExt cx="1848590" cy="5989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590" cy="598902"/>
            </a:xfrm>
            <a:custGeom>
              <a:avLst/>
              <a:gdLst/>
              <a:ahLst/>
              <a:cxnLst/>
              <a:rect l="l" t="t" r="r" b="b"/>
              <a:pathLst>
                <a:path w="1848590" h="598902">
                  <a:moveTo>
                    <a:pt x="0" y="0"/>
                  </a:moveTo>
                  <a:lnTo>
                    <a:pt x="1848590" y="0"/>
                  </a:lnTo>
                  <a:lnTo>
                    <a:pt x="1848590" y="598902"/>
                  </a:lnTo>
                  <a:lnTo>
                    <a:pt x="0" y="598902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848590" cy="64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475012" y="6356198"/>
            <a:ext cx="7018864" cy="2273958"/>
            <a:chOff x="0" y="0"/>
            <a:chExt cx="1848590" cy="5989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48590" cy="598902"/>
            </a:xfrm>
            <a:custGeom>
              <a:avLst/>
              <a:gdLst/>
              <a:ahLst/>
              <a:cxnLst/>
              <a:rect l="l" t="t" r="r" b="b"/>
              <a:pathLst>
                <a:path w="1848590" h="598902">
                  <a:moveTo>
                    <a:pt x="0" y="0"/>
                  </a:moveTo>
                  <a:lnTo>
                    <a:pt x="1848590" y="0"/>
                  </a:lnTo>
                  <a:lnTo>
                    <a:pt x="1848590" y="598902"/>
                  </a:lnTo>
                  <a:lnTo>
                    <a:pt x="0" y="598902"/>
                  </a:lnTo>
                  <a:close/>
                </a:path>
              </a:pathLst>
            </a:custGeom>
            <a:solidFill>
              <a:srgbClr val="FF7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848590" cy="64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9877931"/>
            <a:ext cx="18288000" cy="409069"/>
            <a:chOff x="0" y="0"/>
            <a:chExt cx="6233488" cy="59890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33488" cy="598902"/>
            </a:xfrm>
            <a:custGeom>
              <a:avLst/>
              <a:gdLst/>
              <a:ahLst/>
              <a:cxnLst/>
              <a:rect l="l" t="t" r="r" b="b"/>
              <a:pathLst>
                <a:path w="6233488" h="598902">
                  <a:moveTo>
                    <a:pt x="0" y="0"/>
                  </a:moveTo>
                  <a:lnTo>
                    <a:pt x="6233488" y="0"/>
                  </a:lnTo>
                  <a:lnTo>
                    <a:pt x="6233488" y="598902"/>
                  </a:lnTo>
                  <a:lnTo>
                    <a:pt x="0" y="598902"/>
                  </a:lnTo>
                  <a:close/>
                </a:path>
              </a:pathLst>
            </a:custGeom>
            <a:solidFill>
              <a:srgbClr val="03AE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6233488" cy="6465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125388" y="4528130"/>
            <a:ext cx="6050982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When engaging in cardio activities ensure you are executing proper warm up and cool down exercises.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24915" y="1431287"/>
            <a:ext cx="12838170" cy="1222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 b="1" spc="-264">
                <a:solidFill>
                  <a:srgbClr val="03AED2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Sports Injury Prevention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47291" y="4742815"/>
            <a:ext cx="636544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Wear all proper personal protective equipment required for the sport.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64724" y="7455077"/>
            <a:ext cx="6439439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Be sure to drink plenty of fluids before, during and after exercising.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958907" y="6464958"/>
            <a:ext cx="621746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-148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Hydration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147291" y="7432622"/>
            <a:ext cx="636544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spc="-77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Know your routes even in a familiar area; wear bright colors to improve visibility.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11630" y="6464958"/>
            <a:ext cx="6217463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b="1" spc="-148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Maintain Awareness</a:t>
            </a:r>
          </a:p>
        </p:txBody>
      </p:sp>
      <p:sp>
        <p:nvSpPr>
          <p:cNvPr id="27" name="AutoShape 27"/>
          <p:cNvSpPr/>
          <p:nvPr/>
        </p:nvSpPr>
        <p:spPr>
          <a:xfrm>
            <a:off x="7453156" y="9258806"/>
            <a:ext cx="3381688" cy="0"/>
          </a:xfrm>
          <a:prstGeom prst="line">
            <a:avLst/>
          </a:prstGeom>
          <a:ln w="762000" cap="rnd">
            <a:solidFill>
              <a:srgbClr val="68D2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7680432" y="8919127"/>
            <a:ext cx="2927136" cy="56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5"/>
              </a:lnSpc>
            </a:pPr>
            <a:r>
              <a:rPr lang="en-US" sz="3253" b="1" spc="-107" dirty="0">
                <a:solidFill>
                  <a:schemeClr val="bg1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  <a:hlinkClick r:id="rId4" tooltip="https://navalsafetycommand.navy.mil/Off-Duty/Recreational-Safet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Info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CB672D81C0EA479841CC17CDFBA083" ma:contentTypeVersion="24" ma:contentTypeDescription="Create a new document." ma:contentTypeScope="" ma:versionID="60694ca32b44ff1ebb19b031d296838a">
  <xsd:schema xmlns:xsd="http://www.w3.org/2001/XMLSchema" xmlns:xs="http://www.w3.org/2001/XMLSchema" xmlns:p="http://schemas.microsoft.com/office/2006/metadata/properties" xmlns:ns2="2d55a8c0-dcff-461e-98cf-116fa17af22b" xmlns:ns3="26d9c03c-d90d-4816-855e-c4f711eccc59" targetNamespace="http://schemas.microsoft.com/office/2006/metadata/properties" ma:root="true" ma:fieldsID="4655e72b472605eb9f9314386addf697" ns2:_="" ns3:_="">
    <xsd:import namespace="2d55a8c0-dcff-461e-98cf-116fa17af22b"/>
    <xsd:import namespace="26d9c03c-d90d-4816-855e-c4f711eccc59"/>
    <xsd:element name="properties">
      <xsd:complexType>
        <xsd:sequence>
          <xsd:element name="documentManagement">
            <xsd:complexType>
              <xsd:all>
                <xsd:element ref="ns2:TOPIC" minOccurs="0"/>
                <xsd:element ref="ns2:TopicArea" minOccurs="0"/>
                <xsd:element ref="ns2:Comments" minOccurs="0"/>
                <xsd:element ref="ns2:ContentDevelopmentLead" minOccurs="0"/>
                <xsd:element ref="ns2:Co_x002d_Developers_x002d_Collaborators" minOccurs="0"/>
                <xsd:element ref="ns2:Post_x002d_ProductionDistro" minOccurs="0"/>
                <xsd:element ref="ns2:DistroAction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Metadata" minOccurs="0"/>
                <xsd:element ref="ns2:MediaServiceFastMetadata" minOccurs="0"/>
                <xsd:element ref="ns2:PAOREVIEW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5a8c0-dcff-461e-98cf-116fa17af22b" elementFormDefault="qualified">
    <xsd:import namespace="http://schemas.microsoft.com/office/2006/documentManagement/types"/>
    <xsd:import namespace="http://schemas.microsoft.com/office/infopath/2007/PartnerControls"/>
    <xsd:element name="TOPIC" ma:index="3" nillable="true" ma:displayName="TOPIC" ma:format="Dropdown" ma:internalName="TOPIC" ma:readOnly="false">
      <xsd:simpleType>
        <xsd:restriction base="dms:Text">
          <xsd:maxLength value="255"/>
        </xsd:restriction>
      </xsd:simpleType>
    </xsd:element>
    <xsd:element name="TopicArea" ma:index="4" nillable="true" ma:displayName="Topic Area" ma:description="Tag/Topic Area" ma:format="Dropdown" ma:internalName="TopicArea" ma:readOnly="false">
      <xsd:simpleType>
        <xsd:restriction base="dms:Text">
          <xsd:maxLength value="255"/>
        </xsd:restriction>
      </xsd:simpleType>
    </xsd:element>
    <xsd:element name="Comments" ma:index="5" nillable="true" ma:displayName="Comments" ma:format="Dropdown" ma:internalName="Comments" ma:readOnly="false">
      <xsd:simpleType>
        <xsd:restriction base="dms:Note">
          <xsd:maxLength value="255"/>
        </xsd:restriction>
      </xsd:simpleType>
    </xsd:element>
    <xsd:element name="ContentDevelopmentLead" ma:index="6" nillable="true" ma:displayName="Content Development Lead" ma:description="Person responsible for developing product " ma:format="Dropdown" ma:list="UserInfo" ma:SharePointGroup="0" ma:internalName="ContentDevelopmentLead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_x002d_Developers_x002d_Collaborators" ma:index="7" nillable="true" ma:displayName="Co-Developers-Collaborators" ma:description="Enter co-lead, collaborators, other staff roles" ma:format="Dropdown" ma:list="UserInfo" ma:SharePointGroup="0" ma:internalName="Co_x002d_Developers_x002d_Collaborators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ost_x002d_ProductionDistro" ma:index="8" nillable="true" ma:displayName="Post-Production Distro" ma:description="Brief Distro Plan overview - Social Media, Website, Email, Upload, etc." ma:format="Dropdown" ma:internalName="Post_x002d_ProductionDistro" ma:readOnly="false">
      <xsd:simpleType>
        <xsd:restriction base="dms:Note">
          <xsd:maxLength value="255"/>
        </xsd:restriction>
      </xsd:simpleType>
    </xsd:element>
    <xsd:element name="DistroAction" ma:index="9" nillable="true" ma:displayName="Distro Action" ma:description="Assigned person for distro" ma:format="Dropdown" ma:list="UserInfo" ma:SharePointGroup="0" ma:internalName="DistroAction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cef215b-19b7-4691-95f4-27d2fe62d5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20" nillable="true" ma:displayName="Location" ma:hidden="true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PAOREVIEW" ma:index="30" nillable="true" ma:displayName="PAO REVIEW" ma:description="For PAO review" ma:format="Dropdown" ma:list="UserInfo" ma:SharePointGroup="0" ma:internalName="PAOREVIEW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d9c03c-d90d-4816-855e-c4f711eccc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cd51dbd-248e-46ae-8ec9-2b2f28deb1aa}" ma:internalName="TaxCatchAll" ma:readOnly="false" ma:showField="CatchAllData" ma:web="26d9c03c-d90d-4816-855e-c4f711eccc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picArea xmlns="2d55a8c0-dcff-461e-98cf-116fa17af22b" xsi:nil="true"/>
    <Co_x002d_Developers_x002d_Collaborators xmlns="2d55a8c0-dcff-461e-98cf-116fa17af22b">
      <UserInfo>
        <DisplayName/>
        <AccountId xsi:nil="true"/>
        <AccountType/>
      </UserInfo>
    </Co_x002d_Developers_x002d_Collaborators>
    <PAOREVIEW xmlns="2d55a8c0-dcff-461e-98cf-116fa17af22b">
      <UserInfo>
        <DisplayName/>
        <AccountId xsi:nil="true"/>
        <AccountType/>
      </UserInfo>
    </PAOREVIEW>
    <Comments xmlns="2d55a8c0-dcff-461e-98cf-116fa17af22b" xsi:nil="true"/>
    <DistroAction xmlns="2d55a8c0-dcff-461e-98cf-116fa17af22b">
      <UserInfo>
        <DisplayName/>
        <AccountId xsi:nil="true"/>
        <AccountType/>
      </UserInfo>
    </DistroAction>
    <ContentDevelopmentLead xmlns="2d55a8c0-dcff-461e-98cf-116fa17af22b">
      <UserInfo>
        <DisplayName/>
        <AccountId xsi:nil="true"/>
        <AccountType/>
      </UserInfo>
    </ContentDevelopmentLead>
    <Post_x002d_ProductionDistro xmlns="2d55a8c0-dcff-461e-98cf-116fa17af22b" xsi:nil="true"/>
    <TOPIC xmlns="2d55a8c0-dcff-461e-98cf-116fa17af22b" xsi:nil="true"/>
    <lcf76f155ced4ddcb4097134ff3c332f xmlns="2d55a8c0-dcff-461e-98cf-116fa17af22b">
      <Terms xmlns="http://schemas.microsoft.com/office/infopath/2007/PartnerControls"/>
    </lcf76f155ced4ddcb4097134ff3c332f>
    <TaxCatchAll xmlns="26d9c03c-d90d-4816-855e-c4f711eccc59" xsi:nil="true"/>
  </documentManagement>
</p:properties>
</file>

<file path=customXml/itemProps1.xml><?xml version="1.0" encoding="utf-8"?>
<ds:datastoreItem xmlns:ds="http://schemas.openxmlformats.org/officeDocument/2006/customXml" ds:itemID="{BCC67DB4-33EA-4354-BB29-AC2461E60A3E}"/>
</file>

<file path=customXml/itemProps2.xml><?xml version="1.0" encoding="utf-8"?>
<ds:datastoreItem xmlns:ds="http://schemas.openxmlformats.org/officeDocument/2006/customXml" ds:itemID="{92659EE9-D2BE-4540-9973-02E309CF3B74}"/>
</file>

<file path=customXml/itemProps3.xml><?xml version="1.0" encoding="utf-8"?>
<ds:datastoreItem xmlns:ds="http://schemas.openxmlformats.org/officeDocument/2006/customXml" ds:itemID="{54BC27D2-5991-45FE-B0D3-0E744AE8036C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1300</Words>
  <Application>Microsoft Macintosh PowerPoint</Application>
  <PresentationFormat>Custom</PresentationFormat>
  <Paragraphs>144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Garet Bold</vt:lpstr>
      <vt:lpstr>League Spartan</vt:lpstr>
      <vt:lpstr>Mont Bold</vt:lpstr>
      <vt:lpstr>Garet</vt:lpstr>
      <vt:lpstr>Calibri</vt:lpstr>
      <vt:lpstr>Garet Italics</vt:lpstr>
      <vt:lpstr>ITC Avant Garde Gothic Bold</vt:lpstr>
      <vt:lpstr>Agrandir Ultra-Bold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MOCK-UP # 2 101CDOS</dc:title>
  <cp:lastModifiedBy>Robinson, Charity</cp:lastModifiedBy>
  <cp:revision>2</cp:revision>
  <dcterms:created xsi:type="dcterms:W3CDTF">2006-08-16T00:00:00Z</dcterms:created>
  <dcterms:modified xsi:type="dcterms:W3CDTF">2025-03-11T19:00:43Z</dcterms:modified>
  <dc:identifier>DAGgrrRgzdA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0x010100C4CB672D81C0EA479841CC17CDFBA083</vt:lpwstr>
  </property>
</Properties>
</file>