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Agrandir Ultra-Bold" panose="020B0604020202020204" charset="0"/>
      <p:regular r:id="rId23"/>
      <p:bold r:id="rId24"/>
    </p:embeddedFont>
    <p:embeddedFont>
      <p:font typeface="Garet" panose="020B0604020202020204" charset="0"/>
      <p:regular r:id="rId25"/>
    </p:embeddedFont>
    <p:embeddedFont>
      <p:font typeface="Garet Bold" panose="020B0604020202020204" charset="0"/>
      <p:regular r:id="rId26"/>
      <p:bold r:id="rId27"/>
    </p:embeddedFont>
    <p:embeddedFont>
      <p:font typeface="Garet Italics" panose="020B0604020202020204" charset="0"/>
      <p:regular r:id="rId28"/>
      <p:italic r:id="rId29"/>
    </p:embeddedFont>
    <p:embeddedFont>
      <p:font typeface="ITC Avant Garde Gothic Bold" panose="020B0604020202020204" charset="0"/>
      <p:regular r:id="rId30"/>
      <p:bold r:id="rId31"/>
    </p:embeddedFont>
    <p:embeddedFont>
      <p:font typeface="League Spartan" panose="020B0604020202020204" charset="0"/>
      <p:regular r:id="rId32"/>
      <p:bold r:id="rId33"/>
    </p:embeddedFont>
    <p:embeddedFont>
      <p:font typeface="Mont Bold" panose="020B060402020202020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81F64-BAD7-49FC-8A08-EBC5648462D3}" v="2" dt="2025-03-14T13:02:54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71370" autoAdjust="0"/>
  </p:normalViewPr>
  <p:slideViewPr>
    <p:cSldViewPr>
      <p:cViewPr varScale="1">
        <p:scale>
          <a:sx n="33" d="100"/>
          <a:sy n="33" d="100"/>
        </p:scale>
        <p:origin x="17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avalsafetycommand.navy.mil/Off-Duty/Motorcycle-Safety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hyperlink" Target="https://navalsafetycommand.navy.mil/Off-Duty/Disaster-Preparedness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avalsafetycommand.navy.mil/Off-Duty/Recreational-Safety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10800000">
            <a:off x="0" y="-2163407"/>
            <a:ext cx="22306316" cy="12431357"/>
            <a:chOff x="0" y="-564769"/>
            <a:chExt cx="3779446" cy="3274102"/>
          </a:xfrm>
        </p:grpSpPr>
        <p:sp>
          <p:nvSpPr>
            <p:cNvPr id="7" name="Freeform 7"/>
            <p:cNvSpPr/>
            <p:nvPr/>
          </p:nvSpPr>
          <p:spPr>
            <a:xfrm>
              <a:off x="680839" y="-564769"/>
              <a:ext cx="3098607" cy="2709333"/>
            </a:xfrm>
            <a:custGeom>
              <a:avLst/>
              <a:gdLst/>
              <a:ahLst/>
              <a:cxnLst/>
              <a:rect l="l" t="t" r="r" b="b"/>
              <a:pathLst>
                <a:path w="3098607" h="2709333">
                  <a:moveTo>
                    <a:pt x="0" y="0"/>
                  </a:moveTo>
                  <a:lnTo>
                    <a:pt x="3098607" y="0"/>
                  </a:lnTo>
                  <a:lnTo>
                    <a:pt x="309860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52000"/>
                  </a:srgbClr>
                </a:gs>
                <a:gs pos="100000">
                  <a:srgbClr val="FF914D">
                    <a:alpha val="5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09860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288858" y="7287858"/>
            <a:ext cx="1970442" cy="1970442"/>
          </a:xfrm>
          <a:custGeom>
            <a:avLst/>
            <a:gdLst/>
            <a:ahLst/>
            <a:cxnLst/>
            <a:rect l="l" t="t" r="r" b="b"/>
            <a:pathLst>
              <a:path w="1970442" h="1970442">
                <a:moveTo>
                  <a:pt x="0" y="0"/>
                </a:moveTo>
                <a:lnTo>
                  <a:pt x="1970442" y="0"/>
                </a:lnTo>
                <a:lnTo>
                  <a:pt x="1970442" y="1970442"/>
                </a:lnTo>
                <a:lnTo>
                  <a:pt x="0" y="197044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7485765" y="4261190"/>
            <a:ext cx="9773535" cy="2335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6"/>
              </a:lnSpc>
            </a:pPr>
            <a:r>
              <a:rPr lang="en-US" sz="7644" b="1">
                <a:solidFill>
                  <a:srgbClr val="FF7300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101 CRITICAL DAYS OF SUMMER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023782" y="3506460"/>
            <a:ext cx="7863435" cy="61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  <a:spcBef>
                <a:spcPct val="0"/>
              </a:spcBef>
            </a:pPr>
            <a:r>
              <a:rPr lang="en-US" sz="2977" b="1">
                <a:solidFill>
                  <a:srgbClr val="03AED2"/>
                </a:solidFill>
                <a:latin typeface="Mont Bold"/>
                <a:ea typeface="Mont Bold"/>
                <a:cs typeface="Mont Bold"/>
                <a:sym typeface="Mont Bold"/>
              </a:rPr>
              <a:t>NAVAL SAFETY COMMAND PRESENTS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503488" y="1672992"/>
            <a:ext cx="8301717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Bicycling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03488" y="5897190"/>
            <a:ext cx="6953319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spc="-7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 2023, 857 cyclists were killed in traffic accidents in the United States, representing a 10% increase from the previous year.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03488" y="3527770"/>
            <a:ext cx="7640512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When a crash occurs between a vehicle and a bicycle, it’s the cyclist who is more likely to be injured. A large percentage of crashes can be avoided if motorists and cyclists follow the rules of the road and watch out for each other.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43355" y="9707668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www.nhtsa.gov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629" y="3969293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0629" y="5318260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3488" y="6667228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4171030" y="85876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171030" y="8422525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503488" y="1312490"/>
            <a:ext cx="10934034" cy="111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00"/>
              </a:lnSpc>
              <a:spcBef>
                <a:spcPct val="0"/>
              </a:spcBef>
            </a:pPr>
            <a:r>
              <a:rPr lang="en-US" sz="7300" b="1" spc="-240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Bicycling Safety Tips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78112" y="4153880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Wear equipment to protect yourself and to make yourself more visibile to others.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78112" y="5433413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Plan your route, choose routes with less traffic and slower speeds.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78112" y="6726589"/>
            <a:ext cx="6367634" cy="126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Avoid riding at night, if possible, but if you must ride at night, install front and rear lights on your bicycle and wear reflectiving clothing.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90629" y="2540870"/>
            <a:ext cx="764051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Here are additional bicycling safety tips to keep in mind: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028700" y="4914949"/>
            <a:ext cx="7018864" cy="712826"/>
            <a:chOff x="0" y="0"/>
            <a:chExt cx="1848590" cy="1877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48590" cy="187740"/>
            </a:xfrm>
            <a:custGeom>
              <a:avLst/>
              <a:gdLst/>
              <a:ahLst/>
              <a:cxnLst/>
              <a:rect l="l" t="t" r="r" b="b"/>
              <a:pathLst>
                <a:path w="1848590" h="187740">
                  <a:moveTo>
                    <a:pt x="0" y="0"/>
                  </a:moveTo>
                  <a:lnTo>
                    <a:pt x="1848590" y="0"/>
                  </a:lnTo>
                  <a:lnTo>
                    <a:pt x="1848590" y="187740"/>
                  </a:lnTo>
                  <a:lnTo>
                    <a:pt x="0" y="187740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848590" cy="235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4187" y="6075449"/>
            <a:ext cx="7018864" cy="589001"/>
            <a:chOff x="0" y="0"/>
            <a:chExt cx="1848590" cy="15512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48590" cy="155128"/>
            </a:xfrm>
            <a:custGeom>
              <a:avLst/>
              <a:gdLst/>
              <a:ahLst/>
              <a:cxnLst/>
              <a:rect l="l" t="t" r="r" b="b"/>
              <a:pathLst>
                <a:path w="1848590" h="155128">
                  <a:moveTo>
                    <a:pt x="0" y="0"/>
                  </a:moveTo>
                  <a:lnTo>
                    <a:pt x="1848590" y="0"/>
                  </a:lnTo>
                  <a:lnTo>
                    <a:pt x="1848590" y="155128"/>
                  </a:lnTo>
                  <a:lnTo>
                    <a:pt x="0" y="155128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848590" cy="2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14187" y="7112125"/>
            <a:ext cx="7018864" cy="631782"/>
            <a:chOff x="0" y="0"/>
            <a:chExt cx="1848590" cy="16639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48590" cy="166395"/>
            </a:xfrm>
            <a:custGeom>
              <a:avLst/>
              <a:gdLst/>
              <a:ahLst/>
              <a:cxnLst/>
              <a:rect l="l" t="t" r="r" b="b"/>
              <a:pathLst>
                <a:path w="1848590" h="166395">
                  <a:moveTo>
                    <a:pt x="0" y="0"/>
                  </a:moveTo>
                  <a:lnTo>
                    <a:pt x="1848590" y="0"/>
                  </a:lnTo>
                  <a:lnTo>
                    <a:pt x="1848590" y="166395"/>
                  </a:lnTo>
                  <a:lnTo>
                    <a:pt x="0" y="166395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848590" cy="214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14187" y="8191582"/>
            <a:ext cx="7018864" cy="989051"/>
            <a:chOff x="0" y="0"/>
            <a:chExt cx="1848590" cy="26049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2958829"/>
            <a:ext cx="777719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There are over 700 deaths and 100,000 injuries every year involving ATVs. Follow these tips for a safer ride: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1979020"/>
            <a:ext cx="7097448" cy="102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0"/>
              </a:lnSpc>
              <a:spcBef>
                <a:spcPct val="0"/>
              </a:spcBef>
            </a:pPr>
            <a:r>
              <a:rPr lang="en-US" sz="6700" b="1" spc="-221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ATV Safety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5065939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Read the owner’s manual before you ride.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80753" y="6166413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Ensure your ATV is in good working condition.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80753" y="7197850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Always wear an approved helmet.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0753" y="8282546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Never drive an ATV while under the influence of drugs or alcohol.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707017" y="9724937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 dirty="0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www.cpsc.gov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"/>
            <a:ext cx="5577323" cy="10287001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786946" y="1490988"/>
            <a:ext cx="7129972" cy="113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8"/>
              </a:lnSpc>
              <a:spcBef>
                <a:spcPct val="0"/>
              </a:spcBef>
            </a:pPr>
            <a:r>
              <a:rPr lang="en-US" sz="7458" b="1" spc="-24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Car Safety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86946" y="3223248"/>
            <a:ext cx="7324125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During the 101 Critical Days of Summer in 2024, the Department of the Navy lost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21 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Sailors and Marines to preventable off-duty mishaps.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620219" y="6687349"/>
            <a:ext cx="7657579" cy="1526786"/>
            <a:chOff x="0" y="0"/>
            <a:chExt cx="10210106" cy="203571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95250"/>
              <a:ext cx="10210106" cy="675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0"/>
                </a:lnSpc>
              </a:pPr>
              <a:r>
                <a:rPr lang="en-US" sz="3800" spc="-190">
                  <a:solidFill>
                    <a:srgbClr val="BF0F0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One off-duty mishap is too many.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67221"/>
              <a:ext cx="10210106" cy="1068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2"/>
                </a:lnSpc>
              </a:pPr>
              <a:r>
                <a:rPr lang="en-US" sz="2524" spc="126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CUT DOWN THE DISTRACTION. PRACTICE SAFE DRIVING.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786946" y="5179224"/>
            <a:ext cx="7324125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Overall, there were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24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PMV-4 and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48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PMV-2 Class A-E mishaps.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0583" y="3514725"/>
            <a:ext cx="7018864" cy="2273958"/>
            <a:chOff x="0" y="0"/>
            <a:chExt cx="1848590" cy="5989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58206" y="3514725"/>
            <a:ext cx="7018864" cy="2273958"/>
            <a:chOff x="0" y="0"/>
            <a:chExt cx="1848590" cy="5989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958907" y="369188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Don’t Drink and Drive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11630" y="369188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Minimize Distractions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737389" y="6356198"/>
            <a:ext cx="7018864" cy="2273958"/>
            <a:chOff x="0" y="0"/>
            <a:chExt cx="1848590" cy="5989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75012" y="6356198"/>
            <a:ext cx="7018864" cy="2273958"/>
            <a:chOff x="0" y="0"/>
            <a:chExt cx="1848590" cy="5989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215589" y="9877931"/>
            <a:ext cx="23667775" cy="2273958"/>
            <a:chOff x="0" y="0"/>
            <a:chExt cx="6233488" cy="5989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33488" cy="598902"/>
            </a:xfrm>
            <a:custGeom>
              <a:avLst/>
              <a:gdLst/>
              <a:ahLst/>
              <a:cxnLst/>
              <a:rect l="l" t="t" r="r" b="b"/>
              <a:pathLst>
                <a:path w="6233488" h="598902">
                  <a:moveTo>
                    <a:pt x="0" y="0"/>
                  </a:moveTo>
                  <a:lnTo>
                    <a:pt x="6233488" y="0"/>
                  </a:lnTo>
                  <a:lnTo>
                    <a:pt x="6233488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6233488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641401" y="4735678"/>
            <a:ext cx="6852475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Call a friend, call a cab or use a ride-share app.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24915" y="1431287"/>
            <a:ext cx="12838170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Driving Safety Tips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20583" y="4743516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Keep your attention on the road at all times.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41401" y="7556393"/>
            <a:ext cx="6852475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Speeding not only lessens your reaction time, but increases your risk for an accident.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58907" y="6495241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Slow Down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20583" y="7447740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Ensure you and your vehicle are in proper working order before you get behind the wheel.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11630" y="6504765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Safety Check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48779" y="0"/>
            <a:ext cx="6639221" cy="10287000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1558778"/>
            <a:ext cx="8022188" cy="1050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8"/>
              </a:lnSpc>
              <a:spcBef>
                <a:spcPct val="0"/>
              </a:spcBef>
            </a:pPr>
            <a:r>
              <a:rPr lang="en-US" sz="6858" b="1" spc="-22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Motorcycle Safety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523567"/>
            <a:ext cx="8022188" cy="289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 2024 during the 101 Critical Days of Summer, the Department of the Navy lost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12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Sailors and Marines as a result of motorcycle (PMV-2) mishaps.</a:t>
            </a:r>
          </a:p>
          <a:p>
            <a:pPr algn="just">
              <a:lnSpc>
                <a:spcPts val="3849"/>
              </a:lnSpc>
            </a:pPr>
            <a:endParaRPr lang="en-US" sz="2499" spc="-87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384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Remember these important tips:</a:t>
            </a:r>
          </a:p>
          <a:p>
            <a:pPr algn="just">
              <a:lnSpc>
                <a:spcPts val="3849"/>
              </a:lnSpc>
            </a:pPr>
            <a:endParaRPr lang="en-US" sz="2499" spc="-87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43213" y="5162553"/>
            <a:ext cx="7018864" cy="559037"/>
            <a:chOff x="0" y="0"/>
            <a:chExt cx="1848590" cy="1472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48590" cy="147236"/>
            </a:xfrm>
            <a:custGeom>
              <a:avLst/>
              <a:gdLst/>
              <a:ahLst/>
              <a:cxnLst/>
              <a:rect l="l" t="t" r="r" b="b"/>
              <a:pathLst>
                <a:path w="1848590" h="147236">
                  <a:moveTo>
                    <a:pt x="0" y="0"/>
                  </a:moveTo>
                  <a:lnTo>
                    <a:pt x="1848590" y="0"/>
                  </a:lnTo>
                  <a:lnTo>
                    <a:pt x="1848590" y="147236"/>
                  </a:lnTo>
                  <a:lnTo>
                    <a:pt x="0" y="14723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848590" cy="194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6323053"/>
            <a:ext cx="7018864" cy="589001"/>
            <a:chOff x="0" y="0"/>
            <a:chExt cx="1848590" cy="15512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48590" cy="155128"/>
            </a:xfrm>
            <a:custGeom>
              <a:avLst/>
              <a:gdLst/>
              <a:ahLst/>
              <a:cxnLst/>
              <a:rect l="l" t="t" r="r" b="b"/>
              <a:pathLst>
                <a:path w="1848590" h="155128">
                  <a:moveTo>
                    <a:pt x="0" y="0"/>
                  </a:moveTo>
                  <a:lnTo>
                    <a:pt x="1848590" y="0"/>
                  </a:lnTo>
                  <a:lnTo>
                    <a:pt x="1848590" y="155128"/>
                  </a:lnTo>
                  <a:lnTo>
                    <a:pt x="0" y="155128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848590" cy="2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7359729"/>
            <a:ext cx="7018864" cy="631782"/>
            <a:chOff x="0" y="0"/>
            <a:chExt cx="1848590" cy="16639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48590" cy="166395"/>
            </a:xfrm>
            <a:custGeom>
              <a:avLst/>
              <a:gdLst/>
              <a:ahLst/>
              <a:cxnLst/>
              <a:rect l="l" t="t" r="r" b="b"/>
              <a:pathLst>
                <a:path w="1848590" h="166395">
                  <a:moveTo>
                    <a:pt x="0" y="0"/>
                  </a:moveTo>
                  <a:lnTo>
                    <a:pt x="1848590" y="0"/>
                  </a:lnTo>
                  <a:lnTo>
                    <a:pt x="1848590" y="166395"/>
                  </a:lnTo>
                  <a:lnTo>
                    <a:pt x="0" y="166395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848590" cy="214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8439186"/>
            <a:ext cx="7018864" cy="600593"/>
            <a:chOff x="0" y="0"/>
            <a:chExt cx="1848590" cy="15818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48590" cy="158181"/>
            </a:xfrm>
            <a:custGeom>
              <a:avLst/>
              <a:gdLst/>
              <a:ahLst/>
              <a:cxnLst/>
              <a:rect l="l" t="t" r="r" b="b"/>
              <a:pathLst>
                <a:path w="1848590" h="158181">
                  <a:moveTo>
                    <a:pt x="0" y="0"/>
                  </a:moveTo>
                  <a:lnTo>
                    <a:pt x="1848590" y="0"/>
                  </a:lnTo>
                  <a:lnTo>
                    <a:pt x="1848590" y="158181"/>
                  </a:lnTo>
                  <a:lnTo>
                    <a:pt x="0" y="15818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1848590" cy="205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43213" y="5236649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Complete a formal riding education program.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95266" y="6414017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Obey the speed limit and follow local traffic laws.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95266" y="7468927"/>
            <a:ext cx="6799557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spc="-7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Always wear an approved helmet with face shield.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95266" y="8530149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Always ride defensively.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595291" y="9515981"/>
            <a:ext cx="5099376" cy="53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014196"/>
                </a:solidFill>
                <a:latin typeface="Garet"/>
                <a:ea typeface="Garet"/>
                <a:cs typeface="Garet"/>
                <a:sym typeface="Garet"/>
              </a:rPr>
              <a:t>For more information, check out our </a:t>
            </a:r>
            <a:r>
              <a:rPr lang="en-US" sz="2050" u="sng" spc="-71">
                <a:solidFill>
                  <a:srgbClr val="014196"/>
                </a:solidFill>
                <a:latin typeface="Garet"/>
                <a:ea typeface="Garet"/>
                <a:cs typeface="Garet"/>
                <a:sym typeface="Garet"/>
                <a:hlinkClick r:id="rId2" tooltip="https://navalsafetycommand.navy.mil/Off-Duty/Motorcycle-Safety/"/>
              </a:rPr>
              <a:t>motorcycle</a:t>
            </a:r>
            <a:r>
              <a:rPr lang="en-US" sz="2050" u="sng" spc="-71">
                <a:solidFill>
                  <a:srgbClr val="014196"/>
                </a:solidFill>
                <a:latin typeface="Garet"/>
                <a:ea typeface="Garet"/>
                <a:cs typeface="Garet"/>
                <a:sym typeface="Garet"/>
              </a:rPr>
              <a:t> safety stand-down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629" y="3969293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0629" y="5318260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3488" y="6667228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028700" y="1420806"/>
            <a:ext cx="10934034" cy="85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5600" b="1" spc="-184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Pedestrian Roadside Safety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80974" y="3843159"/>
            <a:ext cx="6574768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Pull over to a safe place such as the shoulder during a roadside emergency and call for </a:t>
            </a:r>
          </a:p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roadside assistance.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55945" y="5247675"/>
            <a:ext cx="6367634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safest place to be during a roadside emergency is in the seat of your car with the seatbelt fastened.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93833" y="6715134"/>
            <a:ext cx="6561909" cy="833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Warn others you are having trouble by turning on warning lights and have an emergency kit on hand.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90629" y="2291423"/>
            <a:ext cx="7640512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Your physical safety should always be top priority in the event of a roadside emergency.  Always keep these tips in mind: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434296" y="9724937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www.nhtsa.gov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028700" y="3130279"/>
            <a:ext cx="7097448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Over the past five years, the Department of the Navy lost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7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Sailors and Marines to pedestrian related mishaps during the 101 Critical Days of Summer.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14187" y="5966737"/>
            <a:ext cx="7018864" cy="579476"/>
            <a:chOff x="0" y="0"/>
            <a:chExt cx="1848590" cy="1526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152619"/>
            </a:xfrm>
            <a:custGeom>
              <a:avLst/>
              <a:gdLst/>
              <a:ahLst/>
              <a:cxnLst/>
              <a:rect l="l" t="t" r="r" b="b"/>
              <a:pathLst>
                <a:path w="1848590" h="152619">
                  <a:moveTo>
                    <a:pt x="0" y="0"/>
                  </a:moveTo>
                  <a:lnTo>
                    <a:pt x="1848590" y="0"/>
                  </a:lnTo>
                  <a:lnTo>
                    <a:pt x="1848590" y="152619"/>
                  </a:lnTo>
                  <a:lnTo>
                    <a:pt x="0" y="152619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200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4187" y="7212199"/>
            <a:ext cx="7018864" cy="556198"/>
            <a:chOff x="0" y="0"/>
            <a:chExt cx="1848590" cy="146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48590" cy="146488"/>
            </a:xfrm>
            <a:custGeom>
              <a:avLst/>
              <a:gdLst/>
              <a:ahLst/>
              <a:cxnLst/>
              <a:rect l="l" t="t" r="r" b="b"/>
              <a:pathLst>
                <a:path w="1848590" h="146488">
                  <a:moveTo>
                    <a:pt x="0" y="0"/>
                  </a:moveTo>
                  <a:lnTo>
                    <a:pt x="1848590" y="0"/>
                  </a:lnTo>
                  <a:lnTo>
                    <a:pt x="1848590" y="146488"/>
                  </a:lnTo>
                  <a:lnTo>
                    <a:pt x="0" y="146488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848590" cy="194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4187" y="8269249"/>
            <a:ext cx="7018864" cy="989051"/>
            <a:chOff x="0" y="0"/>
            <a:chExt cx="1848590" cy="2604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1979020"/>
            <a:ext cx="7578011" cy="102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0"/>
              </a:lnSpc>
              <a:spcBef>
                <a:spcPct val="0"/>
              </a:spcBef>
            </a:pPr>
            <a:r>
              <a:rPr lang="en-US" sz="6700" b="1" spc="-221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Pedestrian Safety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0753" y="6057700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Use crosswalks and always  maintain awareness.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80753" y="7284876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Avoid walking while impaired by alcohol.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80753" y="8360213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Never assume a driver sees you and maintain eye contact with them as they approach.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4895" y="5258712"/>
            <a:ext cx="709744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Adhere to these guidelines when walking: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905511" y="9889091"/>
            <a:ext cx="5099376" cy="23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"/>
              </a:lnSpc>
            </a:pPr>
            <a:r>
              <a:rPr lang="en-US" sz="1850" spc="-64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www.nhtsa.gov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5972" y="1"/>
            <a:ext cx="5783295" cy="10286999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786946" y="1490988"/>
            <a:ext cx="7129972" cy="113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8"/>
              </a:lnSpc>
              <a:spcBef>
                <a:spcPct val="0"/>
              </a:spcBef>
            </a:pPr>
            <a:r>
              <a:rPr lang="en-US" sz="7458" b="1" spc="-24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Grill Safety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38717" y="3223248"/>
            <a:ext cx="747235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Grill fires on residential properties result in an estimated average of 10 deaths, 100 injuries and $37 million in property loss each year.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38717" y="5179224"/>
            <a:ext cx="555061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Remember these tips for grill safety: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172700" y="6240093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4" y="0"/>
                </a:lnTo>
                <a:lnTo>
                  <a:pt x="1015164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172700" y="7475722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4" y="0"/>
                </a:lnTo>
                <a:lnTo>
                  <a:pt x="1015164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0172700" y="8776536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4" y="0"/>
                </a:lnTo>
                <a:lnTo>
                  <a:pt x="1015164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1491797" y="6355245"/>
            <a:ext cx="572128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Ensure that your grill is outside, away from siding and overhanging branches.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91797" y="7590874"/>
            <a:ext cx="5800863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Clean grills regularly and remove </a:t>
            </a:r>
          </a:p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grease build-up.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78938" y="8891688"/>
            <a:ext cx="5813722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Keep a source of water nearby to quickly extinguish the fire if needed.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0723" y="9626748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www.nfpa.org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2756159"/>
            <a:ext cx="9351846" cy="4418651"/>
            <a:chOff x="0" y="0"/>
            <a:chExt cx="2463038" cy="11637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3038" cy="1163760"/>
            </a:xfrm>
            <a:custGeom>
              <a:avLst/>
              <a:gdLst/>
              <a:ahLst/>
              <a:cxnLst/>
              <a:rect l="l" t="t" r="r" b="b"/>
              <a:pathLst>
                <a:path w="2463038" h="1163760">
                  <a:moveTo>
                    <a:pt x="0" y="0"/>
                  </a:moveTo>
                  <a:lnTo>
                    <a:pt x="2463038" y="0"/>
                  </a:lnTo>
                  <a:lnTo>
                    <a:pt x="2463038" y="1163760"/>
                  </a:lnTo>
                  <a:lnTo>
                    <a:pt x="0" y="1163760"/>
                  </a:lnTo>
                  <a:close/>
                </a:path>
              </a:pathLst>
            </a:custGeom>
            <a:solidFill>
              <a:srgbClr val="A4F4F7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463038" cy="1211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59540" y="7226886"/>
            <a:ext cx="8527418" cy="872827"/>
            <a:chOff x="0" y="0"/>
            <a:chExt cx="2245904" cy="229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45904" cy="229880"/>
            </a:xfrm>
            <a:custGeom>
              <a:avLst/>
              <a:gdLst/>
              <a:ahLst/>
              <a:cxnLst/>
              <a:rect l="l" t="t" r="r" b="b"/>
              <a:pathLst>
                <a:path w="2245904" h="229880">
                  <a:moveTo>
                    <a:pt x="0" y="0"/>
                  </a:moveTo>
                  <a:lnTo>
                    <a:pt x="2245904" y="0"/>
                  </a:lnTo>
                  <a:lnTo>
                    <a:pt x="2245904" y="229880"/>
                  </a:lnTo>
                  <a:lnTo>
                    <a:pt x="0" y="229880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245904" cy="277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Be smart and have a plan before you begin drinking!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503488" y="1312490"/>
            <a:ext cx="8301717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Alcohol Safety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94383" y="5753708"/>
            <a:ext cx="7640512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When people drink alcohol, their awareness decreases and they tend to become more reckless in their behavior.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4383" y="2997159"/>
            <a:ext cx="7640512" cy="238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Risky drinking can seriously damper your summer plans.</a:t>
            </a:r>
          </a:p>
          <a:p>
            <a:pPr algn="just">
              <a:lnSpc>
                <a:spcPts val="3220"/>
              </a:lnSpc>
            </a:pPr>
            <a:endParaRPr lang="en-US" sz="2300" spc="-8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sun can cause your body to sweat more in an effort to stay cool and you may feel thirsty, dizzy or fatigued.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177151" y="9638591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www.cdc.gov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629" y="4193775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0629" y="5429404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90629" y="6730218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959540" y="809971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530522" y="7764433"/>
            <a:ext cx="8837494" cy="2227873"/>
            <a:chOff x="0" y="0"/>
            <a:chExt cx="2327570" cy="5867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27570" cy="586765"/>
            </a:xfrm>
            <a:custGeom>
              <a:avLst/>
              <a:gdLst/>
              <a:ahLst/>
              <a:cxnLst/>
              <a:rect l="l" t="t" r="r" b="b"/>
              <a:pathLst>
                <a:path w="2327570" h="586765">
                  <a:moveTo>
                    <a:pt x="0" y="0"/>
                  </a:moveTo>
                  <a:lnTo>
                    <a:pt x="2327570" y="0"/>
                  </a:lnTo>
                  <a:lnTo>
                    <a:pt x="2327570" y="586765"/>
                  </a:lnTo>
                  <a:lnTo>
                    <a:pt x="0" y="586765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327570" cy="634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503488" y="1312490"/>
            <a:ext cx="8301717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WEATHER SAFETY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75723" y="4308927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Know the difference between a weather </a:t>
            </a:r>
            <a:r>
              <a:rPr lang="en-US" sz="2100" i="1" spc="-73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watch</a:t>
            </a: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and a weather </a:t>
            </a:r>
            <a:r>
              <a:rPr lang="en-US" sz="2100" i="1" spc="-73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warning</a:t>
            </a: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76366" y="5544557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Sign up for alerts through your installation, TV and radio station.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76366" y="6782380"/>
            <a:ext cx="655261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Consider purchasing a portable emergency weather radio with weather band capabiity.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90629" y="2540870"/>
            <a:ext cx="7640512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Severe weather can cause accidents, property damage, injuries and death. Consider the following: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886905" y="7822999"/>
            <a:ext cx="7836600" cy="216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84" dirty="0">
                <a:solidFill>
                  <a:schemeClr val="bg1"/>
                </a:solidFill>
                <a:latin typeface="Garet Bold"/>
                <a:ea typeface="Garet Bold"/>
                <a:cs typeface="Garet Bold"/>
                <a:sym typeface="Garet Bold"/>
              </a:rPr>
              <a:t>Did you know?</a:t>
            </a:r>
          </a:p>
          <a:p>
            <a:pPr algn="just">
              <a:lnSpc>
                <a:spcPts val="3359"/>
              </a:lnSpc>
            </a:pPr>
            <a:r>
              <a:rPr lang="en-US" sz="2400" spc="-84" dirty="0">
                <a:solidFill>
                  <a:schemeClr val="bg1"/>
                </a:solidFill>
                <a:latin typeface="Garet"/>
                <a:ea typeface="Garet"/>
                <a:cs typeface="Garet"/>
                <a:sym typeface="Garet"/>
              </a:rPr>
              <a:t>In 2024,  there were 17 severe storms, five tropical cyclones, one winter storm, one major flood, one heat wave and one major wildfire. Click </a:t>
            </a:r>
            <a:r>
              <a:rPr lang="en-US" sz="2400" b="1" spc="-84" dirty="0">
                <a:solidFill>
                  <a:schemeClr val="bg1"/>
                </a:solidFill>
                <a:latin typeface="Garet Bold"/>
                <a:ea typeface="Garet Bold"/>
                <a:cs typeface="Garet Bold"/>
                <a:sym typeface="Garet Bold"/>
                <a:hlinkClick r:id="rId10"/>
              </a:rPr>
              <a:t>HERE</a:t>
            </a:r>
            <a:r>
              <a:rPr lang="en-US" sz="2400" spc="-84" dirty="0">
                <a:solidFill>
                  <a:schemeClr val="bg1"/>
                </a:solidFill>
                <a:latin typeface="Garet"/>
                <a:ea typeface="Garet"/>
                <a:cs typeface="Garet"/>
                <a:sym typeface="Garet"/>
              </a:rPr>
              <a:t> for more information.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9144000" y="3372100"/>
            <a:ext cx="2547202" cy="2547202"/>
          </a:xfrm>
          <a:custGeom>
            <a:avLst/>
            <a:gdLst/>
            <a:ahLst/>
            <a:cxnLst/>
            <a:rect l="l" t="t" r="r" b="b"/>
            <a:pathLst>
              <a:path w="2547202" h="2547202">
                <a:moveTo>
                  <a:pt x="0" y="0"/>
                </a:moveTo>
                <a:lnTo>
                  <a:pt x="2547202" y="0"/>
                </a:lnTo>
                <a:lnTo>
                  <a:pt x="2547202" y="2547202"/>
                </a:lnTo>
                <a:lnTo>
                  <a:pt x="0" y="254720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777130" y="3388990"/>
            <a:ext cx="2635742" cy="2530312"/>
          </a:xfrm>
          <a:custGeom>
            <a:avLst/>
            <a:gdLst/>
            <a:ahLst/>
            <a:cxnLst/>
            <a:rect l="l" t="t" r="r" b="b"/>
            <a:pathLst>
              <a:path w="2635742" h="2530312">
                <a:moveTo>
                  <a:pt x="0" y="0"/>
                </a:moveTo>
                <a:lnTo>
                  <a:pt x="2635742" y="0"/>
                </a:lnTo>
                <a:lnTo>
                  <a:pt x="2635742" y="2530312"/>
                </a:lnTo>
                <a:lnTo>
                  <a:pt x="0" y="25303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982568" y="4140611"/>
            <a:ext cx="1108685" cy="1027069"/>
          </a:xfrm>
          <a:custGeom>
            <a:avLst/>
            <a:gdLst/>
            <a:ahLst/>
            <a:cxnLst/>
            <a:rect l="l" t="t" r="r" b="b"/>
            <a:pathLst>
              <a:path w="1108685" h="1027069">
                <a:moveTo>
                  <a:pt x="0" y="0"/>
                </a:moveTo>
                <a:lnTo>
                  <a:pt x="1108685" y="0"/>
                </a:lnTo>
                <a:lnTo>
                  <a:pt x="1108685" y="1027069"/>
                </a:lnTo>
                <a:lnTo>
                  <a:pt x="0" y="102706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142445">
            <a:off x="14653791" y="4087122"/>
            <a:ext cx="1108685" cy="1027069"/>
          </a:xfrm>
          <a:custGeom>
            <a:avLst/>
            <a:gdLst/>
            <a:ahLst/>
            <a:cxnLst/>
            <a:rect l="l" t="t" r="r" b="b"/>
            <a:pathLst>
              <a:path w="1108685" h="1027069">
                <a:moveTo>
                  <a:pt x="0" y="0"/>
                </a:moveTo>
                <a:lnTo>
                  <a:pt x="1108685" y="0"/>
                </a:lnTo>
                <a:lnTo>
                  <a:pt x="1108685" y="1027069"/>
                </a:lnTo>
                <a:lnTo>
                  <a:pt x="0" y="102706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4555898" y="1694856"/>
            <a:ext cx="7578011" cy="102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0"/>
              </a:lnSpc>
              <a:spcBef>
                <a:spcPct val="0"/>
              </a:spcBef>
            </a:pPr>
            <a:r>
              <a:rPr lang="en-US" sz="6700" b="1" spc="-221" dirty="0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Conclusion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796180" y="6792003"/>
            <a:ext cx="7097448" cy="1900591"/>
            <a:chOff x="0" y="0"/>
            <a:chExt cx="9463265" cy="253412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63265" cy="2534121"/>
              <a:chOff x="0" y="0"/>
              <a:chExt cx="1869287" cy="50056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69287" cy="500567"/>
              </a:xfrm>
              <a:custGeom>
                <a:avLst/>
                <a:gdLst/>
                <a:ahLst/>
                <a:cxnLst/>
                <a:rect l="l" t="t" r="r" b="b"/>
                <a:pathLst>
                  <a:path w="1869287" h="500567">
                    <a:moveTo>
                      <a:pt x="0" y="0"/>
                    </a:moveTo>
                    <a:lnTo>
                      <a:pt x="1869287" y="0"/>
                    </a:lnTo>
                    <a:lnTo>
                      <a:pt x="1869287" y="500567"/>
                    </a:lnTo>
                    <a:lnTo>
                      <a:pt x="0" y="500567"/>
                    </a:lnTo>
                    <a:close/>
                  </a:path>
                </a:pathLst>
              </a:custGeom>
              <a:solidFill>
                <a:srgbClr val="03AED2">
                  <a:alpha val="4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1869287" cy="5481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439939"/>
              <a:ext cx="9463265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Email: NAVSAFECOM_PAO@us.navy.mil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168073"/>
              <a:ext cx="9463265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https://www.navalsafetycommand.navy.mil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2648833" y="1425246"/>
            <a:ext cx="13584263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Heat and Sun Safety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17643" y="2627392"/>
            <a:ext cx="1490399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When treating a heat-related illness, immediately begin aggressive fluid replacement and cooling of your core body temperature. This is critical in reducing illness and preventing death.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91668" y="4479405"/>
            <a:ext cx="521092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Hyperthermia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23450" y="4479405"/>
            <a:ext cx="521092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Heat  Cramps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91668" y="6865807"/>
            <a:ext cx="521092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Heat Exhaustion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203654" y="6733477"/>
            <a:ext cx="521092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Heat Stroke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43946" y="9753050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03AED2"/>
                </a:solidFill>
                <a:latin typeface="Garet"/>
                <a:ea typeface="Garet"/>
                <a:cs typeface="Garet"/>
                <a:sym typeface="Garet"/>
              </a:rPr>
              <a:t>Sourced from:  www.cdc.com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6441661" y="2916763"/>
            <a:ext cx="650896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Things to remember before you “dive in”: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186713" y="4798063"/>
            <a:ext cx="7018864" cy="989051"/>
            <a:chOff x="0" y="0"/>
            <a:chExt cx="1848590" cy="2604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172200" y="5958564"/>
            <a:ext cx="7018864" cy="989051"/>
            <a:chOff x="0" y="0"/>
            <a:chExt cx="1848590" cy="26049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172200" y="7119064"/>
            <a:ext cx="7018864" cy="989051"/>
            <a:chOff x="0" y="0"/>
            <a:chExt cx="1848590" cy="2604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172200" y="8261076"/>
            <a:ext cx="7018864" cy="989051"/>
            <a:chOff x="0" y="0"/>
            <a:chExt cx="1848590" cy="2604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859897" y="1727740"/>
            <a:ext cx="7847120" cy="107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7000" b="1" spc="-231" dirty="0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Swimming Safety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253279" y="4889027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Know and observe your swimming </a:t>
            </a: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limitations and capabilities.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238766" y="6049527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Avoid swift-moving water. If caught in a current, swim with it and angle toward shore or the edge.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238766" y="7210028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Stay out of the water during thunderstorms and severe weather.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238766" y="8352040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Don’t swim  under the influence of alcohol, drugs or medication.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707017" y="9850991"/>
            <a:ext cx="5099376" cy="23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"/>
              </a:lnSpc>
            </a:pPr>
            <a:r>
              <a:rPr lang="en-US" sz="1850" spc="-64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www.nsc.org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6186713" y="3473077"/>
            <a:ext cx="7018864" cy="1133712"/>
            <a:chOff x="0" y="-38100"/>
            <a:chExt cx="1848590" cy="29859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848590" cy="298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 spc="-77" dirty="0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Always test the water depth before diving.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629" y="3969293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0629" y="5204922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90629" y="6505736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503488" y="1312490"/>
            <a:ext cx="8301717" cy="1198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  <a:spcBef>
                <a:spcPct val="0"/>
              </a:spcBef>
            </a:pPr>
            <a:r>
              <a:rPr lang="en-US" sz="7800" b="1" spc="-257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Diving Safety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75723" y="4235177"/>
            <a:ext cx="6355418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Perform a thorough safety check of your gear.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76366" y="5134337"/>
            <a:ext cx="6367634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Make sure you are up-to-date on your medical assessment as some medical conditions aren’t compatible with diving.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63507" y="6620889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Don’t drink before a dive as it entails several risks including nitrogen narcosis.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90629" y="2540870"/>
            <a:ext cx="764051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Planning a dive this summer? Follow the tips below to help minimize your risk: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52332" y="9691767"/>
            <a:ext cx="5099376" cy="25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950" spc="-68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www.epa.gov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"/>
            <a:ext cx="5577323" cy="10287001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019309" y="5002522"/>
            <a:ext cx="8239991" cy="981932"/>
            <a:chOff x="0" y="0"/>
            <a:chExt cx="2170204" cy="2586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70204" cy="258616"/>
            </a:xfrm>
            <a:custGeom>
              <a:avLst/>
              <a:gdLst/>
              <a:ahLst/>
              <a:cxnLst/>
              <a:rect l="l" t="t" r="r" b="b"/>
              <a:pathLst>
                <a:path w="2170204" h="258616">
                  <a:moveTo>
                    <a:pt x="0" y="0"/>
                  </a:moveTo>
                  <a:lnTo>
                    <a:pt x="2170204" y="0"/>
                  </a:lnTo>
                  <a:lnTo>
                    <a:pt x="2170204" y="258616"/>
                  </a:lnTo>
                  <a:lnTo>
                    <a:pt x="0" y="25861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170204" cy="306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786946" y="1490988"/>
            <a:ext cx="7129972" cy="113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8"/>
              </a:lnSpc>
              <a:spcBef>
                <a:spcPct val="0"/>
              </a:spcBef>
            </a:pPr>
            <a:r>
              <a:rPr lang="en-US" sz="7458" b="1" spc="-24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Boating Safety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86946" y="2922897"/>
            <a:ext cx="7129972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 day spent on the water during the warmer months is a classic American pastime.  Remember these safety tips before and during your journey: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86946" y="4980460"/>
            <a:ext cx="7129972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849"/>
              </a:lnSpc>
              <a:buFont typeface="Arial"/>
              <a:buChar char="•"/>
            </a:pPr>
            <a:r>
              <a:rPr lang="en-US" sz="2499" spc="-8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Always check local, route and destination weather and water conditions.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019309" y="6327353"/>
            <a:ext cx="8239991" cy="981932"/>
            <a:chOff x="0" y="0"/>
            <a:chExt cx="2170204" cy="2586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70204" cy="258616"/>
            </a:xfrm>
            <a:custGeom>
              <a:avLst/>
              <a:gdLst/>
              <a:ahLst/>
              <a:cxnLst/>
              <a:rect l="l" t="t" r="r" b="b"/>
              <a:pathLst>
                <a:path w="2170204" h="258616">
                  <a:moveTo>
                    <a:pt x="0" y="0"/>
                  </a:moveTo>
                  <a:lnTo>
                    <a:pt x="2170204" y="0"/>
                  </a:lnTo>
                  <a:lnTo>
                    <a:pt x="2170204" y="258616"/>
                  </a:lnTo>
                  <a:lnTo>
                    <a:pt x="0" y="25861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170204" cy="306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019309" y="7598047"/>
            <a:ext cx="8239991" cy="981932"/>
            <a:chOff x="0" y="0"/>
            <a:chExt cx="2170204" cy="25861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170204" cy="258616"/>
            </a:xfrm>
            <a:custGeom>
              <a:avLst/>
              <a:gdLst/>
              <a:ahLst/>
              <a:cxnLst/>
              <a:rect l="l" t="t" r="r" b="b"/>
              <a:pathLst>
                <a:path w="2170204" h="258616">
                  <a:moveTo>
                    <a:pt x="0" y="0"/>
                  </a:moveTo>
                  <a:lnTo>
                    <a:pt x="2170204" y="0"/>
                  </a:lnTo>
                  <a:lnTo>
                    <a:pt x="2170204" y="258616"/>
                  </a:lnTo>
                  <a:lnTo>
                    <a:pt x="0" y="25861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2170204" cy="306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786946" y="6543682"/>
            <a:ext cx="7129972" cy="46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849"/>
              </a:lnSpc>
              <a:buFont typeface="Arial"/>
              <a:buChar char="•"/>
            </a:pPr>
            <a:r>
              <a:rPr lang="en-US" sz="2499" spc="-8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Operate at a safe speed.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786946" y="7814375"/>
            <a:ext cx="7129972" cy="46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849"/>
              </a:lnSpc>
              <a:buFont typeface="Arial"/>
              <a:buChar char="•"/>
            </a:pPr>
            <a:r>
              <a:rPr lang="en-US" sz="2499" spc="-8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Know the nautical rules of the seas.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139304" y="9636273"/>
            <a:ext cx="5099376" cy="25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950" spc="-68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www.nsc.org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63400" y="-1"/>
            <a:ext cx="6324600" cy="10287001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71894" y="3092430"/>
            <a:ext cx="9803853" cy="1013104"/>
            <a:chOff x="0" y="0"/>
            <a:chExt cx="2582085" cy="2668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82085" cy="266826"/>
            </a:xfrm>
            <a:custGeom>
              <a:avLst/>
              <a:gdLst/>
              <a:ahLst/>
              <a:cxnLst/>
              <a:rect l="l" t="t" r="r" b="b"/>
              <a:pathLst>
                <a:path w="2582085" h="266826">
                  <a:moveTo>
                    <a:pt x="0" y="0"/>
                  </a:moveTo>
                  <a:lnTo>
                    <a:pt x="2582085" y="0"/>
                  </a:lnTo>
                  <a:lnTo>
                    <a:pt x="2582085" y="266826"/>
                  </a:lnTo>
                  <a:lnTo>
                    <a:pt x="0" y="26682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582085" cy="314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Remain sober if you are the skipper.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1568303"/>
            <a:ext cx="7129972" cy="113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8"/>
              </a:lnSpc>
              <a:spcBef>
                <a:spcPct val="0"/>
              </a:spcBef>
            </a:pPr>
            <a:r>
              <a:rPr lang="en-US" sz="7458" b="1" spc="-24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Boating Safety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71894" y="4739089"/>
            <a:ext cx="9803853" cy="1013104"/>
            <a:chOff x="0" y="0"/>
            <a:chExt cx="2582085" cy="2668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82085" cy="266826"/>
            </a:xfrm>
            <a:custGeom>
              <a:avLst/>
              <a:gdLst/>
              <a:ahLst/>
              <a:cxnLst/>
              <a:rect l="l" t="t" r="r" b="b"/>
              <a:pathLst>
                <a:path w="2582085" h="266826">
                  <a:moveTo>
                    <a:pt x="0" y="0"/>
                  </a:moveTo>
                  <a:lnTo>
                    <a:pt x="2582085" y="0"/>
                  </a:lnTo>
                  <a:lnTo>
                    <a:pt x="2582085" y="266826"/>
                  </a:lnTo>
                  <a:lnTo>
                    <a:pt x="0" y="26682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582085" cy="314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Develop a float plan.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71894" y="6295119"/>
            <a:ext cx="9803853" cy="1013104"/>
            <a:chOff x="0" y="0"/>
            <a:chExt cx="2582085" cy="266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82085" cy="266826"/>
            </a:xfrm>
            <a:custGeom>
              <a:avLst/>
              <a:gdLst/>
              <a:ahLst/>
              <a:cxnLst/>
              <a:rect l="l" t="t" r="r" b="b"/>
              <a:pathLst>
                <a:path w="2582085" h="266826">
                  <a:moveTo>
                    <a:pt x="0" y="0"/>
                  </a:moveTo>
                  <a:lnTo>
                    <a:pt x="2582085" y="0"/>
                  </a:lnTo>
                  <a:lnTo>
                    <a:pt x="2582085" y="266826"/>
                  </a:lnTo>
                  <a:lnTo>
                    <a:pt x="0" y="26682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582085" cy="314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Have life jackets available.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71894" y="7851148"/>
            <a:ext cx="9803853" cy="1013104"/>
            <a:chOff x="0" y="0"/>
            <a:chExt cx="2582085" cy="2668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82085" cy="266826"/>
            </a:xfrm>
            <a:custGeom>
              <a:avLst/>
              <a:gdLst/>
              <a:ahLst/>
              <a:cxnLst/>
              <a:rect l="l" t="t" r="r" b="b"/>
              <a:pathLst>
                <a:path w="2582085" h="266826">
                  <a:moveTo>
                    <a:pt x="0" y="0"/>
                  </a:moveTo>
                  <a:lnTo>
                    <a:pt x="2582085" y="0"/>
                  </a:lnTo>
                  <a:lnTo>
                    <a:pt x="2582085" y="266826"/>
                  </a:lnTo>
                  <a:lnTo>
                    <a:pt x="0" y="26682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582085" cy="314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Have a way to call for help.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107448" y="9636273"/>
            <a:ext cx="5099376" cy="25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950" spc="-68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www.nsc.org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884924" y="2996503"/>
            <a:ext cx="6508967" cy="181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4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 2024, there were 21 reported mishaps in off-duty recreational activities.</a:t>
            </a:r>
          </a:p>
          <a:p>
            <a:pPr algn="just">
              <a:lnSpc>
                <a:spcPts val="2874"/>
              </a:lnSpc>
            </a:pPr>
            <a:endParaRPr lang="en-US" sz="2499" spc="-87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2874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Top reported mishaps during the summer timeframe between 2019-2024: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84924" y="5012628"/>
            <a:ext cx="7018864" cy="659150"/>
            <a:chOff x="0" y="0"/>
            <a:chExt cx="1848590" cy="1736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173603"/>
            </a:xfrm>
            <a:custGeom>
              <a:avLst/>
              <a:gdLst/>
              <a:ahLst/>
              <a:cxnLst/>
              <a:rect l="l" t="t" r="r" b="b"/>
              <a:pathLst>
                <a:path w="1848590" h="173603">
                  <a:moveTo>
                    <a:pt x="0" y="0"/>
                  </a:moveTo>
                  <a:lnTo>
                    <a:pt x="1848590" y="0"/>
                  </a:lnTo>
                  <a:lnTo>
                    <a:pt x="1848590" y="173603"/>
                  </a:lnTo>
                  <a:lnTo>
                    <a:pt x="0" y="173603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221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4924" y="5881328"/>
            <a:ext cx="7018864" cy="659150"/>
            <a:chOff x="0" y="0"/>
            <a:chExt cx="1848590" cy="1736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48590" cy="173603"/>
            </a:xfrm>
            <a:custGeom>
              <a:avLst/>
              <a:gdLst/>
              <a:ahLst/>
              <a:cxnLst/>
              <a:rect l="l" t="t" r="r" b="b"/>
              <a:pathLst>
                <a:path w="1848590" h="173603">
                  <a:moveTo>
                    <a:pt x="0" y="0"/>
                  </a:moveTo>
                  <a:lnTo>
                    <a:pt x="1848590" y="0"/>
                  </a:lnTo>
                  <a:lnTo>
                    <a:pt x="1848590" y="173603"/>
                  </a:lnTo>
                  <a:lnTo>
                    <a:pt x="0" y="173603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848590" cy="221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84924" y="6750028"/>
            <a:ext cx="7018864" cy="637157"/>
            <a:chOff x="0" y="0"/>
            <a:chExt cx="1848590" cy="16781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48590" cy="167811"/>
            </a:xfrm>
            <a:custGeom>
              <a:avLst/>
              <a:gdLst/>
              <a:ahLst/>
              <a:cxnLst/>
              <a:rect l="l" t="t" r="r" b="b"/>
              <a:pathLst>
                <a:path w="1848590" h="167811">
                  <a:moveTo>
                    <a:pt x="0" y="0"/>
                  </a:moveTo>
                  <a:lnTo>
                    <a:pt x="1848590" y="0"/>
                  </a:lnTo>
                  <a:lnTo>
                    <a:pt x="1848590" y="167811"/>
                  </a:lnTo>
                  <a:lnTo>
                    <a:pt x="0" y="16781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848590" cy="215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84924" y="7629521"/>
            <a:ext cx="7018864" cy="659150"/>
            <a:chOff x="0" y="0"/>
            <a:chExt cx="1848590" cy="17360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48590" cy="173603"/>
            </a:xfrm>
            <a:custGeom>
              <a:avLst/>
              <a:gdLst/>
              <a:ahLst/>
              <a:cxnLst/>
              <a:rect l="l" t="t" r="r" b="b"/>
              <a:pathLst>
                <a:path w="1848590" h="173603">
                  <a:moveTo>
                    <a:pt x="0" y="0"/>
                  </a:moveTo>
                  <a:lnTo>
                    <a:pt x="1848590" y="0"/>
                  </a:lnTo>
                  <a:lnTo>
                    <a:pt x="1848590" y="173603"/>
                  </a:lnTo>
                  <a:lnTo>
                    <a:pt x="0" y="173603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848590" cy="221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1189111"/>
            <a:ext cx="7777194" cy="1853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600" b="1" spc="-217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Sports and Fitness Activities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1490" y="5103592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Basketball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1490" y="5972292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Bicycling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1490" y="6840992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Baseball/Softball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51490" y="7720485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Skateboarding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884924" y="8526796"/>
            <a:ext cx="7018864" cy="659150"/>
            <a:chOff x="0" y="0"/>
            <a:chExt cx="1848590" cy="17360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848590" cy="173603"/>
            </a:xfrm>
            <a:custGeom>
              <a:avLst/>
              <a:gdLst/>
              <a:ahLst/>
              <a:cxnLst/>
              <a:rect l="l" t="t" r="r" b="b"/>
              <a:pathLst>
                <a:path w="1848590" h="173603">
                  <a:moveTo>
                    <a:pt x="0" y="0"/>
                  </a:moveTo>
                  <a:lnTo>
                    <a:pt x="1848590" y="0"/>
                  </a:lnTo>
                  <a:lnTo>
                    <a:pt x="1848590" y="173603"/>
                  </a:lnTo>
                  <a:lnTo>
                    <a:pt x="0" y="173603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848590" cy="221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51490" y="8617760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Jogging/Running/Walking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707017" y="9724937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www.nsc.org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0583" y="3514725"/>
            <a:ext cx="7018864" cy="2273958"/>
            <a:chOff x="0" y="0"/>
            <a:chExt cx="1848590" cy="5989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58206" y="3514725"/>
            <a:ext cx="7018864" cy="2273958"/>
            <a:chOff x="0" y="0"/>
            <a:chExt cx="1848590" cy="5989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958907" y="367283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Warm Up/ Cool Down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11630" y="367283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Wear PPE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737389" y="6356198"/>
            <a:ext cx="7018864" cy="2273958"/>
            <a:chOff x="0" y="0"/>
            <a:chExt cx="1848590" cy="5989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75012" y="6356198"/>
            <a:ext cx="7018864" cy="2273958"/>
            <a:chOff x="0" y="0"/>
            <a:chExt cx="1848590" cy="5989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877931"/>
            <a:ext cx="18288000" cy="409069"/>
            <a:chOff x="0" y="0"/>
            <a:chExt cx="6233488" cy="5989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33488" cy="598902"/>
            </a:xfrm>
            <a:custGeom>
              <a:avLst/>
              <a:gdLst/>
              <a:ahLst/>
              <a:cxnLst/>
              <a:rect l="l" t="t" r="r" b="b"/>
              <a:pathLst>
                <a:path w="6233488" h="598902">
                  <a:moveTo>
                    <a:pt x="0" y="0"/>
                  </a:moveTo>
                  <a:lnTo>
                    <a:pt x="6233488" y="0"/>
                  </a:lnTo>
                  <a:lnTo>
                    <a:pt x="6233488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6233488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125388" y="4528130"/>
            <a:ext cx="6050982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When engaging in cardio activities ensure you are executing proper warm up and cool down exercises.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24915" y="1431287"/>
            <a:ext cx="12838170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Sports Injury Prevention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47291" y="4742815"/>
            <a:ext cx="636544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Wear all proper personal protective equipment required for the sport.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64724" y="7455077"/>
            <a:ext cx="6439439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Be sure to drink plenty of fluids before, during and after exercising.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58907" y="646495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Hydration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47291" y="7432622"/>
            <a:ext cx="636544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Know your routes even in a familiar area; wear bright colors to improve visibility.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11630" y="646495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Maintain Awareness</a:t>
            </a:r>
          </a:p>
        </p:txBody>
      </p:sp>
      <p:sp>
        <p:nvSpPr>
          <p:cNvPr id="27" name="AutoShape 27"/>
          <p:cNvSpPr/>
          <p:nvPr/>
        </p:nvSpPr>
        <p:spPr>
          <a:xfrm>
            <a:off x="7453156" y="9258806"/>
            <a:ext cx="3381688" cy="0"/>
          </a:xfrm>
          <a:prstGeom prst="line">
            <a:avLst/>
          </a:prstGeom>
          <a:ln w="762000" cap="rnd">
            <a:solidFill>
              <a:srgbClr val="68D2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7680432" y="8919127"/>
            <a:ext cx="2927136" cy="567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5"/>
              </a:lnSpc>
            </a:pPr>
            <a:r>
              <a:rPr lang="en-US" sz="3253" b="1" spc="-107" dirty="0">
                <a:solidFill>
                  <a:schemeClr val="bg1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  <a:hlinkClick r:id="rId2" tooltip="https://navalsafetycommand.navy.mil/Off-Duty/Recreational-Safet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1300</Words>
  <Application>Microsoft Office PowerPoint</Application>
  <PresentationFormat>Custom</PresentationFormat>
  <Paragraphs>144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Agrandir Ultra-Bold</vt:lpstr>
      <vt:lpstr>Calibri</vt:lpstr>
      <vt:lpstr>Garet</vt:lpstr>
      <vt:lpstr>ITC Avant Garde Gothic Bold</vt:lpstr>
      <vt:lpstr>Mont Bold</vt:lpstr>
      <vt:lpstr>Garet Bold</vt:lpstr>
      <vt:lpstr>Garet Italics</vt:lpstr>
      <vt:lpstr>League Spartan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 Critical Days Of Summer</dc:title>
  <cp:keywords>Naval Safety Command</cp:keywords>
  <cp:lastModifiedBy>Robinson, Charity M CTR USN COMNAVSAFECOM NOR VA (USA)</cp:lastModifiedBy>
  <cp:revision>4</cp:revision>
  <dcterms:created xsi:type="dcterms:W3CDTF">2006-08-16T00:00:00Z</dcterms:created>
  <dcterms:modified xsi:type="dcterms:W3CDTF">2025-03-14T13:03:05Z</dcterms:modified>
  <dc:identifier>DAGgrrRgzdA</dc:identifier>
</cp:coreProperties>
</file>