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276" r:id="rId3"/>
    <p:sldId id="258" r:id="rId4"/>
    <p:sldId id="259" r:id="rId5"/>
    <p:sldId id="260" r:id="rId6"/>
    <p:sldId id="261" r:id="rId7"/>
    <p:sldId id="262" r:id="rId8"/>
    <p:sldId id="263" r:id="rId9"/>
    <p:sldId id="277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8288000" cy="10287000"/>
  <p:notesSz cx="6858000" cy="9144000"/>
  <p:embeddedFontLst>
    <p:embeddedFont>
      <p:font typeface="Agrandir Ultra-Bold" panose="020B0604020202020204" charset="0"/>
      <p:regular r:id="rId23"/>
      <p:bold r:id="rId24"/>
    </p:embeddedFont>
    <p:embeddedFont>
      <p:font typeface="Garet" panose="020B0604020202020204" charset="0"/>
      <p:regular r:id="rId25"/>
    </p:embeddedFont>
    <p:embeddedFont>
      <p:font typeface="Garet Bold" panose="020B0604020202020204" charset="0"/>
      <p:regular r:id="rId26"/>
      <p:bold r:id="rId27"/>
    </p:embeddedFont>
    <p:embeddedFont>
      <p:font typeface="Garet Italics" panose="020B0604020202020204" charset="0"/>
      <p:regular r:id="rId28"/>
      <p:italic r:id="rId29"/>
    </p:embeddedFont>
    <p:embeddedFont>
      <p:font typeface="ITC Avant Garde Gothic Bold" panose="020B0604020202020204" charset="0"/>
      <p:regular r:id="rId30"/>
      <p:bold r:id="rId31"/>
    </p:embeddedFont>
    <p:embeddedFont>
      <p:font typeface="League Spartan" panose="020B0604020202020204" charset="0"/>
      <p:regular r:id="rId32"/>
      <p:bold r:id="rId33"/>
    </p:embeddedFont>
    <p:embeddedFont>
      <p:font typeface="Mont Bold" panose="020B0604020202020204" charset="0"/>
      <p:regular r:id="rId34"/>
      <p:bold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D2A161-62FE-49CF-AEA6-0F81895AC0D7}" v="2" dt="2025-03-14T13:01:20.3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71370" autoAdjust="0"/>
  </p:normalViewPr>
  <p:slideViewPr>
    <p:cSldViewPr>
      <p:cViewPr varScale="1">
        <p:scale>
          <a:sx n="33" d="100"/>
          <a:sy n="33" d="100"/>
        </p:scale>
        <p:origin x="171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14.03.2025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42.jpeg"/><Relationship Id="rId5" Type="http://schemas.openxmlformats.org/officeDocument/2006/relationships/image" Target="../media/image10.svg"/><Relationship Id="rId10" Type="http://schemas.openxmlformats.org/officeDocument/2006/relationships/image" Target="../media/image41.jpe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43.jpeg"/><Relationship Id="rId4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3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hyperlink" Target="https://navalsafetycommand.navy.mil/Off-Duty/Motorcycle-Safety/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3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47.jpeg"/><Relationship Id="rId5" Type="http://schemas.openxmlformats.org/officeDocument/2006/relationships/image" Target="../media/image10.svg"/><Relationship Id="rId10" Type="http://schemas.openxmlformats.org/officeDocument/2006/relationships/image" Target="../media/image46.jpe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9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48.jpeg"/><Relationship Id="rId4" Type="http://schemas.openxmlformats.org/officeDocument/2006/relationships/image" Target="../media/image14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5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11.png"/><Relationship Id="rId5" Type="http://schemas.openxmlformats.org/officeDocument/2006/relationships/image" Target="../media/image13.png"/><Relationship Id="rId10" Type="http://schemas.openxmlformats.org/officeDocument/2006/relationships/image" Target="../media/image10.svg"/><Relationship Id="rId4" Type="http://schemas.openxmlformats.org/officeDocument/2006/relationships/image" Target="../media/image36.svg"/><Relationship Id="rId9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sv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hyperlink" Target="https://navalsafetycommand.navy.mil/Off-Duty/Disaster-Preparedness/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2.jpe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3" Type="http://schemas.openxmlformats.org/officeDocument/2006/relationships/image" Target="../media/image14.sv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9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3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3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31.jpeg"/><Relationship Id="rId5" Type="http://schemas.openxmlformats.org/officeDocument/2006/relationships/image" Target="../media/image10.svg"/><Relationship Id="rId10" Type="http://schemas.openxmlformats.org/officeDocument/2006/relationships/image" Target="../media/image30.jpe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3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3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9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38.jpeg"/><Relationship Id="rId4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navalsafetycommand.navy.mil/Off-Duty/Recreational-Safet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6522976" cy="10287000"/>
            <a:chOff x="0" y="0"/>
            <a:chExt cx="171798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17985" cy="2709333"/>
            </a:xfrm>
            <a:custGeom>
              <a:avLst/>
              <a:gdLst/>
              <a:ahLst/>
              <a:cxnLst/>
              <a:rect l="l" t="t" r="r" b="b"/>
              <a:pathLst>
                <a:path w="1717985" h="2709333">
                  <a:moveTo>
                    <a:pt x="0" y="0"/>
                  </a:moveTo>
                  <a:lnTo>
                    <a:pt x="1717985" y="0"/>
                  </a:lnTo>
                  <a:lnTo>
                    <a:pt x="171798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DDE5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717985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400000">
            <a:off x="-4318055" y="2007799"/>
            <a:ext cx="13943419" cy="5450609"/>
          </a:xfrm>
          <a:custGeom>
            <a:avLst/>
            <a:gdLst/>
            <a:ahLst/>
            <a:cxnLst/>
            <a:rect l="l" t="t" r="r" b="b"/>
            <a:pathLst>
              <a:path w="13943419" h="5450609">
                <a:moveTo>
                  <a:pt x="0" y="0"/>
                </a:moveTo>
                <a:lnTo>
                  <a:pt x="13943419" y="0"/>
                </a:lnTo>
                <a:lnTo>
                  <a:pt x="13943419" y="5450609"/>
                </a:lnTo>
                <a:lnTo>
                  <a:pt x="0" y="54506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 rot="-10800000">
            <a:off x="6522976" y="0"/>
            <a:ext cx="11765024" cy="10287000"/>
            <a:chOff x="0" y="0"/>
            <a:chExt cx="3098607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98607" cy="2709333"/>
            </a:xfrm>
            <a:custGeom>
              <a:avLst/>
              <a:gdLst/>
              <a:ahLst/>
              <a:cxnLst/>
              <a:rect l="l" t="t" r="r" b="b"/>
              <a:pathLst>
                <a:path w="3098607" h="2709333">
                  <a:moveTo>
                    <a:pt x="0" y="0"/>
                  </a:moveTo>
                  <a:lnTo>
                    <a:pt x="3098607" y="0"/>
                  </a:lnTo>
                  <a:lnTo>
                    <a:pt x="3098607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FFDE59">
                    <a:alpha val="52000"/>
                  </a:srgbClr>
                </a:gs>
                <a:gs pos="100000">
                  <a:srgbClr val="FF914D">
                    <a:alpha val="52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3098607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5865962" y="0"/>
            <a:ext cx="12422038" cy="10287000"/>
          </a:xfrm>
          <a:custGeom>
            <a:avLst/>
            <a:gdLst/>
            <a:ahLst/>
            <a:cxnLst/>
            <a:rect l="l" t="t" r="r" b="b"/>
            <a:pathLst>
              <a:path w="12422038" h="10287000">
                <a:moveTo>
                  <a:pt x="0" y="0"/>
                </a:moveTo>
                <a:lnTo>
                  <a:pt x="12422038" y="0"/>
                </a:lnTo>
                <a:lnTo>
                  <a:pt x="1242203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alphaModFix amt="9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10" name="Group 10"/>
          <p:cNvGrpSpPr/>
          <p:nvPr/>
        </p:nvGrpSpPr>
        <p:grpSpPr>
          <a:xfrm>
            <a:off x="5208949" y="0"/>
            <a:ext cx="1314027" cy="10287000"/>
            <a:chOff x="0" y="0"/>
            <a:chExt cx="346081" cy="270933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46081" cy="2709333"/>
            </a:xfrm>
            <a:custGeom>
              <a:avLst/>
              <a:gdLst/>
              <a:ahLst/>
              <a:cxnLst/>
              <a:rect l="l" t="t" r="r" b="b"/>
              <a:pathLst>
                <a:path w="346081" h="2709333">
                  <a:moveTo>
                    <a:pt x="0" y="0"/>
                  </a:moveTo>
                  <a:lnTo>
                    <a:pt x="346081" y="0"/>
                  </a:lnTo>
                  <a:lnTo>
                    <a:pt x="34608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3AE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346081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790681" y="0"/>
            <a:ext cx="262989" cy="10369694"/>
            <a:chOff x="0" y="0"/>
            <a:chExt cx="69265" cy="273111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9265" cy="2731113"/>
            </a:xfrm>
            <a:custGeom>
              <a:avLst/>
              <a:gdLst/>
              <a:ahLst/>
              <a:cxnLst/>
              <a:rect l="l" t="t" r="r" b="b"/>
              <a:pathLst>
                <a:path w="69265" h="2731113">
                  <a:moveTo>
                    <a:pt x="0" y="0"/>
                  </a:moveTo>
                  <a:lnTo>
                    <a:pt x="69265" y="0"/>
                  </a:lnTo>
                  <a:lnTo>
                    <a:pt x="69265" y="2731113"/>
                  </a:lnTo>
                  <a:lnTo>
                    <a:pt x="0" y="2731113"/>
                  </a:lnTo>
                  <a:close/>
                </a:path>
              </a:pathLst>
            </a:custGeom>
            <a:solidFill>
              <a:srgbClr val="03AE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69265" cy="27787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535185" y="0"/>
            <a:ext cx="142761" cy="10369694"/>
            <a:chOff x="0" y="0"/>
            <a:chExt cx="37600" cy="273111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7600" cy="2731113"/>
            </a:xfrm>
            <a:custGeom>
              <a:avLst/>
              <a:gdLst/>
              <a:ahLst/>
              <a:cxnLst/>
              <a:rect l="l" t="t" r="r" b="b"/>
              <a:pathLst>
                <a:path w="37600" h="2731113">
                  <a:moveTo>
                    <a:pt x="0" y="0"/>
                  </a:moveTo>
                  <a:lnTo>
                    <a:pt x="37600" y="0"/>
                  </a:lnTo>
                  <a:lnTo>
                    <a:pt x="37600" y="2731113"/>
                  </a:lnTo>
                  <a:lnTo>
                    <a:pt x="0" y="2731113"/>
                  </a:lnTo>
                  <a:close/>
                </a:path>
              </a:pathLst>
            </a:custGeom>
            <a:solidFill>
              <a:srgbClr val="03AE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37600" cy="27787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4411360" y="0"/>
            <a:ext cx="47625" cy="10392123"/>
            <a:chOff x="0" y="0"/>
            <a:chExt cx="12543" cy="273702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2543" cy="2737020"/>
            </a:xfrm>
            <a:custGeom>
              <a:avLst/>
              <a:gdLst/>
              <a:ahLst/>
              <a:cxnLst/>
              <a:rect l="l" t="t" r="r" b="b"/>
              <a:pathLst>
                <a:path w="12543" h="2737020">
                  <a:moveTo>
                    <a:pt x="0" y="0"/>
                  </a:moveTo>
                  <a:lnTo>
                    <a:pt x="12543" y="0"/>
                  </a:lnTo>
                  <a:lnTo>
                    <a:pt x="12543" y="2737020"/>
                  </a:lnTo>
                  <a:lnTo>
                    <a:pt x="0" y="2737020"/>
                  </a:lnTo>
                  <a:close/>
                </a:path>
              </a:pathLst>
            </a:custGeom>
            <a:solidFill>
              <a:srgbClr val="03AE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47625"/>
              <a:ext cx="12543" cy="27846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 rot="299210" flipH="1">
            <a:off x="13160917" y="336795"/>
            <a:ext cx="5026788" cy="4945103"/>
          </a:xfrm>
          <a:custGeom>
            <a:avLst/>
            <a:gdLst/>
            <a:ahLst/>
            <a:cxnLst/>
            <a:rect l="l" t="t" r="r" b="b"/>
            <a:pathLst>
              <a:path w="5026788" h="4945103">
                <a:moveTo>
                  <a:pt x="5026789" y="0"/>
                </a:moveTo>
                <a:lnTo>
                  <a:pt x="0" y="0"/>
                </a:lnTo>
                <a:lnTo>
                  <a:pt x="0" y="4945103"/>
                </a:lnTo>
                <a:lnTo>
                  <a:pt x="5026789" y="4945103"/>
                </a:lnTo>
                <a:lnTo>
                  <a:pt x="5026789" y="0"/>
                </a:lnTo>
                <a:close/>
              </a:path>
            </a:pathLst>
          </a:custGeom>
          <a:blipFill>
            <a:blip r:embed="rId5">
              <a:alphaModFix amt="37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5288858" y="7287858"/>
            <a:ext cx="1970442" cy="1970442"/>
          </a:xfrm>
          <a:custGeom>
            <a:avLst/>
            <a:gdLst/>
            <a:ahLst/>
            <a:cxnLst/>
            <a:rect l="l" t="t" r="r" b="b"/>
            <a:pathLst>
              <a:path w="1970442" h="1970442">
                <a:moveTo>
                  <a:pt x="0" y="0"/>
                </a:moveTo>
                <a:lnTo>
                  <a:pt x="1970442" y="0"/>
                </a:lnTo>
                <a:lnTo>
                  <a:pt x="1970442" y="1970442"/>
                </a:lnTo>
                <a:lnTo>
                  <a:pt x="0" y="1970442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TextBox 24"/>
          <p:cNvSpPr txBox="1"/>
          <p:nvPr/>
        </p:nvSpPr>
        <p:spPr>
          <a:xfrm>
            <a:off x="7485765" y="4261190"/>
            <a:ext cx="9773535" cy="2335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256"/>
              </a:lnSpc>
            </a:pPr>
            <a:r>
              <a:rPr lang="en-US" sz="7644" b="1">
                <a:solidFill>
                  <a:srgbClr val="FF7300"/>
                </a:solidFill>
                <a:latin typeface="Agrandir Ultra-Bold"/>
                <a:ea typeface="Agrandir Ultra-Bold"/>
                <a:cs typeface="Agrandir Ultra-Bold"/>
                <a:sym typeface="Agrandir Ultra-Bold"/>
              </a:rPr>
              <a:t>101 CRITICAL DAYS OF SUMMER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023782" y="3506460"/>
            <a:ext cx="7863435" cy="610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9"/>
              </a:lnSpc>
              <a:spcBef>
                <a:spcPct val="0"/>
              </a:spcBef>
            </a:pPr>
            <a:r>
              <a:rPr lang="en-US" sz="2977" b="1">
                <a:solidFill>
                  <a:srgbClr val="03AED2"/>
                </a:solidFill>
                <a:latin typeface="Mont Bold"/>
                <a:ea typeface="Mont Bold"/>
                <a:cs typeface="Mont Bold"/>
                <a:sym typeface="Mont Bold"/>
              </a:rPr>
              <a:t>NAVAL SAFETY COMMAND PRESENTS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959540" y="8099713"/>
            <a:ext cx="10236981" cy="10236981"/>
          </a:xfrm>
          <a:custGeom>
            <a:avLst/>
            <a:gdLst/>
            <a:ahLst/>
            <a:cxnLst/>
            <a:rect l="l" t="t" r="r" b="b"/>
            <a:pathLst>
              <a:path w="10236981" h="10236981">
                <a:moveTo>
                  <a:pt x="0" y="0"/>
                </a:moveTo>
                <a:lnTo>
                  <a:pt x="10236981" y="0"/>
                </a:lnTo>
                <a:lnTo>
                  <a:pt x="10236981" y="10236981"/>
                </a:lnTo>
                <a:lnTo>
                  <a:pt x="0" y="102369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3726785" y="5726047"/>
            <a:ext cx="8937345" cy="8937345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DE5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726785" y="2534866"/>
            <a:ext cx="3532515" cy="6723434"/>
            <a:chOff x="0" y="0"/>
            <a:chExt cx="3331210" cy="634029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331210" cy="6340291"/>
            </a:xfrm>
            <a:custGeom>
              <a:avLst/>
              <a:gdLst/>
              <a:ahLst/>
              <a:cxnLst/>
              <a:rect l="l" t="t" r="r" b="b"/>
              <a:pathLst>
                <a:path w="3331210" h="6340291">
                  <a:moveTo>
                    <a:pt x="3331210" y="3170145"/>
                  </a:moveTo>
                  <a:lnTo>
                    <a:pt x="3331210" y="6340291"/>
                  </a:lnTo>
                  <a:cubicBezTo>
                    <a:pt x="1490980" y="6340291"/>
                    <a:pt x="0" y="4920192"/>
                    <a:pt x="0" y="3170145"/>
                  </a:cubicBezTo>
                  <a:cubicBezTo>
                    <a:pt x="0" y="1420099"/>
                    <a:pt x="1490980" y="0"/>
                    <a:pt x="3331210" y="0"/>
                  </a:cubicBezTo>
                  <a:lnTo>
                    <a:pt x="3331210" y="3170145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573729" y="1682517"/>
            <a:ext cx="5727586" cy="5727586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AE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805205" y="1928440"/>
            <a:ext cx="5246370" cy="524637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Freeform 13"/>
          <p:cNvSpPr/>
          <p:nvPr/>
        </p:nvSpPr>
        <p:spPr>
          <a:xfrm>
            <a:off x="4171030" y="1236290"/>
            <a:ext cx="1359492" cy="339873"/>
          </a:xfrm>
          <a:custGeom>
            <a:avLst/>
            <a:gdLst/>
            <a:ahLst/>
            <a:cxnLst/>
            <a:rect l="l" t="t" r="r" b="b"/>
            <a:pathLst>
              <a:path w="1359492" h="339873">
                <a:moveTo>
                  <a:pt x="0" y="0"/>
                </a:moveTo>
                <a:lnTo>
                  <a:pt x="1359492" y="0"/>
                </a:lnTo>
                <a:lnTo>
                  <a:pt x="1359492" y="339873"/>
                </a:lnTo>
                <a:lnTo>
                  <a:pt x="0" y="3398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4171030" y="8308225"/>
            <a:ext cx="1359492" cy="339873"/>
          </a:xfrm>
          <a:custGeom>
            <a:avLst/>
            <a:gdLst/>
            <a:ahLst/>
            <a:cxnLst/>
            <a:rect l="l" t="t" r="r" b="b"/>
            <a:pathLst>
              <a:path w="1359492" h="339873">
                <a:moveTo>
                  <a:pt x="0" y="0"/>
                </a:moveTo>
                <a:lnTo>
                  <a:pt x="1359492" y="0"/>
                </a:lnTo>
                <a:lnTo>
                  <a:pt x="1359492" y="339873"/>
                </a:lnTo>
                <a:lnTo>
                  <a:pt x="0" y="3398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1503488" y="1672992"/>
            <a:ext cx="8301717" cy="1222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00"/>
              </a:lnSpc>
              <a:spcBef>
                <a:spcPct val="0"/>
              </a:spcBef>
            </a:pPr>
            <a:r>
              <a:rPr lang="en-US" sz="8000" b="1" spc="-264">
                <a:solidFill>
                  <a:srgbClr val="68D2E8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Bicycling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503488" y="5897190"/>
            <a:ext cx="6953319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80"/>
              </a:lnSpc>
            </a:pPr>
            <a:r>
              <a:rPr lang="en-US" sz="2200" spc="-7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In 2023, 857 cyclists were killed in traffic accidents in the United States, representing a 10% increase from the previous year.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503488" y="3527770"/>
            <a:ext cx="7640512" cy="1989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20"/>
              </a:lnSpc>
            </a:pPr>
            <a:r>
              <a:rPr lang="en-US" sz="2300" spc="-8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When a crash occurs between a vehicle and a bicycle, it’s the cyclist who is more likely to be injured. A large percentage of crashes can be avoided if motorists and cyclists follow the rules of the road and watch out for each other.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943355" y="9707668"/>
            <a:ext cx="5099376" cy="280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0"/>
              </a:lnSpc>
            </a:pPr>
            <a:r>
              <a:rPr lang="en-US" sz="2050" spc="-71">
                <a:solidFill>
                  <a:srgbClr val="1B1B1B"/>
                </a:solidFill>
                <a:latin typeface="Garet"/>
                <a:ea typeface="Garet"/>
                <a:cs typeface="Garet"/>
                <a:sym typeface="Garet"/>
              </a:rPr>
              <a:t>For more info: www.nhtsa.gov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0629" y="3969293"/>
            <a:ext cx="1015164" cy="1015164"/>
          </a:xfrm>
          <a:custGeom>
            <a:avLst/>
            <a:gdLst/>
            <a:ahLst/>
            <a:cxnLst/>
            <a:rect l="l" t="t" r="r" b="b"/>
            <a:pathLst>
              <a:path w="1015164" h="1015164">
                <a:moveTo>
                  <a:pt x="0" y="0"/>
                </a:moveTo>
                <a:lnTo>
                  <a:pt x="1015165" y="0"/>
                </a:lnTo>
                <a:lnTo>
                  <a:pt x="1015165" y="1015164"/>
                </a:lnTo>
                <a:lnTo>
                  <a:pt x="0" y="10151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90629" y="5318260"/>
            <a:ext cx="1015164" cy="1015164"/>
          </a:xfrm>
          <a:custGeom>
            <a:avLst/>
            <a:gdLst/>
            <a:ahLst/>
            <a:cxnLst/>
            <a:rect l="l" t="t" r="r" b="b"/>
            <a:pathLst>
              <a:path w="1015164" h="1015164">
                <a:moveTo>
                  <a:pt x="0" y="0"/>
                </a:moveTo>
                <a:lnTo>
                  <a:pt x="1015165" y="0"/>
                </a:lnTo>
                <a:lnTo>
                  <a:pt x="1015165" y="1015165"/>
                </a:lnTo>
                <a:lnTo>
                  <a:pt x="0" y="10151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03488" y="6667228"/>
            <a:ext cx="1015164" cy="1015164"/>
          </a:xfrm>
          <a:custGeom>
            <a:avLst/>
            <a:gdLst/>
            <a:ahLst/>
            <a:cxnLst/>
            <a:rect l="l" t="t" r="r" b="b"/>
            <a:pathLst>
              <a:path w="1015164" h="1015164">
                <a:moveTo>
                  <a:pt x="0" y="0"/>
                </a:moveTo>
                <a:lnTo>
                  <a:pt x="1015165" y="0"/>
                </a:lnTo>
                <a:lnTo>
                  <a:pt x="1015165" y="1015164"/>
                </a:lnTo>
                <a:lnTo>
                  <a:pt x="0" y="10151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5959540" y="8099713"/>
            <a:ext cx="10236981" cy="10236981"/>
          </a:xfrm>
          <a:custGeom>
            <a:avLst/>
            <a:gdLst/>
            <a:ahLst/>
            <a:cxnLst/>
            <a:rect l="l" t="t" r="r" b="b"/>
            <a:pathLst>
              <a:path w="10236981" h="10236981">
                <a:moveTo>
                  <a:pt x="0" y="0"/>
                </a:moveTo>
                <a:lnTo>
                  <a:pt x="10236981" y="0"/>
                </a:lnTo>
                <a:lnTo>
                  <a:pt x="10236981" y="10236981"/>
                </a:lnTo>
                <a:lnTo>
                  <a:pt x="0" y="1023698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3726785" y="5726047"/>
            <a:ext cx="8937345" cy="8937345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DE5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726785" y="2534866"/>
            <a:ext cx="3532515" cy="6723434"/>
            <a:chOff x="0" y="0"/>
            <a:chExt cx="3331210" cy="634029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331210" cy="6340291"/>
            </a:xfrm>
            <a:custGeom>
              <a:avLst/>
              <a:gdLst/>
              <a:ahLst/>
              <a:cxnLst/>
              <a:rect l="l" t="t" r="r" b="b"/>
              <a:pathLst>
                <a:path w="3331210" h="6340291">
                  <a:moveTo>
                    <a:pt x="3331210" y="3170145"/>
                  </a:moveTo>
                  <a:lnTo>
                    <a:pt x="3331210" y="6340291"/>
                  </a:lnTo>
                  <a:cubicBezTo>
                    <a:pt x="1490980" y="6340291"/>
                    <a:pt x="0" y="4920192"/>
                    <a:pt x="0" y="3170145"/>
                  </a:cubicBezTo>
                  <a:cubicBezTo>
                    <a:pt x="0" y="1420099"/>
                    <a:pt x="1490980" y="0"/>
                    <a:pt x="3331210" y="0"/>
                  </a:cubicBezTo>
                  <a:lnTo>
                    <a:pt x="3331210" y="3170145"/>
                  </a:lnTo>
                  <a:close/>
                </a:path>
              </a:pathLst>
            </a:cu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573729" y="1682517"/>
            <a:ext cx="5727586" cy="5727586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AE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805205" y="1928440"/>
            <a:ext cx="5246370" cy="524637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Freeform 16"/>
          <p:cNvSpPr/>
          <p:nvPr/>
        </p:nvSpPr>
        <p:spPr>
          <a:xfrm>
            <a:off x="4171030" y="858764"/>
            <a:ext cx="1359492" cy="339873"/>
          </a:xfrm>
          <a:custGeom>
            <a:avLst/>
            <a:gdLst/>
            <a:ahLst/>
            <a:cxnLst/>
            <a:rect l="l" t="t" r="r" b="b"/>
            <a:pathLst>
              <a:path w="1359492" h="339873">
                <a:moveTo>
                  <a:pt x="0" y="0"/>
                </a:moveTo>
                <a:lnTo>
                  <a:pt x="1359492" y="0"/>
                </a:lnTo>
                <a:lnTo>
                  <a:pt x="1359492" y="339872"/>
                </a:lnTo>
                <a:lnTo>
                  <a:pt x="0" y="33987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4171030" y="8422525"/>
            <a:ext cx="1359492" cy="339873"/>
          </a:xfrm>
          <a:custGeom>
            <a:avLst/>
            <a:gdLst/>
            <a:ahLst/>
            <a:cxnLst/>
            <a:rect l="l" t="t" r="r" b="b"/>
            <a:pathLst>
              <a:path w="1359492" h="339873">
                <a:moveTo>
                  <a:pt x="0" y="0"/>
                </a:moveTo>
                <a:lnTo>
                  <a:pt x="1359492" y="0"/>
                </a:lnTo>
                <a:lnTo>
                  <a:pt x="1359492" y="339873"/>
                </a:lnTo>
                <a:lnTo>
                  <a:pt x="0" y="3398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1503488" y="1312490"/>
            <a:ext cx="10934034" cy="1118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00"/>
              </a:lnSpc>
              <a:spcBef>
                <a:spcPct val="0"/>
              </a:spcBef>
            </a:pPr>
            <a:r>
              <a:rPr lang="en-US" sz="7300" b="1" spc="-240">
                <a:solidFill>
                  <a:srgbClr val="68D2E8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Bicycling Safety Tips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978112" y="4153880"/>
            <a:ext cx="6367634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spc="-73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Wear equipment to protect yourself and to make yourself more visibile to others.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978112" y="5433413"/>
            <a:ext cx="6367634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spc="-73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Plan your route, choose routes with less traffic and slower speeds.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978112" y="6726589"/>
            <a:ext cx="6367634" cy="1262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1"/>
              </a:lnSpc>
            </a:pPr>
            <a:r>
              <a:rPr lang="en-US" sz="2100" spc="-73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Avoid riding at night, if possible, but if you must ride at night, install front and rear lights on your bicycle and wear reflectiving clothing.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490629" y="2540870"/>
            <a:ext cx="7640512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Here are additional bicycling safety tips to keep in mind: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133234" y="7589315"/>
            <a:ext cx="10236981" cy="10236981"/>
          </a:xfrm>
          <a:custGeom>
            <a:avLst/>
            <a:gdLst/>
            <a:ahLst/>
            <a:cxnLst/>
            <a:rect l="l" t="t" r="r" b="b"/>
            <a:pathLst>
              <a:path w="10236981" h="10236981">
                <a:moveTo>
                  <a:pt x="0" y="0"/>
                </a:moveTo>
                <a:lnTo>
                  <a:pt x="10236981" y="0"/>
                </a:lnTo>
                <a:lnTo>
                  <a:pt x="10236981" y="10236981"/>
                </a:lnTo>
                <a:lnTo>
                  <a:pt x="0" y="102369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765563" y="-1354217"/>
            <a:ext cx="11833546" cy="11833546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AE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144000" y="188599"/>
            <a:ext cx="9662392" cy="9662392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277350" y="401160"/>
            <a:ext cx="9256321" cy="925632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/>
          <p:cNvSpPr/>
          <p:nvPr/>
        </p:nvSpPr>
        <p:spPr>
          <a:xfrm>
            <a:off x="8126148" y="1423654"/>
            <a:ext cx="1359492" cy="339873"/>
          </a:xfrm>
          <a:custGeom>
            <a:avLst/>
            <a:gdLst/>
            <a:ahLst/>
            <a:cxnLst/>
            <a:rect l="l" t="t" r="r" b="b"/>
            <a:pathLst>
              <a:path w="1359492" h="339873">
                <a:moveTo>
                  <a:pt x="0" y="0"/>
                </a:moveTo>
                <a:lnTo>
                  <a:pt x="1359492" y="0"/>
                </a:lnTo>
                <a:lnTo>
                  <a:pt x="1359492" y="339873"/>
                </a:lnTo>
                <a:lnTo>
                  <a:pt x="0" y="3398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8805894" y="9218733"/>
            <a:ext cx="1359492" cy="339873"/>
          </a:xfrm>
          <a:custGeom>
            <a:avLst/>
            <a:gdLst/>
            <a:ahLst/>
            <a:cxnLst/>
            <a:rect l="l" t="t" r="r" b="b"/>
            <a:pathLst>
              <a:path w="1359492" h="339873">
                <a:moveTo>
                  <a:pt x="0" y="0"/>
                </a:moveTo>
                <a:lnTo>
                  <a:pt x="1359492" y="0"/>
                </a:lnTo>
                <a:lnTo>
                  <a:pt x="1359492" y="339873"/>
                </a:lnTo>
                <a:lnTo>
                  <a:pt x="0" y="3398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/>
          <p:nvPr/>
        </p:nvGrpSpPr>
        <p:grpSpPr>
          <a:xfrm>
            <a:off x="1028700" y="4914949"/>
            <a:ext cx="7018864" cy="712826"/>
            <a:chOff x="0" y="0"/>
            <a:chExt cx="1848590" cy="18774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848590" cy="187740"/>
            </a:xfrm>
            <a:custGeom>
              <a:avLst/>
              <a:gdLst/>
              <a:ahLst/>
              <a:cxnLst/>
              <a:rect l="l" t="t" r="r" b="b"/>
              <a:pathLst>
                <a:path w="1848590" h="187740">
                  <a:moveTo>
                    <a:pt x="0" y="0"/>
                  </a:moveTo>
                  <a:lnTo>
                    <a:pt x="1848590" y="0"/>
                  </a:lnTo>
                  <a:lnTo>
                    <a:pt x="1848590" y="187740"/>
                  </a:lnTo>
                  <a:lnTo>
                    <a:pt x="0" y="187740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1848590" cy="2353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14187" y="6075449"/>
            <a:ext cx="7018864" cy="589001"/>
            <a:chOff x="0" y="0"/>
            <a:chExt cx="1848590" cy="15512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848590" cy="155128"/>
            </a:xfrm>
            <a:custGeom>
              <a:avLst/>
              <a:gdLst/>
              <a:ahLst/>
              <a:cxnLst/>
              <a:rect l="l" t="t" r="r" b="b"/>
              <a:pathLst>
                <a:path w="1848590" h="155128">
                  <a:moveTo>
                    <a:pt x="0" y="0"/>
                  </a:moveTo>
                  <a:lnTo>
                    <a:pt x="1848590" y="0"/>
                  </a:lnTo>
                  <a:lnTo>
                    <a:pt x="1848590" y="155128"/>
                  </a:lnTo>
                  <a:lnTo>
                    <a:pt x="0" y="155128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1848590" cy="2027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14187" y="7112125"/>
            <a:ext cx="7018864" cy="631782"/>
            <a:chOff x="0" y="0"/>
            <a:chExt cx="1848590" cy="16639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848590" cy="166395"/>
            </a:xfrm>
            <a:custGeom>
              <a:avLst/>
              <a:gdLst/>
              <a:ahLst/>
              <a:cxnLst/>
              <a:rect l="l" t="t" r="r" b="b"/>
              <a:pathLst>
                <a:path w="1848590" h="166395">
                  <a:moveTo>
                    <a:pt x="0" y="0"/>
                  </a:moveTo>
                  <a:lnTo>
                    <a:pt x="1848590" y="0"/>
                  </a:lnTo>
                  <a:lnTo>
                    <a:pt x="1848590" y="166395"/>
                  </a:lnTo>
                  <a:lnTo>
                    <a:pt x="0" y="166395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47625"/>
              <a:ext cx="1848590" cy="2140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14187" y="8191582"/>
            <a:ext cx="7018864" cy="989051"/>
            <a:chOff x="0" y="0"/>
            <a:chExt cx="1848590" cy="260491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848590" cy="260491"/>
            </a:xfrm>
            <a:custGeom>
              <a:avLst/>
              <a:gdLst/>
              <a:ahLst/>
              <a:cxnLst/>
              <a:rect l="l" t="t" r="r" b="b"/>
              <a:pathLst>
                <a:path w="1848590" h="260491">
                  <a:moveTo>
                    <a:pt x="0" y="0"/>
                  </a:moveTo>
                  <a:lnTo>
                    <a:pt x="1848590" y="0"/>
                  </a:lnTo>
                  <a:lnTo>
                    <a:pt x="1848590" y="260491"/>
                  </a:lnTo>
                  <a:lnTo>
                    <a:pt x="0" y="260491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47625"/>
              <a:ext cx="1848590" cy="3081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028700" y="2958829"/>
            <a:ext cx="7777194" cy="12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There are over 700 deaths and 100,000 injuries every year involving ATVs. Follow these tips for a safer ride: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28700" y="1979020"/>
            <a:ext cx="7097448" cy="1027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00"/>
              </a:lnSpc>
              <a:spcBef>
                <a:spcPct val="0"/>
              </a:spcBef>
            </a:pPr>
            <a:r>
              <a:rPr lang="en-US" sz="6700" b="1" spc="-221">
                <a:solidFill>
                  <a:srgbClr val="03AED2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ATV Safety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28700" y="5065939"/>
            <a:ext cx="679955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 spc="-7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Read the owner’s manual before you ride.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80753" y="6166413"/>
            <a:ext cx="679955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 spc="-7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Ensure your ATV is in good working condition.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80753" y="7197850"/>
            <a:ext cx="679955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 spc="-7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Always wear an approved helmet.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80753" y="8282546"/>
            <a:ext cx="6799557" cy="76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 spc="-7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Never drive an ATV while under the influence of drugs or alcohol.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3707017" y="9724937"/>
            <a:ext cx="5099376" cy="280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0"/>
              </a:lnSpc>
            </a:pPr>
            <a:r>
              <a:rPr lang="en-US" sz="2050" spc="-71">
                <a:solidFill>
                  <a:srgbClr val="1B1B1B"/>
                </a:solidFill>
                <a:latin typeface="Garet"/>
                <a:ea typeface="Garet"/>
                <a:cs typeface="Garet"/>
                <a:sym typeface="Garet"/>
              </a:rPr>
              <a:t>For more info: www.cpsc.gov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61898" y="-798653"/>
            <a:ext cx="6639221" cy="12188858"/>
            <a:chOff x="0" y="0"/>
            <a:chExt cx="1748601" cy="32102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48602" cy="3210234"/>
            </a:xfrm>
            <a:custGeom>
              <a:avLst/>
              <a:gdLst/>
              <a:ahLst/>
              <a:cxnLst/>
              <a:rect l="l" t="t" r="r" b="b"/>
              <a:pathLst>
                <a:path w="1748602" h="3210234">
                  <a:moveTo>
                    <a:pt x="0" y="0"/>
                  </a:moveTo>
                  <a:lnTo>
                    <a:pt x="1748602" y="0"/>
                  </a:lnTo>
                  <a:lnTo>
                    <a:pt x="1748602" y="3210234"/>
                  </a:lnTo>
                  <a:lnTo>
                    <a:pt x="0" y="3210234"/>
                  </a:lnTo>
                  <a:close/>
                </a:path>
              </a:pathLst>
            </a:custGeom>
            <a:solidFill>
              <a:srgbClr val="FDDE5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748601" cy="32483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812745"/>
            <a:ext cx="2772063" cy="8445555"/>
            <a:chOff x="0" y="0"/>
            <a:chExt cx="730091" cy="222434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30091" cy="2224344"/>
            </a:xfrm>
            <a:custGeom>
              <a:avLst/>
              <a:gdLst/>
              <a:ahLst/>
              <a:cxnLst/>
              <a:rect l="l" t="t" r="r" b="b"/>
              <a:pathLst>
                <a:path w="730091" h="2224344">
                  <a:moveTo>
                    <a:pt x="0" y="0"/>
                  </a:moveTo>
                  <a:lnTo>
                    <a:pt x="730091" y="0"/>
                  </a:lnTo>
                  <a:lnTo>
                    <a:pt x="730091" y="2224344"/>
                  </a:lnTo>
                  <a:lnTo>
                    <a:pt x="0" y="2224344"/>
                  </a:lnTo>
                  <a:close/>
                </a:path>
              </a:pathLst>
            </a:custGeom>
            <a:solidFill>
              <a:srgbClr val="03AE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730091" cy="22624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39324" y="1490988"/>
            <a:ext cx="7404676" cy="7150395"/>
            <a:chOff x="0" y="0"/>
            <a:chExt cx="1147178" cy="110778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47178" cy="1107783"/>
            </a:xfrm>
            <a:custGeom>
              <a:avLst/>
              <a:gdLst/>
              <a:ahLst/>
              <a:cxnLst/>
              <a:rect l="l" t="t" r="r" b="b"/>
              <a:pathLst>
                <a:path w="1147178" h="1107783">
                  <a:moveTo>
                    <a:pt x="0" y="0"/>
                  </a:moveTo>
                  <a:lnTo>
                    <a:pt x="1147178" y="0"/>
                  </a:lnTo>
                  <a:lnTo>
                    <a:pt x="1147178" y="1107783"/>
                  </a:lnTo>
                  <a:lnTo>
                    <a:pt x="0" y="1107783"/>
                  </a:lnTo>
                  <a:close/>
                </a:path>
              </a:pathLst>
            </a:cu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6603095" y="642809"/>
            <a:ext cx="1359492" cy="339873"/>
          </a:xfrm>
          <a:custGeom>
            <a:avLst/>
            <a:gdLst/>
            <a:ahLst/>
            <a:cxnLst/>
            <a:rect l="l" t="t" r="r" b="b"/>
            <a:pathLst>
              <a:path w="1359492" h="339873">
                <a:moveTo>
                  <a:pt x="0" y="0"/>
                </a:moveTo>
                <a:lnTo>
                  <a:pt x="1359492" y="0"/>
                </a:lnTo>
                <a:lnTo>
                  <a:pt x="1359492" y="339873"/>
                </a:lnTo>
                <a:lnTo>
                  <a:pt x="0" y="3398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6603095" y="9258300"/>
            <a:ext cx="1359492" cy="339873"/>
          </a:xfrm>
          <a:custGeom>
            <a:avLst/>
            <a:gdLst/>
            <a:ahLst/>
            <a:cxnLst/>
            <a:rect l="l" t="t" r="r" b="b"/>
            <a:pathLst>
              <a:path w="1359492" h="339873">
                <a:moveTo>
                  <a:pt x="0" y="0"/>
                </a:moveTo>
                <a:lnTo>
                  <a:pt x="1359492" y="0"/>
                </a:lnTo>
                <a:lnTo>
                  <a:pt x="1359492" y="339873"/>
                </a:lnTo>
                <a:lnTo>
                  <a:pt x="0" y="3398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0943801" y="2623416"/>
            <a:ext cx="10236981" cy="10236981"/>
          </a:xfrm>
          <a:custGeom>
            <a:avLst/>
            <a:gdLst/>
            <a:ahLst/>
            <a:cxnLst/>
            <a:rect l="l" t="t" r="r" b="b"/>
            <a:pathLst>
              <a:path w="10236981" h="10236981">
                <a:moveTo>
                  <a:pt x="0" y="0"/>
                </a:moveTo>
                <a:lnTo>
                  <a:pt x="10236982" y="0"/>
                </a:lnTo>
                <a:lnTo>
                  <a:pt x="10236982" y="10236982"/>
                </a:lnTo>
                <a:lnTo>
                  <a:pt x="0" y="102369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9786946" y="1490988"/>
            <a:ext cx="7129972" cy="1132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58"/>
              </a:lnSpc>
              <a:spcBef>
                <a:spcPct val="0"/>
              </a:spcBef>
            </a:pPr>
            <a:r>
              <a:rPr lang="en-US" sz="7458" b="1" spc="-246">
                <a:solidFill>
                  <a:srgbClr val="03AED2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Car Safety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786946" y="3223248"/>
            <a:ext cx="7324125" cy="12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During the 101 Critical Days of Summer in 2024, the Department of the Navy lost </a:t>
            </a:r>
            <a:r>
              <a:rPr lang="en-US" sz="2499" b="1" spc="-87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21 </a:t>
            </a: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Sailors and Marines to preventable off-duty mishaps.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620219" y="6687349"/>
            <a:ext cx="7657579" cy="1526786"/>
            <a:chOff x="0" y="0"/>
            <a:chExt cx="10210106" cy="2035715"/>
          </a:xfrm>
        </p:grpSpPr>
        <p:sp>
          <p:nvSpPr>
            <p:cNvPr id="16" name="TextBox 16"/>
            <p:cNvSpPr txBox="1"/>
            <p:nvPr/>
          </p:nvSpPr>
          <p:spPr>
            <a:xfrm>
              <a:off x="0" y="95250"/>
              <a:ext cx="10210106" cy="6752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10"/>
                </a:lnSpc>
              </a:pPr>
              <a:r>
                <a:rPr lang="en-US" sz="3800" spc="-190">
                  <a:solidFill>
                    <a:srgbClr val="BF0F0E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One off-duty mishap is too many.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967221"/>
              <a:ext cx="10210106" cy="10684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82"/>
                </a:lnSpc>
              </a:pPr>
              <a:r>
                <a:rPr lang="en-US" sz="2524" spc="126">
                  <a:solidFill>
                    <a:srgbClr val="000000"/>
                  </a:solidFill>
                  <a:latin typeface="Garet"/>
                  <a:ea typeface="Garet"/>
                  <a:cs typeface="Garet"/>
                  <a:sym typeface="Garet"/>
                </a:rPr>
                <a:t>CUT DOWN THE DISTRACTION. PRACTICE SAFE DRIVING.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9786946" y="5179224"/>
            <a:ext cx="7324125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Overall, there were </a:t>
            </a:r>
            <a:r>
              <a:rPr lang="en-US" sz="2499" b="1" spc="-87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24</a:t>
            </a: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PMV-4 and </a:t>
            </a:r>
            <a:r>
              <a:rPr lang="en-US" sz="2499" b="1" spc="-87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48</a:t>
            </a: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PMV-2 Class A-E mishaps.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20583" y="3514725"/>
            <a:ext cx="7018864" cy="2273958"/>
            <a:chOff x="0" y="0"/>
            <a:chExt cx="1848590" cy="5989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48590" cy="598902"/>
            </a:xfrm>
            <a:custGeom>
              <a:avLst/>
              <a:gdLst/>
              <a:ahLst/>
              <a:cxnLst/>
              <a:rect l="l" t="t" r="r" b="b"/>
              <a:pathLst>
                <a:path w="1848590" h="598902">
                  <a:moveTo>
                    <a:pt x="0" y="0"/>
                  </a:moveTo>
                  <a:lnTo>
                    <a:pt x="1848590" y="0"/>
                  </a:lnTo>
                  <a:lnTo>
                    <a:pt x="1848590" y="598902"/>
                  </a:lnTo>
                  <a:lnTo>
                    <a:pt x="0" y="598902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848590" cy="6465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558206" y="3514725"/>
            <a:ext cx="7018864" cy="2273958"/>
            <a:chOff x="0" y="0"/>
            <a:chExt cx="1848590" cy="59890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48590" cy="598902"/>
            </a:xfrm>
            <a:custGeom>
              <a:avLst/>
              <a:gdLst/>
              <a:ahLst/>
              <a:cxnLst/>
              <a:rect l="l" t="t" r="r" b="b"/>
              <a:pathLst>
                <a:path w="1848590" h="598902">
                  <a:moveTo>
                    <a:pt x="0" y="0"/>
                  </a:moveTo>
                  <a:lnTo>
                    <a:pt x="1848590" y="0"/>
                  </a:lnTo>
                  <a:lnTo>
                    <a:pt x="1848590" y="598902"/>
                  </a:lnTo>
                  <a:lnTo>
                    <a:pt x="0" y="598902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848590" cy="6465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9958907" y="3691888"/>
            <a:ext cx="6217463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99"/>
              </a:lnSpc>
              <a:spcBef>
                <a:spcPct val="0"/>
              </a:spcBef>
            </a:pPr>
            <a:r>
              <a:rPr lang="en-US" sz="4500" b="1" spc="-148">
                <a:solidFill>
                  <a:srgbClr val="FFFFFF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Don’t Drink and Drive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111630" y="3691888"/>
            <a:ext cx="6217463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99"/>
              </a:lnSpc>
              <a:spcBef>
                <a:spcPct val="0"/>
              </a:spcBef>
            </a:pPr>
            <a:r>
              <a:rPr lang="en-US" sz="4500" b="1" spc="-148">
                <a:solidFill>
                  <a:srgbClr val="FFFFFF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Minimize Distractions</a:t>
            </a:r>
          </a:p>
        </p:txBody>
      </p:sp>
      <p:sp>
        <p:nvSpPr>
          <p:cNvPr id="10" name="Freeform 10"/>
          <p:cNvSpPr/>
          <p:nvPr/>
        </p:nvSpPr>
        <p:spPr>
          <a:xfrm>
            <a:off x="4356521" y="-7293756"/>
            <a:ext cx="10236981" cy="10236981"/>
          </a:xfrm>
          <a:custGeom>
            <a:avLst/>
            <a:gdLst/>
            <a:ahLst/>
            <a:cxnLst/>
            <a:rect l="l" t="t" r="r" b="b"/>
            <a:pathLst>
              <a:path w="10236981" h="10236981">
                <a:moveTo>
                  <a:pt x="0" y="0"/>
                </a:moveTo>
                <a:lnTo>
                  <a:pt x="10236982" y="0"/>
                </a:lnTo>
                <a:lnTo>
                  <a:pt x="10236982" y="10236981"/>
                </a:lnTo>
                <a:lnTo>
                  <a:pt x="0" y="102369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1737389" y="6356198"/>
            <a:ext cx="7018864" cy="2273958"/>
            <a:chOff x="0" y="0"/>
            <a:chExt cx="1848590" cy="59890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48590" cy="598902"/>
            </a:xfrm>
            <a:custGeom>
              <a:avLst/>
              <a:gdLst/>
              <a:ahLst/>
              <a:cxnLst/>
              <a:rect l="l" t="t" r="r" b="b"/>
              <a:pathLst>
                <a:path w="1848590" h="598902">
                  <a:moveTo>
                    <a:pt x="0" y="0"/>
                  </a:moveTo>
                  <a:lnTo>
                    <a:pt x="1848590" y="0"/>
                  </a:lnTo>
                  <a:lnTo>
                    <a:pt x="1848590" y="598902"/>
                  </a:lnTo>
                  <a:lnTo>
                    <a:pt x="0" y="598902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1848590" cy="6465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475012" y="6356198"/>
            <a:ext cx="7018864" cy="2273958"/>
            <a:chOff x="0" y="0"/>
            <a:chExt cx="1848590" cy="59890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848590" cy="598902"/>
            </a:xfrm>
            <a:custGeom>
              <a:avLst/>
              <a:gdLst/>
              <a:ahLst/>
              <a:cxnLst/>
              <a:rect l="l" t="t" r="r" b="b"/>
              <a:pathLst>
                <a:path w="1848590" h="598902">
                  <a:moveTo>
                    <a:pt x="0" y="0"/>
                  </a:moveTo>
                  <a:lnTo>
                    <a:pt x="1848590" y="0"/>
                  </a:lnTo>
                  <a:lnTo>
                    <a:pt x="1848590" y="598902"/>
                  </a:lnTo>
                  <a:lnTo>
                    <a:pt x="0" y="598902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1848590" cy="6465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1215589" y="9877931"/>
            <a:ext cx="23667775" cy="2273958"/>
            <a:chOff x="0" y="0"/>
            <a:chExt cx="6233488" cy="59890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233488" cy="598902"/>
            </a:xfrm>
            <a:custGeom>
              <a:avLst/>
              <a:gdLst/>
              <a:ahLst/>
              <a:cxnLst/>
              <a:rect l="l" t="t" r="r" b="b"/>
              <a:pathLst>
                <a:path w="6233488" h="598902">
                  <a:moveTo>
                    <a:pt x="0" y="0"/>
                  </a:moveTo>
                  <a:lnTo>
                    <a:pt x="6233488" y="0"/>
                  </a:lnTo>
                  <a:lnTo>
                    <a:pt x="6233488" y="598902"/>
                  </a:lnTo>
                  <a:lnTo>
                    <a:pt x="0" y="598902"/>
                  </a:lnTo>
                  <a:close/>
                </a:path>
              </a:pathLst>
            </a:custGeom>
            <a:solidFill>
              <a:srgbClr val="03AE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6233488" cy="6465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9641401" y="4735678"/>
            <a:ext cx="6852475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 spc="-7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Call a friend, call a cab or use a ride-share app.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724915" y="1431287"/>
            <a:ext cx="12838170" cy="1222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  <a:spcBef>
                <a:spcPct val="0"/>
              </a:spcBef>
            </a:pPr>
            <a:r>
              <a:rPr lang="en-US" sz="8000" b="1" spc="-264">
                <a:solidFill>
                  <a:srgbClr val="03AED2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Driving Safety Tips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820583" y="4743516"/>
            <a:ext cx="679955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 spc="-7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Keep your attention on the road at all times.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641401" y="7556393"/>
            <a:ext cx="6852475" cy="76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spc="-7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Speeding not only lessens your reaction time, but increases your risk for an accident.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958907" y="6495241"/>
            <a:ext cx="6217463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99"/>
              </a:lnSpc>
              <a:spcBef>
                <a:spcPct val="0"/>
              </a:spcBef>
            </a:pPr>
            <a:r>
              <a:rPr lang="en-US" sz="4500" b="1" spc="-148">
                <a:solidFill>
                  <a:srgbClr val="FFFFFF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Slow Down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820583" y="7447740"/>
            <a:ext cx="6799557" cy="76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 spc="-7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Ensure you and your vehicle are in proper working order before you get behind the wheel.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111630" y="6504765"/>
            <a:ext cx="6217463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99"/>
              </a:lnSpc>
              <a:spcBef>
                <a:spcPct val="0"/>
              </a:spcBef>
            </a:pPr>
            <a:r>
              <a:rPr lang="en-US" sz="4500" b="1" spc="-148">
                <a:solidFill>
                  <a:srgbClr val="FFFFFF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Safety Check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648779" y="-513319"/>
            <a:ext cx="6639221" cy="12188858"/>
            <a:chOff x="0" y="0"/>
            <a:chExt cx="1748601" cy="32102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48602" cy="3210234"/>
            </a:xfrm>
            <a:custGeom>
              <a:avLst/>
              <a:gdLst/>
              <a:ahLst/>
              <a:cxnLst/>
              <a:rect l="l" t="t" r="r" b="b"/>
              <a:pathLst>
                <a:path w="1748602" h="3210234">
                  <a:moveTo>
                    <a:pt x="0" y="0"/>
                  </a:moveTo>
                  <a:lnTo>
                    <a:pt x="1748602" y="0"/>
                  </a:lnTo>
                  <a:lnTo>
                    <a:pt x="1748602" y="3210234"/>
                  </a:lnTo>
                  <a:lnTo>
                    <a:pt x="0" y="3210234"/>
                  </a:lnTo>
                  <a:close/>
                </a:path>
              </a:pathLst>
            </a:custGeom>
            <a:solidFill>
              <a:srgbClr val="FDDE5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748601" cy="32483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487237" y="812745"/>
            <a:ext cx="2772063" cy="8445555"/>
            <a:chOff x="0" y="0"/>
            <a:chExt cx="730091" cy="222434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30091" cy="2224344"/>
            </a:xfrm>
            <a:custGeom>
              <a:avLst/>
              <a:gdLst/>
              <a:ahLst/>
              <a:cxnLst/>
              <a:rect l="l" t="t" r="r" b="b"/>
              <a:pathLst>
                <a:path w="730091" h="2224344">
                  <a:moveTo>
                    <a:pt x="0" y="0"/>
                  </a:moveTo>
                  <a:lnTo>
                    <a:pt x="730091" y="0"/>
                  </a:lnTo>
                  <a:lnTo>
                    <a:pt x="730091" y="2224344"/>
                  </a:lnTo>
                  <a:lnTo>
                    <a:pt x="0" y="2224344"/>
                  </a:lnTo>
                  <a:close/>
                </a:path>
              </a:pathLst>
            </a:custGeom>
            <a:solidFill>
              <a:srgbClr val="03AE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730091" cy="22624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405110" y="1568303"/>
            <a:ext cx="7404676" cy="7150395"/>
            <a:chOff x="0" y="0"/>
            <a:chExt cx="1147178" cy="110778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47178" cy="1107783"/>
            </a:xfrm>
            <a:custGeom>
              <a:avLst/>
              <a:gdLst/>
              <a:ahLst/>
              <a:cxnLst/>
              <a:rect l="l" t="t" r="r" b="b"/>
              <a:pathLst>
                <a:path w="1147178" h="1107783">
                  <a:moveTo>
                    <a:pt x="0" y="0"/>
                  </a:moveTo>
                  <a:lnTo>
                    <a:pt x="1147178" y="0"/>
                  </a:lnTo>
                  <a:lnTo>
                    <a:pt x="1147178" y="1107783"/>
                  </a:lnTo>
                  <a:lnTo>
                    <a:pt x="0" y="1107783"/>
                  </a:lnTo>
                  <a:close/>
                </a:path>
              </a:pathLst>
            </a:cu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9614344" y="688827"/>
            <a:ext cx="1359492" cy="339873"/>
          </a:xfrm>
          <a:custGeom>
            <a:avLst/>
            <a:gdLst/>
            <a:ahLst/>
            <a:cxnLst/>
            <a:rect l="l" t="t" r="r" b="b"/>
            <a:pathLst>
              <a:path w="1359492" h="339873">
                <a:moveTo>
                  <a:pt x="0" y="0"/>
                </a:moveTo>
                <a:lnTo>
                  <a:pt x="1359492" y="0"/>
                </a:lnTo>
                <a:lnTo>
                  <a:pt x="1359492" y="339873"/>
                </a:lnTo>
                <a:lnTo>
                  <a:pt x="0" y="3398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9614344" y="9258300"/>
            <a:ext cx="1359492" cy="339873"/>
          </a:xfrm>
          <a:custGeom>
            <a:avLst/>
            <a:gdLst/>
            <a:ahLst/>
            <a:cxnLst/>
            <a:rect l="l" t="t" r="r" b="b"/>
            <a:pathLst>
              <a:path w="1359492" h="339873">
                <a:moveTo>
                  <a:pt x="0" y="0"/>
                </a:moveTo>
                <a:lnTo>
                  <a:pt x="1359492" y="0"/>
                </a:lnTo>
                <a:lnTo>
                  <a:pt x="1359492" y="339873"/>
                </a:lnTo>
                <a:lnTo>
                  <a:pt x="0" y="3398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-4346596" y="6169264"/>
            <a:ext cx="10236981" cy="10236981"/>
          </a:xfrm>
          <a:custGeom>
            <a:avLst/>
            <a:gdLst/>
            <a:ahLst/>
            <a:cxnLst/>
            <a:rect l="l" t="t" r="r" b="b"/>
            <a:pathLst>
              <a:path w="10236981" h="10236981">
                <a:moveTo>
                  <a:pt x="0" y="0"/>
                </a:moveTo>
                <a:lnTo>
                  <a:pt x="10236981" y="0"/>
                </a:lnTo>
                <a:lnTo>
                  <a:pt x="10236981" y="10236982"/>
                </a:lnTo>
                <a:lnTo>
                  <a:pt x="0" y="102369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1028700" y="1558778"/>
            <a:ext cx="8022188" cy="1050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858"/>
              </a:lnSpc>
              <a:spcBef>
                <a:spcPct val="0"/>
              </a:spcBef>
            </a:pPr>
            <a:r>
              <a:rPr lang="en-US" sz="6858" b="1" spc="-226">
                <a:solidFill>
                  <a:srgbClr val="03AED2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Motorcycle Safety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2523567"/>
            <a:ext cx="8022188" cy="2892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49"/>
              </a:lnSpc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In 2024 during the 101 Critical Days of Summer, the Department of the Navy lost </a:t>
            </a:r>
            <a:r>
              <a:rPr lang="en-US" sz="2499" b="1" spc="-87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12</a:t>
            </a: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Sailors and Marines as a result of motorcycle (PMV-2) mishaps.</a:t>
            </a:r>
          </a:p>
          <a:p>
            <a:pPr algn="just">
              <a:lnSpc>
                <a:spcPts val="3849"/>
              </a:lnSpc>
            </a:pPr>
            <a:endParaRPr lang="en-US" sz="2499" spc="-87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just">
              <a:lnSpc>
                <a:spcPts val="3849"/>
              </a:lnSpc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Remember these important tips:</a:t>
            </a:r>
          </a:p>
          <a:p>
            <a:pPr algn="just">
              <a:lnSpc>
                <a:spcPts val="3849"/>
              </a:lnSpc>
            </a:pPr>
            <a:endParaRPr lang="en-US" sz="2499" spc="-87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1043213" y="5162553"/>
            <a:ext cx="7018864" cy="559037"/>
            <a:chOff x="0" y="0"/>
            <a:chExt cx="1848590" cy="14723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848590" cy="147236"/>
            </a:xfrm>
            <a:custGeom>
              <a:avLst/>
              <a:gdLst/>
              <a:ahLst/>
              <a:cxnLst/>
              <a:rect l="l" t="t" r="r" b="b"/>
              <a:pathLst>
                <a:path w="1848590" h="147236">
                  <a:moveTo>
                    <a:pt x="0" y="0"/>
                  </a:moveTo>
                  <a:lnTo>
                    <a:pt x="1848590" y="0"/>
                  </a:lnTo>
                  <a:lnTo>
                    <a:pt x="1848590" y="147236"/>
                  </a:lnTo>
                  <a:lnTo>
                    <a:pt x="0" y="147236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1848590" cy="194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28700" y="6323053"/>
            <a:ext cx="7018864" cy="589001"/>
            <a:chOff x="0" y="0"/>
            <a:chExt cx="1848590" cy="15512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848590" cy="155128"/>
            </a:xfrm>
            <a:custGeom>
              <a:avLst/>
              <a:gdLst/>
              <a:ahLst/>
              <a:cxnLst/>
              <a:rect l="l" t="t" r="r" b="b"/>
              <a:pathLst>
                <a:path w="1848590" h="155128">
                  <a:moveTo>
                    <a:pt x="0" y="0"/>
                  </a:moveTo>
                  <a:lnTo>
                    <a:pt x="1848590" y="0"/>
                  </a:lnTo>
                  <a:lnTo>
                    <a:pt x="1848590" y="155128"/>
                  </a:lnTo>
                  <a:lnTo>
                    <a:pt x="0" y="155128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1848590" cy="2027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028700" y="7359729"/>
            <a:ext cx="7018864" cy="631782"/>
            <a:chOff x="0" y="0"/>
            <a:chExt cx="1848590" cy="16639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848590" cy="166395"/>
            </a:xfrm>
            <a:custGeom>
              <a:avLst/>
              <a:gdLst/>
              <a:ahLst/>
              <a:cxnLst/>
              <a:rect l="l" t="t" r="r" b="b"/>
              <a:pathLst>
                <a:path w="1848590" h="166395">
                  <a:moveTo>
                    <a:pt x="0" y="0"/>
                  </a:moveTo>
                  <a:lnTo>
                    <a:pt x="1848590" y="0"/>
                  </a:lnTo>
                  <a:lnTo>
                    <a:pt x="1848590" y="166395"/>
                  </a:lnTo>
                  <a:lnTo>
                    <a:pt x="0" y="166395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1848590" cy="2140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028700" y="8439186"/>
            <a:ext cx="7018864" cy="600593"/>
            <a:chOff x="0" y="0"/>
            <a:chExt cx="1848590" cy="158181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848590" cy="158181"/>
            </a:xfrm>
            <a:custGeom>
              <a:avLst/>
              <a:gdLst/>
              <a:ahLst/>
              <a:cxnLst/>
              <a:rect l="l" t="t" r="r" b="b"/>
              <a:pathLst>
                <a:path w="1848590" h="158181">
                  <a:moveTo>
                    <a:pt x="0" y="0"/>
                  </a:moveTo>
                  <a:lnTo>
                    <a:pt x="1848590" y="0"/>
                  </a:lnTo>
                  <a:lnTo>
                    <a:pt x="1848590" y="158181"/>
                  </a:lnTo>
                  <a:lnTo>
                    <a:pt x="0" y="158181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47625"/>
              <a:ext cx="1848590" cy="2058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043213" y="5236649"/>
            <a:ext cx="679955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 spc="-7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Complete a formal riding education program.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95266" y="6414017"/>
            <a:ext cx="679955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 spc="-7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Obey the speed limit and follow local traffic laws.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95266" y="7468927"/>
            <a:ext cx="6799557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40"/>
              </a:lnSpc>
              <a:spcBef>
                <a:spcPct val="0"/>
              </a:spcBef>
            </a:pPr>
            <a:r>
              <a:rPr lang="en-US" sz="2100" spc="-73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Always wear an approved helmet with face shield.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95266" y="8530149"/>
            <a:ext cx="679955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 spc="-7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Always ride defensively.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2595291" y="9515981"/>
            <a:ext cx="5099376" cy="537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0"/>
              </a:lnSpc>
            </a:pPr>
            <a:r>
              <a:rPr lang="en-US" sz="2050" spc="-71">
                <a:solidFill>
                  <a:srgbClr val="014196"/>
                </a:solidFill>
                <a:latin typeface="Garet"/>
                <a:ea typeface="Garet"/>
                <a:cs typeface="Garet"/>
                <a:sym typeface="Garet"/>
              </a:rPr>
              <a:t>For more information, check out our </a:t>
            </a:r>
            <a:r>
              <a:rPr lang="en-US" sz="2050" u="sng" spc="-71">
                <a:solidFill>
                  <a:srgbClr val="014196"/>
                </a:solidFill>
                <a:latin typeface="Garet"/>
                <a:ea typeface="Garet"/>
                <a:cs typeface="Garet"/>
                <a:sym typeface="Garet"/>
                <a:hlinkClick r:id="rId7" tooltip="https://navalsafetycommand.navy.mil/Off-Duty/Motorcycle-Safety/"/>
              </a:rPr>
              <a:t>motorcycle</a:t>
            </a:r>
            <a:r>
              <a:rPr lang="en-US" sz="2050" u="sng" spc="-71">
                <a:solidFill>
                  <a:srgbClr val="014196"/>
                </a:solidFill>
                <a:latin typeface="Garet"/>
                <a:ea typeface="Garet"/>
                <a:cs typeface="Garet"/>
                <a:sym typeface="Garet"/>
              </a:rPr>
              <a:t> safety stand-down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0629" y="3969293"/>
            <a:ext cx="1015164" cy="1015164"/>
          </a:xfrm>
          <a:custGeom>
            <a:avLst/>
            <a:gdLst/>
            <a:ahLst/>
            <a:cxnLst/>
            <a:rect l="l" t="t" r="r" b="b"/>
            <a:pathLst>
              <a:path w="1015164" h="1015164">
                <a:moveTo>
                  <a:pt x="0" y="0"/>
                </a:moveTo>
                <a:lnTo>
                  <a:pt x="1015165" y="0"/>
                </a:lnTo>
                <a:lnTo>
                  <a:pt x="1015165" y="1015164"/>
                </a:lnTo>
                <a:lnTo>
                  <a:pt x="0" y="10151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90629" y="5318260"/>
            <a:ext cx="1015164" cy="1015164"/>
          </a:xfrm>
          <a:custGeom>
            <a:avLst/>
            <a:gdLst/>
            <a:ahLst/>
            <a:cxnLst/>
            <a:rect l="l" t="t" r="r" b="b"/>
            <a:pathLst>
              <a:path w="1015164" h="1015164">
                <a:moveTo>
                  <a:pt x="0" y="0"/>
                </a:moveTo>
                <a:lnTo>
                  <a:pt x="1015165" y="0"/>
                </a:lnTo>
                <a:lnTo>
                  <a:pt x="1015165" y="1015165"/>
                </a:lnTo>
                <a:lnTo>
                  <a:pt x="0" y="10151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03488" y="6667228"/>
            <a:ext cx="1015164" cy="1015164"/>
          </a:xfrm>
          <a:custGeom>
            <a:avLst/>
            <a:gdLst/>
            <a:ahLst/>
            <a:cxnLst/>
            <a:rect l="l" t="t" r="r" b="b"/>
            <a:pathLst>
              <a:path w="1015164" h="1015164">
                <a:moveTo>
                  <a:pt x="0" y="0"/>
                </a:moveTo>
                <a:lnTo>
                  <a:pt x="1015165" y="0"/>
                </a:lnTo>
                <a:lnTo>
                  <a:pt x="1015165" y="1015164"/>
                </a:lnTo>
                <a:lnTo>
                  <a:pt x="0" y="10151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5959540" y="8099713"/>
            <a:ext cx="10236981" cy="10236981"/>
          </a:xfrm>
          <a:custGeom>
            <a:avLst/>
            <a:gdLst/>
            <a:ahLst/>
            <a:cxnLst/>
            <a:rect l="l" t="t" r="r" b="b"/>
            <a:pathLst>
              <a:path w="10236981" h="10236981">
                <a:moveTo>
                  <a:pt x="0" y="0"/>
                </a:moveTo>
                <a:lnTo>
                  <a:pt x="10236981" y="0"/>
                </a:lnTo>
                <a:lnTo>
                  <a:pt x="10236981" y="10236981"/>
                </a:lnTo>
                <a:lnTo>
                  <a:pt x="0" y="1023698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3726785" y="5726047"/>
            <a:ext cx="8937345" cy="8937345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DE5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4206633" y="2588495"/>
            <a:ext cx="3532515" cy="6723434"/>
            <a:chOff x="0" y="0"/>
            <a:chExt cx="3331210" cy="634029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331210" cy="6340291"/>
            </a:xfrm>
            <a:custGeom>
              <a:avLst/>
              <a:gdLst/>
              <a:ahLst/>
              <a:cxnLst/>
              <a:rect l="l" t="t" r="r" b="b"/>
              <a:pathLst>
                <a:path w="3331210" h="6340291">
                  <a:moveTo>
                    <a:pt x="3331210" y="3170145"/>
                  </a:moveTo>
                  <a:lnTo>
                    <a:pt x="3331210" y="6340291"/>
                  </a:lnTo>
                  <a:cubicBezTo>
                    <a:pt x="1490980" y="6340291"/>
                    <a:pt x="0" y="4920192"/>
                    <a:pt x="0" y="3170145"/>
                  </a:cubicBezTo>
                  <a:cubicBezTo>
                    <a:pt x="0" y="1420099"/>
                    <a:pt x="1490980" y="0"/>
                    <a:pt x="3331210" y="0"/>
                  </a:cubicBezTo>
                  <a:lnTo>
                    <a:pt x="3331210" y="3170145"/>
                  </a:lnTo>
                  <a:close/>
                </a:path>
              </a:pathLst>
            </a:cu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573729" y="1682517"/>
            <a:ext cx="5727586" cy="5727586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AE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805205" y="1928440"/>
            <a:ext cx="5246370" cy="524637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Freeform 16"/>
          <p:cNvSpPr/>
          <p:nvPr/>
        </p:nvSpPr>
        <p:spPr>
          <a:xfrm>
            <a:off x="4171030" y="858764"/>
            <a:ext cx="1359492" cy="339873"/>
          </a:xfrm>
          <a:custGeom>
            <a:avLst/>
            <a:gdLst/>
            <a:ahLst/>
            <a:cxnLst/>
            <a:rect l="l" t="t" r="r" b="b"/>
            <a:pathLst>
              <a:path w="1359492" h="339873">
                <a:moveTo>
                  <a:pt x="0" y="0"/>
                </a:moveTo>
                <a:lnTo>
                  <a:pt x="1359492" y="0"/>
                </a:lnTo>
                <a:lnTo>
                  <a:pt x="1359492" y="339872"/>
                </a:lnTo>
                <a:lnTo>
                  <a:pt x="0" y="33987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4171030" y="8422525"/>
            <a:ext cx="1359492" cy="339873"/>
          </a:xfrm>
          <a:custGeom>
            <a:avLst/>
            <a:gdLst/>
            <a:ahLst/>
            <a:cxnLst/>
            <a:rect l="l" t="t" r="r" b="b"/>
            <a:pathLst>
              <a:path w="1359492" h="339873">
                <a:moveTo>
                  <a:pt x="0" y="0"/>
                </a:moveTo>
                <a:lnTo>
                  <a:pt x="1359492" y="0"/>
                </a:lnTo>
                <a:lnTo>
                  <a:pt x="1359492" y="339873"/>
                </a:lnTo>
                <a:lnTo>
                  <a:pt x="0" y="3398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1028700" y="1420806"/>
            <a:ext cx="10934034" cy="85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00"/>
              </a:lnSpc>
              <a:spcBef>
                <a:spcPct val="0"/>
              </a:spcBef>
            </a:pPr>
            <a:r>
              <a:rPr lang="en-US" sz="5600" b="1" spc="-184">
                <a:solidFill>
                  <a:srgbClr val="68D2E8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Pedestrian Roadside Safety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880974" y="3843159"/>
            <a:ext cx="6574768" cy="1108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spc="-73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Pull over to a safe place such as the shoulder during a roadside emergency and call for </a:t>
            </a:r>
          </a:p>
          <a:p>
            <a:pPr algn="ctr">
              <a:lnSpc>
                <a:spcPts val="2940"/>
              </a:lnSpc>
            </a:pPr>
            <a:r>
              <a:rPr lang="en-US" sz="2100" spc="-73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roadside assistance.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855945" y="5247675"/>
            <a:ext cx="6367634" cy="1108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spc="-73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The safest place to be during a roadside emergency is in the seat of your car with the seatbelt fastened.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893833" y="6715134"/>
            <a:ext cx="6561909" cy="8336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1"/>
              </a:lnSpc>
            </a:pPr>
            <a:r>
              <a:rPr lang="en-US" sz="2100" spc="-73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Warn others you are having trouble by turning on warning lights and have an emergency kit on hand.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490629" y="2291423"/>
            <a:ext cx="7640512" cy="12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Your physical safety should always be top priority in the event of a roadside emergency.  Always keep these tips in mind: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434296" y="9724937"/>
            <a:ext cx="5099376" cy="280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0"/>
              </a:lnSpc>
            </a:pPr>
            <a:r>
              <a:rPr lang="en-US" sz="2050" spc="-71">
                <a:solidFill>
                  <a:srgbClr val="1B1B1B"/>
                </a:solidFill>
                <a:latin typeface="Garet"/>
                <a:ea typeface="Garet"/>
                <a:cs typeface="Garet"/>
                <a:sym typeface="Garet"/>
              </a:rPr>
              <a:t>For more info: www.nhtsa.gov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133234" y="7589315"/>
            <a:ext cx="10236981" cy="10236981"/>
          </a:xfrm>
          <a:custGeom>
            <a:avLst/>
            <a:gdLst/>
            <a:ahLst/>
            <a:cxnLst/>
            <a:rect l="l" t="t" r="r" b="b"/>
            <a:pathLst>
              <a:path w="10236981" h="10236981">
                <a:moveTo>
                  <a:pt x="0" y="0"/>
                </a:moveTo>
                <a:lnTo>
                  <a:pt x="10236981" y="0"/>
                </a:lnTo>
                <a:lnTo>
                  <a:pt x="10236981" y="10236981"/>
                </a:lnTo>
                <a:lnTo>
                  <a:pt x="0" y="102369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765563" y="-1354217"/>
            <a:ext cx="11833546" cy="11833546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AE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144000" y="188599"/>
            <a:ext cx="9662392" cy="9662392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277350" y="401160"/>
            <a:ext cx="9256321" cy="925632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/>
          <p:cNvSpPr/>
          <p:nvPr/>
        </p:nvSpPr>
        <p:spPr>
          <a:xfrm>
            <a:off x="8126148" y="1423654"/>
            <a:ext cx="1359492" cy="339873"/>
          </a:xfrm>
          <a:custGeom>
            <a:avLst/>
            <a:gdLst/>
            <a:ahLst/>
            <a:cxnLst/>
            <a:rect l="l" t="t" r="r" b="b"/>
            <a:pathLst>
              <a:path w="1359492" h="339873">
                <a:moveTo>
                  <a:pt x="0" y="0"/>
                </a:moveTo>
                <a:lnTo>
                  <a:pt x="1359492" y="0"/>
                </a:lnTo>
                <a:lnTo>
                  <a:pt x="1359492" y="339873"/>
                </a:lnTo>
                <a:lnTo>
                  <a:pt x="0" y="3398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8805894" y="9123483"/>
            <a:ext cx="1359492" cy="339873"/>
          </a:xfrm>
          <a:custGeom>
            <a:avLst/>
            <a:gdLst/>
            <a:ahLst/>
            <a:cxnLst/>
            <a:rect l="l" t="t" r="r" b="b"/>
            <a:pathLst>
              <a:path w="1359492" h="339873">
                <a:moveTo>
                  <a:pt x="0" y="0"/>
                </a:moveTo>
                <a:lnTo>
                  <a:pt x="1359492" y="0"/>
                </a:lnTo>
                <a:lnTo>
                  <a:pt x="1359492" y="339873"/>
                </a:lnTo>
                <a:lnTo>
                  <a:pt x="0" y="3398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1028700" y="3130279"/>
            <a:ext cx="7097448" cy="173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Over the past five years, the Department of the Navy lost </a:t>
            </a:r>
            <a:r>
              <a:rPr lang="en-US" sz="2499" b="1" spc="-87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7</a:t>
            </a: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Sailors and Marines to pedestrian related mishaps during the 101 Critical Days of Summer. 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014187" y="5966737"/>
            <a:ext cx="7018864" cy="579476"/>
            <a:chOff x="0" y="0"/>
            <a:chExt cx="1848590" cy="15261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848590" cy="152619"/>
            </a:xfrm>
            <a:custGeom>
              <a:avLst/>
              <a:gdLst/>
              <a:ahLst/>
              <a:cxnLst/>
              <a:rect l="l" t="t" r="r" b="b"/>
              <a:pathLst>
                <a:path w="1848590" h="152619">
                  <a:moveTo>
                    <a:pt x="0" y="0"/>
                  </a:moveTo>
                  <a:lnTo>
                    <a:pt x="1848590" y="0"/>
                  </a:lnTo>
                  <a:lnTo>
                    <a:pt x="1848590" y="152619"/>
                  </a:lnTo>
                  <a:lnTo>
                    <a:pt x="0" y="152619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1848590" cy="2002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14187" y="7212199"/>
            <a:ext cx="7018864" cy="556198"/>
            <a:chOff x="0" y="0"/>
            <a:chExt cx="1848590" cy="14648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848590" cy="146488"/>
            </a:xfrm>
            <a:custGeom>
              <a:avLst/>
              <a:gdLst/>
              <a:ahLst/>
              <a:cxnLst/>
              <a:rect l="l" t="t" r="r" b="b"/>
              <a:pathLst>
                <a:path w="1848590" h="146488">
                  <a:moveTo>
                    <a:pt x="0" y="0"/>
                  </a:moveTo>
                  <a:lnTo>
                    <a:pt x="1848590" y="0"/>
                  </a:lnTo>
                  <a:lnTo>
                    <a:pt x="1848590" y="146488"/>
                  </a:lnTo>
                  <a:lnTo>
                    <a:pt x="0" y="146488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1848590" cy="194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14187" y="8269249"/>
            <a:ext cx="7018864" cy="989051"/>
            <a:chOff x="0" y="0"/>
            <a:chExt cx="1848590" cy="26049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848590" cy="260491"/>
            </a:xfrm>
            <a:custGeom>
              <a:avLst/>
              <a:gdLst/>
              <a:ahLst/>
              <a:cxnLst/>
              <a:rect l="l" t="t" r="r" b="b"/>
              <a:pathLst>
                <a:path w="1848590" h="260491">
                  <a:moveTo>
                    <a:pt x="0" y="0"/>
                  </a:moveTo>
                  <a:lnTo>
                    <a:pt x="1848590" y="0"/>
                  </a:lnTo>
                  <a:lnTo>
                    <a:pt x="1848590" y="260491"/>
                  </a:lnTo>
                  <a:lnTo>
                    <a:pt x="0" y="260491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1848590" cy="3081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028700" y="1979020"/>
            <a:ext cx="7578011" cy="1027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00"/>
              </a:lnSpc>
              <a:spcBef>
                <a:spcPct val="0"/>
              </a:spcBef>
            </a:pPr>
            <a:r>
              <a:rPr lang="en-US" sz="6700" b="1" spc="-221">
                <a:solidFill>
                  <a:srgbClr val="03AED2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Pedestrian Safety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80753" y="6057700"/>
            <a:ext cx="679955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 spc="-7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Use crosswalks and always  maintain awareness.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80753" y="7284876"/>
            <a:ext cx="679955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 spc="-7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Avoid walking while impaired by alcohol.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80753" y="8360213"/>
            <a:ext cx="6799557" cy="76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 spc="-7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Never assume a driver sees you and maintain eye contact with them as they approach.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74895" y="5258712"/>
            <a:ext cx="7097448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Adhere to these guidelines when walking: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3905511" y="9889091"/>
            <a:ext cx="5099376" cy="237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50"/>
              </a:lnSpc>
            </a:pPr>
            <a:r>
              <a:rPr lang="en-US" sz="1850" spc="-64">
                <a:solidFill>
                  <a:srgbClr val="1B1B1B"/>
                </a:solidFill>
                <a:latin typeface="Garet"/>
                <a:ea typeface="Garet"/>
                <a:cs typeface="Garet"/>
                <a:sym typeface="Garet"/>
              </a:rPr>
              <a:t>For more info: www.nhtsa.gov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61898" y="-798653"/>
            <a:ext cx="6639221" cy="12188858"/>
            <a:chOff x="0" y="0"/>
            <a:chExt cx="1748601" cy="32102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48602" cy="3210234"/>
            </a:xfrm>
            <a:custGeom>
              <a:avLst/>
              <a:gdLst/>
              <a:ahLst/>
              <a:cxnLst/>
              <a:rect l="l" t="t" r="r" b="b"/>
              <a:pathLst>
                <a:path w="1748602" h="3210234">
                  <a:moveTo>
                    <a:pt x="0" y="0"/>
                  </a:moveTo>
                  <a:lnTo>
                    <a:pt x="1748602" y="0"/>
                  </a:lnTo>
                  <a:lnTo>
                    <a:pt x="1748602" y="3210234"/>
                  </a:lnTo>
                  <a:lnTo>
                    <a:pt x="0" y="3210234"/>
                  </a:lnTo>
                  <a:close/>
                </a:path>
              </a:pathLst>
            </a:custGeom>
            <a:solidFill>
              <a:srgbClr val="FDDE5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748601" cy="32483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812745"/>
            <a:ext cx="2772063" cy="8445555"/>
            <a:chOff x="0" y="0"/>
            <a:chExt cx="730091" cy="222434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30091" cy="2224344"/>
            </a:xfrm>
            <a:custGeom>
              <a:avLst/>
              <a:gdLst/>
              <a:ahLst/>
              <a:cxnLst/>
              <a:rect l="l" t="t" r="r" b="b"/>
              <a:pathLst>
                <a:path w="730091" h="2224344">
                  <a:moveTo>
                    <a:pt x="0" y="0"/>
                  </a:moveTo>
                  <a:lnTo>
                    <a:pt x="730091" y="0"/>
                  </a:lnTo>
                  <a:lnTo>
                    <a:pt x="730091" y="2224344"/>
                  </a:lnTo>
                  <a:lnTo>
                    <a:pt x="0" y="2224344"/>
                  </a:lnTo>
                  <a:close/>
                </a:path>
              </a:pathLst>
            </a:custGeom>
            <a:solidFill>
              <a:srgbClr val="03AE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730091" cy="22624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39324" y="1490988"/>
            <a:ext cx="7404676" cy="7150395"/>
            <a:chOff x="0" y="0"/>
            <a:chExt cx="1147178" cy="110778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47178" cy="1107783"/>
            </a:xfrm>
            <a:custGeom>
              <a:avLst/>
              <a:gdLst/>
              <a:ahLst/>
              <a:cxnLst/>
              <a:rect l="l" t="t" r="r" b="b"/>
              <a:pathLst>
                <a:path w="1147178" h="1107783">
                  <a:moveTo>
                    <a:pt x="0" y="0"/>
                  </a:moveTo>
                  <a:lnTo>
                    <a:pt x="1147178" y="0"/>
                  </a:lnTo>
                  <a:lnTo>
                    <a:pt x="1147178" y="1107783"/>
                  </a:lnTo>
                  <a:lnTo>
                    <a:pt x="0" y="1107783"/>
                  </a:lnTo>
                  <a:close/>
                </a:path>
              </a:pathLst>
            </a:cu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6603095" y="642809"/>
            <a:ext cx="1359492" cy="339873"/>
          </a:xfrm>
          <a:custGeom>
            <a:avLst/>
            <a:gdLst/>
            <a:ahLst/>
            <a:cxnLst/>
            <a:rect l="l" t="t" r="r" b="b"/>
            <a:pathLst>
              <a:path w="1359492" h="339873">
                <a:moveTo>
                  <a:pt x="0" y="0"/>
                </a:moveTo>
                <a:lnTo>
                  <a:pt x="1359492" y="0"/>
                </a:lnTo>
                <a:lnTo>
                  <a:pt x="1359492" y="339873"/>
                </a:lnTo>
                <a:lnTo>
                  <a:pt x="0" y="3398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6603095" y="9258300"/>
            <a:ext cx="1359492" cy="339873"/>
          </a:xfrm>
          <a:custGeom>
            <a:avLst/>
            <a:gdLst/>
            <a:ahLst/>
            <a:cxnLst/>
            <a:rect l="l" t="t" r="r" b="b"/>
            <a:pathLst>
              <a:path w="1359492" h="339873">
                <a:moveTo>
                  <a:pt x="0" y="0"/>
                </a:moveTo>
                <a:lnTo>
                  <a:pt x="1359492" y="0"/>
                </a:lnTo>
                <a:lnTo>
                  <a:pt x="1359492" y="339873"/>
                </a:lnTo>
                <a:lnTo>
                  <a:pt x="0" y="3398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0943801" y="2623416"/>
            <a:ext cx="10236981" cy="10236981"/>
          </a:xfrm>
          <a:custGeom>
            <a:avLst/>
            <a:gdLst/>
            <a:ahLst/>
            <a:cxnLst/>
            <a:rect l="l" t="t" r="r" b="b"/>
            <a:pathLst>
              <a:path w="10236981" h="10236981">
                <a:moveTo>
                  <a:pt x="0" y="0"/>
                </a:moveTo>
                <a:lnTo>
                  <a:pt x="10236982" y="0"/>
                </a:lnTo>
                <a:lnTo>
                  <a:pt x="10236982" y="10236982"/>
                </a:lnTo>
                <a:lnTo>
                  <a:pt x="0" y="102369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9786946" y="1490988"/>
            <a:ext cx="7129972" cy="1132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58"/>
              </a:lnSpc>
              <a:spcBef>
                <a:spcPct val="0"/>
              </a:spcBef>
            </a:pPr>
            <a:r>
              <a:rPr lang="en-US" sz="7458" b="1" spc="-246">
                <a:solidFill>
                  <a:srgbClr val="03AED2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Grill Safety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638717" y="3223248"/>
            <a:ext cx="7472354" cy="12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Grill fires on residential properties result in an estimated average of 10 deaths, 100 injuries and $37 million in property loss each year.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638717" y="5179224"/>
            <a:ext cx="5550619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Remember these tips for grill safety:</a:t>
            </a:r>
          </a:p>
        </p:txBody>
      </p:sp>
      <p:sp>
        <p:nvSpPr>
          <p:cNvPr id="16" name="Freeform 16"/>
          <p:cNvSpPr/>
          <p:nvPr/>
        </p:nvSpPr>
        <p:spPr>
          <a:xfrm>
            <a:off x="10172700" y="6240093"/>
            <a:ext cx="1015164" cy="1015164"/>
          </a:xfrm>
          <a:custGeom>
            <a:avLst/>
            <a:gdLst/>
            <a:ahLst/>
            <a:cxnLst/>
            <a:rect l="l" t="t" r="r" b="b"/>
            <a:pathLst>
              <a:path w="1015164" h="1015164">
                <a:moveTo>
                  <a:pt x="0" y="0"/>
                </a:moveTo>
                <a:lnTo>
                  <a:pt x="1015164" y="0"/>
                </a:lnTo>
                <a:lnTo>
                  <a:pt x="1015164" y="1015164"/>
                </a:lnTo>
                <a:lnTo>
                  <a:pt x="0" y="10151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0172700" y="7475722"/>
            <a:ext cx="1015164" cy="1015164"/>
          </a:xfrm>
          <a:custGeom>
            <a:avLst/>
            <a:gdLst/>
            <a:ahLst/>
            <a:cxnLst/>
            <a:rect l="l" t="t" r="r" b="b"/>
            <a:pathLst>
              <a:path w="1015164" h="1015164">
                <a:moveTo>
                  <a:pt x="0" y="0"/>
                </a:moveTo>
                <a:lnTo>
                  <a:pt x="1015164" y="0"/>
                </a:lnTo>
                <a:lnTo>
                  <a:pt x="1015164" y="1015164"/>
                </a:lnTo>
                <a:lnTo>
                  <a:pt x="0" y="101516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0172700" y="8776536"/>
            <a:ext cx="1015164" cy="1015164"/>
          </a:xfrm>
          <a:custGeom>
            <a:avLst/>
            <a:gdLst/>
            <a:ahLst/>
            <a:cxnLst/>
            <a:rect l="l" t="t" r="r" b="b"/>
            <a:pathLst>
              <a:path w="1015164" h="1015164">
                <a:moveTo>
                  <a:pt x="0" y="0"/>
                </a:moveTo>
                <a:lnTo>
                  <a:pt x="1015164" y="0"/>
                </a:lnTo>
                <a:lnTo>
                  <a:pt x="1015164" y="1015164"/>
                </a:lnTo>
                <a:lnTo>
                  <a:pt x="0" y="101516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11491797" y="6355245"/>
            <a:ext cx="5721285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spc="-73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Ensure that your grill is outside, away from siding and overhanging branches.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491797" y="7590874"/>
            <a:ext cx="5800863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spc="-73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Clean grills regularly and remove </a:t>
            </a:r>
          </a:p>
          <a:p>
            <a:pPr algn="ctr">
              <a:lnSpc>
                <a:spcPts val="2940"/>
              </a:lnSpc>
            </a:pPr>
            <a:r>
              <a:rPr lang="en-US" sz="2100" spc="-73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grease build-up.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478938" y="8891688"/>
            <a:ext cx="5813722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spc="-73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Keep a source of water nearby to quickly extinguish the fire if needed.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50723" y="9626748"/>
            <a:ext cx="5099376" cy="280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0"/>
              </a:lnSpc>
            </a:pPr>
            <a:r>
              <a:rPr lang="en-US" sz="2050" spc="-71">
                <a:solidFill>
                  <a:srgbClr val="1B1B1B"/>
                </a:solidFill>
                <a:latin typeface="Garet"/>
                <a:ea typeface="Garet"/>
                <a:cs typeface="Garet"/>
                <a:sym typeface="Garet"/>
              </a:rPr>
              <a:t>For more info: www.nfpa.org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959540" y="8099713"/>
            <a:ext cx="10236981" cy="10236981"/>
          </a:xfrm>
          <a:custGeom>
            <a:avLst/>
            <a:gdLst/>
            <a:ahLst/>
            <a:cxnLst/>
            <a:rect l="l" t="t" r="r" b="b"/>
            <a:pathLst>
              <a:path w="10236981" h="10236981">
                <a:moveTo>
                  <a:pt x="0" y="0"/>
                </a:moveTo>
                <a:lnTo>
                  <a:pt x="10236981" y="0"/>
                </a:lnTo>
                <a:lnTo>
                  <a:pt x="10236981" y="10236981"/>
                </a:lnTo>
                <a:lnTo>
                  <a:pt x="0" y="102369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28700" y="2756159"/>
            <a:ext cx="9351846" cy="4418651"/>
            <a:chOff x="0" y="0"/>
            <a:chExt cx="2463038" cy="11637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63038" cy="1163760"/>
            </a:xfrm>
            <a:custGeom>
              <a:avLst/>
              <a:gdLst/>
              <a:ahLst/>
              <a:cxnLst/>
              <a:rect l="l" t="t" r="r" b="b"/>
              <a:pathLst>
                <a:path w="2463038" h="1163760">
                  <a:moveTo>
                    <a:pt x="0" y="0"/>
                  </a:moveTo>
                  <a:lnTo>
                    <a:pt x="2463038" y="0"/>
                  </a:lnTo>
                  <a:lnTo>
                    <a:pt x="2463038" y="1163760"/>
                  </a:lnTo>
                  <a:lnTo>
                    <a:pt x="0" y="1163760"/>
                  </a:lnTo>
                  <a:close/>
                </a:path>
              </a:pathLst>
            </a:custGeom>
            <a:solidFill>
              <a:srgbClr val="A4F4F7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463038" cy="12113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959540" y="7226886"/>
            <a:ext cx="8527418" cy="872827"/>
            <a:chOff x="0" y="0"/>
            <a:chExt cx="2245904" cy="22988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245904" cy="229880"/>
            </a:xfrm>
            <a:custGeom>
              <a:avLst/>
              <a:gdLst/>
              <a:ahLst/>
              <a:cxnLst/>
              <a:rect l="l" t="t" r="r" b="b"/>
              <a:pathLst>
                <a:path w="2245904" h="229880">
                  <a:moveTo>
                    <a:pt x="0" y="0"/>
                  </a:moveTo>
                  <a:lnTo>
                    <a:pt x="2245904" y="0"/>
                  </a:lnTo>
                  <a:lnTo>
                    <a:pt x="2245904" y="229880"/>
                  </a:lnTo>
                  <a:lnTo>
                    <a:pt x="0" y="229880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2245904" cy="2775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 spc="-87">
                  <a:solidFill>
                    <a:srgbClr val="FFFFFF"/>
                  </a:solidFill>
                  <a:latin typeface="Garet"/>
                  <a:ea typeface="Garet"/>
                  <a:cs typeface="Garet"/>
                  <a:sym typeface="Garet"/>
                </a:rPr>
                <a:t>Be smart and have a plan before you begin drinking!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726785" y="5726047"/>
            <a:ext cx="8937345" cy="8937345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DE5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726785" y="2534866"/>
            <a:ext cx="4000108" cy="6723434"/>
            <a:chOff x="0" y="0"/>
            <a:chExt cx="3772157" cy="634029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772157" cy="6340291"/>
            </a:xfrm>
            <a:custGeom>
              <a:avLst/>
              <a:gdLst/>
              <a:ahLst/>
              <a:cxnLst/>
              <a:rect l="l" t="t" r="r" b="b"/>
              <a:pathLst>
                <a:path w="3772157" h="6340291">
                  <a:moveTo>
                    <a:pt x="3772157" y="3170145"/>
                  </a:moveTo>
                  <a:lnTo>
                    <a:pt x="3772157" y="6340291"/>
                  </a:lnTo>
                  <a:cubicBezTo>
                    <a:pt x="1688339" y="6340291"/>
                    <a:pt x="0" y="4920192"/>
                    <a:pt x="0" y="3170145"/>
                  </a:cubicBezTo>
                  <a:cubicBezTo>
                    <a:pt x="0" y="1420099"/>
                    <a:pt x="1688339" y="0"/>
                    <a:pt x="3772157" y="0"/>
                  </a:cubicBezTo>
                  <a:lnTo>
                    <a:pt x="3772157" y="3170145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573729" y="1711092"/>
            <a:ext cx="5727586" cy="5727586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AE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805205" y="1957015"/>
            <a:ext cx="5246370" cy="5246370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Freeform 19"/>
          <p:cNvSpPr/>
          <p:nvPr/>
        </p:nvSpPr>
        <p:spPr>
          <a:xfrm>
            <a:off x="4171030" y="858764"/>
            <a:ext cx="1359492" cy="339873"/>
          </a:xfrm>
          <a:custGeom>
            <a:avLst/>
            <a:gdLst/>
            <a:ahLst/>
            <a:cxnLst/>
            <a:rect l="l" t="t" r="r" b="b"/>
            <a:pathLst>
              <a:path w="1359492" h="339873">
                <a:moveTo>
                  <a:pt x="0" y="0"/>
                </a:moveTo>
                <a:lnTo>
                  <a:pt x="1359492" y="0"/>
                </a:lnTo>
                <a:lnTo>
                  <a:pt x="1359492" y="339872"/>
                </a:lnTo>
                <a:lnTo>
                  <a:pt x="0" y="3398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4171030" y="8918427"/>
            <a:ext cx="1359492" cy="339873"/>
          </a:xfrm>
          <a:custGeom>
            <a:avLst/>
            <a:gdLst/>
            <a:ahLst/>
            <a:cxnLst/>
            <a:rect l="l" t="t" r="r" b="b"/>
            <a:pathLst>
              <a:path w="1359492" h="339873">
                <a:moveTo>
                  <a:pt x="0" y="0"/>
                </a:moveTo>
                <a:lnTo>
                  <a:pt x="1359492" y="0"/>
                </a:lnTo>
                <a:lnTo>
                  <a:pt x="1359492" y="339873"/>
                </a:lnTo>
                <a:lnTo>
                  <a:pt x="0" y="3398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1503488" y="1312490"/>
            <a:ext cx="8301717" cy="1222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00"/>
              </a:lnSpc>
              <a:spcBef>
                <a:spcPct val="0"/>
              </a:spcBef>
            </a:pPr>
            <a:r>
              <a:rPr lang="en-US" sz="8000" b="1" spc="-264">
                <a:solidFill>
                  <a:srgbClr val="68D2E8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Alcohol Safety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94383" y="5753708"/>
            <a:ext cx="7640512" cy="1189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20"/>
              </a:lnSpc>
            </a:pPr>
            <a:r>
              <a:rPr lang="en-US" sz="2300" spc="-8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When people drink alcohol, their awareness decreases and they tend to become more reckless in their behavior.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94383" y="2997159"/>
            <a:ext cx="7640512" cy="2389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20"/>
              </a:lnSpc>
            </a:pPr>
            <a:r>
              <a:rPr lang="en-US" sz="2300" spc="-8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Risky drinking can seriously damper your summer plans.</a:t>
            </a:r>
          </a:p>
          <a:p>
            <a:pPr algn="just">
              <a:lnSpc>
                <a:spcPts val="3220"/>
              </a:lnSpc>
            </a:pPr>
            <a:endParaRPr lang="en-US" sz="2300" spc="-8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just">
              <a:lnSpc>
                <a:spcPts val="3220"/>
              </a:lnSpc>
            </a:pPr>
            <a:r>
              <a:rPr lang="en-US" sz="2300" spc="-8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The sun can cause your body to sweat more in an effort to stay cool and you may feel thirsty, dizzy or fatigued.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177151" y="9638591"/>
            <a:ext cx="5099376" cy="280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0"/>
              </a:lnSpc>
            </a:pPr>
            <a:r>
              <a:rPr lang="en-US" sz="2050" spc="-71">
                <a:solidFill>
                  <a:srgbClr val="1B1B1B"/>
                </a:solidFill>
                <a:latin typeface="Garet"/>
                <a:ea typeface="Garet"/>
                <a:cs typeface="Garet"/>
                <a:sym typeface="Garet"/>
              </a:rPr>
              <a:t>For more info: www.cdc.gov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0629" y="4193775"/>
            <a:ext cx="1015164" cy="1015164"/>
          </a:xfrm>
          <a:custGeom>
            <a:avLst/>
            <a:gdLst/>
            <a:ahLst/>
            <a:cxnLst/>
            <a:rect l="l" t="t" r="r" b="b"/>
            <a:pathLst>
              <a:path w="1015164" h="1015164">
                <a:moveTo>
                  <a:pt x="0" y="0"/>
                </a:moveTo>
                <a:lnTo>
                  <a:pt x="1015165" y="0"/>
                </a:lnTo>
                <a:lnTo>
                  <a:pt x="1015165" y="1015165"/>
                </a:lnTo>
                <a:lnTo>
                  <a:pt x="0" y="10151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90629" y="5429404"/>
            <a:ext cx="1015164" cy="1015164"/>
          </a:xfrm>
          <a:custGeom>
            <a:avLst/>
            <a:gdLst/>
            <a:ahLst/>
            <a:cxnLst/>
            <a:rect l="l" t="t" r="r" b="b"/>
            <a:pathLst>
              <a:path w="1015164" h="1015164">
                <a:moveTo>
                  <a:pt x="0" y="0"/>
                </a:moveTo>
                <a:lnTo>
                  <a:pt x="1015165" y="0"/>
                </a:lnTo>
                <a:lnTo>
                  <a:pt x="1015165" y="1015165"/>
                </a:lnTo>
                <a:lnTo>
                  <a:pt x="0" y="10151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490629" y="6730218"/>
            <a:ext cx="1015164" cy="1015164"/>
          </a:xfrm>
          <a:custGeom>
            <a:avLst/>
            <a:gdLst/>
            <a:ahLst/>
            <a:cxnLst/>
            <a:rect l="l" t="t" r="r" b="b"/>
            <a:pathLst>
              <a:path w="1015164" h="1015164">
                <a:moveTo>
                  <a:pt x="0" y="0"/>
                </a:moveTo>
                <a:lnTo>
                  <a:pt x="1015165" y="0"/>
                </a:lnTo>
                <a:lnTo>
                  <a:pt x="1015165" y="1015165"/>
                </a:lnTo>
                <a:lnTo>
                  <a:pt x="0" y="10151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5959540" y="8099713"/>
            <a:ext cx="10236981" cy="10236981"/>
          </a:xfrm>
          <a:custGeom>
            <a:avLst/>
            <a:gdLst/>
            <a:ahLst/>
            <a:cxnLst/>
            <a:rect l="l" t="t" r="r" b="b"/>
            <a:pathLst>
              <a:path w="10236981" h="10236981">
                <a:moveTo>
                  <a:pt x="0" y="0"/>
                </a:moveTo>
                <a:lnTo>
                  <a:pt x="10236981" y="0"/>
                </a:lnTo>
                <a:lnTo>
                  <a:pt x="10236981" y="10236981"/>
                </a:lnTo>
                <a:lnTo>
                  <a:pt x="0" y="1023698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5530522" y="7764433"/>
            <a:ext cx="8837494" cy="2227873"/>
            <a:chOff x="0" y="0"/>
            <a:chExt cx="2327570" cy="58676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27570" cy="586765"/>
            </a:xfrm>
            <a:custGeom>
              <a:avLst/>
              <a:gdLst/>
              <a:ahLst/>
              <a:cxnLst/>
              <a:rect l="l" t="t" r="r" b="b"/>
              <a:pathLst>
                <a:path w="2327570" h="586765">
                  <a:moveTo>
                    <a:pt x="0" y="0"/>
                  </a:moveTo>
                  <a:lnTo>
                    <a:pt x="2327570" y="0"/>
                  </a:lnTo>
                  <a:lnTo>
                    <a:pt x="2327570" y="586765"/>
                  </a:lnTo>
                  <a:lnTo>
                    <a:pt x="0" y="586765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2327570" cy="6343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726785" y="5726047"/>
            <a:ext cx="8937345" cy="8937345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DE5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726785" y="2534866"/>
            <a:ext cx="3532515" cy="6723434"/>
            <a:chOff x="0" y="0"/>
            <a:chExt cx="3331210" cy="634029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331210" cy="6340291"/>
            </a:xfrm>
            <a:custGeom>
              <a:avLst/>
              <a:gdLst/>
              <a:ahLst/>
              <a:cxnLst/>
              <a:rect l="l" t="t" r="r" b="b"/>
              <a:pathLst>
                <a:path w="3331210" h="6340291">
                  <a:moveTo>
                    <a:pt x="3331210" y="3170145"/>
                  </a:moveTo>
                  <a:lnTo>
                    <a:pt x="3331210" y="6340291"/>
                  </a:lnTo>
                  <a:cubicBezTo>
                    <a:pt x="1490980" y="6340291"/>
                    <a:pt x="0" y="4920192"/>
                    <a:pt x="0" y="3170145"/>
                  </a:cubicBezTo>
                  <a:cubicBezTo>
                    <a:pt x="0" y="1420099"/>
                    <a:pt x="1490980" y="0"/>
                    <a:pt x="3331210" y="0"/>
                  </a:cubicBezTo>
                  <a:lnTo>
                    <a:pt x="3331210" y="3170145"/>
                  </a:lnTo>
                  <a:close/>
                </a:path>
              </a:pathLst>
            </a:cu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573729" y="1682517"/>
            <a:ext cx="5727586" cy="5727586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AE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805205" y="1928440"/>
            <a:ext cx="5246370" cy="5246370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Freeform 19"/>
          <p:cNvSpPr/>
          <p:nvPr/>
        </p:nvSpPr>
        <p:spPr>
          <a:xfrm>
            <a:off x="3951393" y="820664"/>
            <a:ext cx="1359492" cy="339873"/>
          </a:xfrm>
          <a:custGeom>
            <a:avLst/>
            <a:gdLst/>
            <a:ahLst/>
            <a:cxnLst/>
            <a:rect l="l" t="t" r="r" b="b"/>
            <a:pathLst>
              <a:path w="1359492" h="339873">
                <a:moveTo>
                  <a:pt x="0" y="0"/>
                </a:moveTo>
                <a:lnTo>
                  <a:pt x="1359492" y="0"/>
                </a:lnTo>
                <a:lnTo>
                  <a:pt x="1359492" y="339872"/>
                </a:lnTo>
                <a:lnTo>
                  <a:pt x="0" y="33987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3951393" y="8308225"/>
            <a:ext cx="1359492" cy="339873"/>
          </a:xfrm>
          <a:custGeom>
            <a:avLst/>
            <a:gdLst/>
            <a:ahLst/>
            <a:cxnLst/>
            <a:rect l="l" t="t" r="r" b="b"/>
            <a:pathLst>
              <a:path w="1359492" h="339873">
                <a:moveTo>
                  <a:pt x="0" y="0"/>
                </a:moveTo>
                <a:lnTo>
                  <a:pt x="1359492" y="0"/>
                </a:lnTo>
                <a:lnTo>
                  <a:pt x="1359492" y="339873"/>
                </a:lnTo>
                <a:lnTo>
                  <a:pt x="0" y="3398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1503488" y="1312490"/>
            <a:ext cx="8301717" cy="1222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00"/>
              </a:lnSpc>
              <a:spcBef>
                <a:spcPct val="0"/>
              </a:spcBef>
            </a:pPr>
            <a:r>
              <a:rPr lang="en-US" sz="8000" b="1" spc="-264">
                <a:solidFill>
                  <a:srgbClr val="68D2E8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WEATHER SAFETY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775723" y="4308927"/>
            <a:ext cx="6367634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</a:pPr>
            <a:r>
              <a:rPr lang="en-US" sz="2100" spc="-73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Know the difference between a weather </a:t>
            </a:r>
            <a:r>
              <a:rPr lang="en-US" sz="2100" i="1" spc="-73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watch</a:t>
            </a:r>
            <a:r>
              <a:rPr lang="en-US" sz="2100" spc="-73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 and a weather </a:t>
            </a:r>
            <a:r>
              <a:rPr lang="en-US" sz="2100" i="1" spc="-73">
                <a:solidFill>
                  <a:srgbClr val="000000"/>
                </a:solidFill>
                <a:latin typeface="Garet Italics"/>
                <a:ea typeface="Garet Italics"/>
                <a:cs typeface="Garet Italics"/>
                <a:sym typeface="Garet Italics"/>
              </a:rPr>
              <a:t>warning</a:t>
            </a:r>
            <a:r>
              <a:rPr lang="en-US" sz="2100" spc="-73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776366" y="5544557"/>
            <a:ext cx="6367634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</a:pPr>
            <a:r>
              <a:rPr lang="en-US" sz="2100" spc="-73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Sign up for alerts through your installation, TV and radio station.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776366" y="6782380"/>
            <a:ext cx="6552614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</a:pPr>
            <a:r>
              <a:rPr lang="en-US" sz="2100" spc="-73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Consider purchasing a portable emergency weather radio with weather band capabiity.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490629" y="2540870"/>
            <a:ext cx="7640512" cy="12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Severe weather can cause accidents, property damage, injuries and death. Consider the following: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886905" y="7822999"/>
            <a:ext cx="7836600" cy="2163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 b="1" spc="-84" dirty="0">
                <a:solidFill>
                  <a:schemeClr val="bg1"/>
                </a:solidFill>
                <a:latin typeface="Garet Bold"/>
                <a:ea typeface="Garet Bold"/>
                <a:cs typeface="Garet Bold"/>
                <a:sym typeface="Garet Bold"/>
              </a:rPr>
              <a:t>Did you know?</a:t>
            </a:r>
          </a:p>
          <a:p>
            <a:pPr algn="just">
              <a:lnSpc>
                <a:spcPts val="3359"/>
              </a:lnSpc>
            </a:pPr>
            <a:r>
              <a:rPr lang="en-US" sz="2400" spc="-84" dirty="0">
                <a:solidFill>
                  <a:schemeClr val="bg1"/>
                </a:solidFill>
                <a:latin typeface="Garet"/>
                <a:ea typeface="Garet"/>
                <a:cs typeface="Garet"/>
                <a:sym typeface="Garet"/>
              </a:rPr>
              <a:t>In 2024,  there were 17 severe storms, five tropical cyclones, one winter storm, one major flood, one heat wave and one major wildfire. Click </a:t>
            </a:r>
            <a:r>
              <a:rPr lang="en-US" sz="2400" b="1" spc="-84" dirty="0">
                <a:solidFill>
                  <a:schemeClr val="bg1"/>
                </a:solidFill>
                <a:latin typeface="Garet Bold"/>
                <a:ea typeface="Garet Bold"/>
                <a:cs typeface="Garet Bold"/>
                <a:sym typeface="Garet Bold"/>
                <a:hlinkClick r:id="rId14"/>
              </a:rPr>
              <a:t>HERE</a:t>
            </a:r>
            <a:r>
              <a:rPr lang="en-US" sz="2400" spc="-84" dirty="0">
                <a:solidFill>
                  <a:schemeClr val="bg1"/>
                </a:solidFill>
                <a:latin typeface="Garet"/>
                <a:ea typeface="Garet"/>
                <a:cs typeface="Garet"/>
                <a:sym typeface="Garet"/>
              </a:rPr>
              <a:t> for more information.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777028">
            <a:off x="-3883324" y="-1043409"/>
            <a:ext cx="12584978" cy="12373818"/>
            <a:chOff x="0" y="0"/>
            <a:chExt cx="1053558" cy="10358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53558" cy="1035881"/>
            </a:xfrm>
            <a:custGeom>
              <a:avLst/>
              <a:gdLst/>
              <a:ahLst/>
              <a:cxnLst/>
              <a:rect l="l" t="t" r="r" b="b"/>
              <a:pathLst>
                <a:path w="1053558" h="1035881">
                  <a:moveTo>
                    <a:pt x="526779" y="0"/>
                  </a:moveTo>
                  <a:cubicBezTo>
                    <a:pt x="235847" y="0"/>
                    <a:pt x="0" y="231890"/>
                    <a:pt x="0" y="517940"/>
                  </a:cubicBezTo>
                  <a:cubicBezTo>
                    <a:pt x="0" y="803991"/>
                    <a:pt x="235847" y="1035881"/>
                    <a:pt x="526779" y="1035881"/>
                  </a:cubicBezTo>
                  <a:cubicBezTo>
                    <a:pt x="817711" y="1035881"/>
                    <a:pt x="1053558" y="803991"/>
                    <a:pt x="1053558" y="517940"/>
                  </a:cubicBezTo>
                  <a:cubicBezTo>
                    <a:pt x="1053558" y="231890"/>
                    <a:pt x="817711" y="0"/>
                    <a:pt x="526779" y="0"/>
                  </a:cubicBezTo>
                  <a:close/>
                </a:path>
              </a:pathLst>
            </a:custGeom>
            <a:solidFill>
              <a:srgbClr val="03AE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98771" y="49489"/>
              <a:ext cx="856016" cy="889278"/>
            </a:xfrm>
            <a:prstGeom prst="rect">
              <a:avLst/>
            </a:prstGeom>
          </p:spPr>
          <p:txBody>
            <a:bodyPr lIns="39398" tIns="39398" rIns="39398" bIns="39398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777028">
            <a:off x="-934022" y="-40944"/>
            <a:ext cx="10443193" cy="10078246"/>
            <a:chOff x="0" y="0"/>
            <a:chExt cx="1053558" cy="101674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53558" cy="1016741"/>
            </a:xfrm>
            <a:custGeom>
              <a:avLst/>
              <a:gdLst/>
              <a:ahLst/>
              <a:cxnLst/>
              <a:rect l="l" t="t" r="r" b="b"/>
              <a:pathLst>
                <a:path w="1053558" h="1016741">
                  <a:moveTo>
                    <a:pt x="526779" y="0"/>
                  </a:moveTo>
                  <a:cubicBezTo>
                    <a:pt x="235847" y="0"/>
                    <a:pt x="0" y="227605"/>
                    <a:pt x="0" y="508370"/>
                  </a:cubicBezTo>
                  <a:cubicBezTo>
                    <a:pt x="0" y="789135"/>
                    <a:pt x="235847" y="1016741"/>
                    <a:pt x="526779" y="1016741"/>
                  </a:cubicBezTo>
                  <a:cubicBezTo>
                    <a:pt x="817711" y="1016741"/>
                    <a:pt x="1053558" y="789135"/>
                    <a:pt x="1053558" y="508370"/>
                  </a:cubicBezTo>
                  <a:cubicBezTo>
                    <a:pt x="1053558" y="227605"/>
                    <a:pt x="817711" y="0"/>
                    <a:pt x="52677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98771" y="47694"/>
              <a:ext cx="856016" cy="873727"/>
            </a:xfrm>
            <a:prstGeom prst="rect">
              <a:avLst/>
            </a:prstGeom>
          </p:spPr>
          <p:txBody>
            <a:bodyPr lIns="39398" tIns="39398" rIns="39398" bIns="39398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-749409" y="180359"/>
            <a:ext cx="9807684" cy="9692791"/>
            <a:chOff x="0" y="0"/>
            <a:chExt cx="1076823" cy="1064208"/>
          </a:xfrm>
        </p:grpSpPr>
        <p:sp>
          <p:nvSpPr>
            <p:cNvPr id="9" name="Freeform 9"/>
            <p:cNvSpPr/>
            <p:nvPr/>
          </p:nvSpPr>
          <p:spPr>
            <a:xfrm flipH="1" flipV="1">
              <a:off x="0" y="0"/>
              <a:ext cx="1076823" cy="1064208"/>
            </a:xfrm>
            <a:custGeom>
              <a:avLst/>
              <a:gdLst/>
              <a:ahLst/>
              <a:cxnLst/>
              <a:rect l="l" t="t" r="r" b="b"/>
              <a:pathLst>
                <a:path w="1076823" h="1064208">
                  <a:moveTo>
                    <a:pt x="538411" y="1064208"/>
                  </a:moveTo>
                  <a:cubicBezTo>
                    <a:pt x="835768" y="1064208"/>
                    <a:pt x="1076823" y="825977"/>
                    <a:pt x="1076823" y="532104"/>
                  </a:cubicBezTo>
                  <a:cubicBezTo>
                    <a:pt x="1076823" y="238231"/>
                    <a:pt x="835768" y="0"/>
                    <a:pt x="538411" y="0"/>
                  </a:cubicBezTo>
                  <a:cubicBezTo>
                    <a:pt x="241055" y="0"/>
                    <a:pt x="0" y="238231"/>
                    <a:pt x="0" y="532104"/>
                  </a:cubicBezTo>
                  <a:cubicBezTo>
                    <a:pt x="0" y="825977"/>
                    <a:pt x="241055" y="1064208"/>
                    <a:pt x="538411" y="1064208"/>
                  </a:cubicBez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103527" y="1028700"/>
            <a:ext cx="1359492" cy="339873"/>
          </a:xfrm>
          <a:custGeom>
            <a:avLst/>
            <a:gdLst/>
            <a:ahLst/>
            <a:cxnLst/>
            <a:rect l="l" t="t" r="r" b="b"/>
            <a:pathLst>
              <a:path w="1359492" h="339873">
                <a:moveTo>
                  <a:pt x="0" y="0"/>
                </a:moveTo>
                <a:lnTo>
                  <a:pt x="1359492" y="0"/>
                </a:lnTo>
                <a:lnTo>
                  <a:pt x="1359492" y="339873"/>
                </a:lnTo>
                <a:lnTo>
                  <a:pt x="0" y="3398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5103527" y="9148449"/>
            <a:ext cx="1359492" cy="339873"/>
          </a:xfrm>
          <a:custGeom>
            <a:avLst/>
            <a:gdLst/>
            <a:ahLst/>
            <a:cxnLst/>
            <a:rect l="l" t="t" r="r" b="b"/>
            <a:pathLst>
              <a:path w="1359492" h="339873">
                <a:moveTo>
                  <a:pt x="0" y="0"/>
                </a:moveTo>
                <a:lnTo>
                  <a:pt x="1359492" y="0"/>
                </a:lnTo>
                <a:lnTo>
                  <a:pt x="1359492" y="339873"/>
                </a:lnTo>
                <a:lnTo>
                  <a:pt x="0" y="3398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4509672" y="3573587"/>
            <a:ext cx="2547202" cy="2547202"/>
          </a:xfrm>
          <a:custGeom>
            <a:avLst/>
            <a:gdLst/>
            <a:ahLst/>
            <a:cxnLst/>
            <a:rect l="l" t="t" r="r" b="b"/>
            <a:pathLst>
              <a:path w="2547202" h="2547202">
                <a:moveTo>
                  <a:pt x="0" y="0"/>
                </a:moveTo>
                <a:lnTo>
                  <a:pt x="2547202" y="0"/>
                </a:lnTo>
                <a:lnTo>
                  <a:pt x="2547202" y="2547202"/>
                </a:lnTo>
                <a:lnTo>
                  <a:pt x="0" y="2547202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1257551" y="3590477"/>
            <a:ext cx="2635742" cy="2530312"/>
          </a:xfrm>
          <a:custGeom>
            <a:avLst/>
            <a:gdLst/>
            <a:ahLst/>
            <a:cxnLst/>
            <a:rect l="l" t="t" r="r" b="b"/>
            <a:pathLst>
              <a:path w="2635742" h="2530312">
                <a:moveTo>
                  <a:pt x="0" y="0"/>
                </a:moveTo>
                <a:lnTo>
                  <a:pt x="2635742" y="0"/>
                </a:lnTo>
                <a:lnTo>
                  <a:pt x="2635742" y="2530312"/>
                </a:lnTo>
                <a:lnTo>
                  <a:pt x="0" y="2530312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0380059" y="3573587"/>
            <a:ext cx="1108685" cy="1027069"/>
          </a:xfrm>
          <a:custGeom>
            <a:avLst/>
            <a:gdLst/>
            <a:ahLst/>
            <a:cxnLst/>
            <a:rect l="l" t="t" r="r" b="b"/>
            <a:pathLst>
              <a:path w="1108685" h="1027069">
                <a:moveTo>
                  <a:pt x="0" y="0"/>
                </a:moveTo>
                <a:lnTo>
                  <a:pt x="1108685" y="0"/>
                </a:lnTo>
                <a:lnTo>
                  <a:pt x="1108685" y="1027069"/>
                </a:lnTo>
                <a:lnTo>
                  <a:pt x="0" y="1027069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142445">
            <a:off x="10400856" y="3596109"/>
            <a:ext cx="1108685" cy="1027069"/>
          </a:xfrm>
          <a:custGeom>
            <a:avLst/>
            <a:gdLst/>
            <a:ahLst/>
            <a:cxnLst/>
            <a:rect l="l" t="t" r="r" b="b"/>
            <a:pathLst>
              <a:path w="1108685" h="1027069">
                <a:moveTo>
                  <a:pt x="0" y="0"/>
                </a:moveTo>
                <a:lnTo>
                  <a:pt x="1108685" y="0"/>
                </a:lnTo>
                <a:lnTo>
                  <a:pt x="1108685" y="1027069"/>
                </a:lnTo>
                <a:lnTo>
                  <a:pt x="0" y="1027069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alphaModFix amt="6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11105200" y="1952600"/>
            <a:ext cx="7578011" cy="1027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00"/>
              </a:lnSpc>
              <a:spcBef>
                <a:spcPct val="0"/>
              </a:spcBef>
            </a:pPr>
            <a:r>
              <a:rPr lang="en-US" sz="6700" b="1" spc="-221">
                <a:solidFill>
                  <a:srgbClr val="03AED2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Conclusion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0161852" y="6993490"/>
            <a:ext cx="7097448" cy="1900591"/>
            <a:chOff x="0" y="0"/>
            <a:chExt cx="9463265" cy="2534121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9463265" cy="2534121"/>
              <a:chOff x="0" y="0"/>
              <a:chExt cx="1869287" cy="500567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869287" cy="500567"/>
              </a:xfrm>
              <a:custGeom>
                <a:avLst/>
                <a:gdLst/>
                <a:ahLst/>
                <a:cxnLst/>
                <a:rect l="l" t="t" r="r" b="b"/>
                <a:pathLst>
                  <a:path w="1869287" h="500567">
                    <a:moveTo>
                      <a:pt x="0" y="0"/>
                    </a:moveTo>
                    <a:lnTo>
                      <a:pt x="1869287" y="0"/>
                    </a:lnTo>
                    <a:lnTo>
                      <a:pt x="1869287" y="500567"/>
                    </a:lnTo>
                    <a:lnTo>
                      <a:pt x="0" y="500567"/>
                    </a:lnTo>
                    <a:close/>
                  </a:path>
                </a:pathLst>
              </a:custGeom>
              <a:solidFill>
                <a:srgbClr val="03AED2">
                  <a:alpha val="44706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47625"/>
                <a:ext cx="1869287" cy="5481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499"/>
                  </a:lnSpc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0" y="439939"/>
              <a:ext cx="9463265" cy="5471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99"/>
                </a:lnSpc>
              </a:pPr>
              <a:r>
                <a:rPr lang="en-US" sz="2499" spc="-87">
                  <a:solidFill>
                    <a:srgbClr val="000000"/>
                  </a:solidFill>
                  <a:latin typeface="Garet"/>
                  <a:ea typeface="Garet"/>
                  <a:cs typeface="Garet"/>
                  <a:sym typeface="Garet"/>
                </a:rPr>
                <a:t>Email: NAVSAFECOM_PAO@us.navy.mil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1168073"/>
              <a:ext cx="9463265" cy="5471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99"/>
                </a:lnSpc>
              </a:pPr>
              <a:r>
                <a:rPr lang="en-US" sz="2499" spc="-87">
                  <a:solidFill>
                    <a:srgbClr val="000000"/>
                  </a:solidFill>
                  <a:latin typeface="Garet"/>
                  <a:ea typeface="Garet"/>
                  <a:cs typeface="Garet"/>
                  <a:sym typeface="Garet"/>
                </a:rPr>
                <a:t>https://www.navalsafetycommand.navy.mil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25509" y="6264744"/>
            <a:ext cx="10236981" cy="10236981"/>
          </a:xfrm>
          <a:custGeom>
            <a:avLst/>
            <a:gdLst/>
            <a:ahLst/>
            <a:cxnLst/>
            <a:rect l="l" t="t" r="r" b="b"/>
            <a:pathLst>
              <a:path w="10236981" h="10236981">
                <a:moveTo>
                  <a:pt x="0" y="0"/>
                </a:moveTo>
                <a:lnTo>
                  <a:pt x="10236982" y="0"/>
                </a:lnTo>
                <a:lnTo>
                  <a:pt x="10236982" y="10236981"/>
                </a:lnTo>
                <a:lnTo>
                  <a:pt x="0" y="102369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881212" y="9258300"/>
            <a:ext cx="21731527" cy="3086100"/>
            <a:chOff x="0" y="0"/>
            <a:chExt cx="572353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723530" cy="812800"/>
            </a:xfrm>
            <a:custGeom>
              <a:avLst/>
              <a:gdLst/>
              <a:ahLst/>
              <a:cxnLst/>
              <a:rect l="l" t="t" r="r" b="b"/>
              <a:pathLst>
                <a:path w="5723530" h="812800">
                  <a:moveTo>
                    <a:pt x="0" y="0"/>
                  </a:moveTo>
                  <a:lnTo>
                    <a:pt x="5723530" y="0"/>
                  </a:lnTo>
                  <a:lnTo>
                    <a:pt x="572353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DDE5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572353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5400000">
            <a:off x="8811702" y="1172063"/>
            <a:ext cx="1115877" cy="15623501"/>
            <a:chOff x="0" y="0"/>
            <a:chExt cx="293894" cy="411483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3894" cy="4114831"/>
            </a:xfrm>
            <a:custGeom>
              <a:avLst/>
              <a:gdLst/>
              <a:ahLst/>
              <a:cxnLst/>
              <a:rect l="l" t="t" r="r" b="b"/>
              <a:pathLst>
                <a:path w="293894" h="4114831">
                  <a:moveTo>
                    <a:pt x="0" y="0"/>
                  </a:moveTo>
                  <a:lnTo>
                    <a:pt x="293894" y="0"/>
                  </a:lnTo>
                  <a:lnTo>
                    <a:pt x="293894" y="4114831"/>
                  </a:lnTo>
                  <a:lnTo>
                    <a:pt x="0" y="4114831"/>
                  </a:lnTo>
                  <a:close/>
                </a:path>
              </a:pathLst>
            </a:custGeom>
            <a:solidFill>
              <a:srgbClr val="03AE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93894" cy="41529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289342" y="1477894"/>
            <a:ext cx="1359492" cy="339873"/>
          </a:xfrm>
          <a:custGeom>
            <a:avLst/>
            <a:gdLst/>
            <a:ahLst/>
            <a:cxnLst/>
            <a:rect l="l" t="t" r="r" b="b"/>
            <a:pathLst>
              <a:path w="1359492" h="339873">
                <a:moveTo>
                  <a:pt x="0" y="0"/>
                </a:moveTo>
                <a:lnTo>
                  <a:pt x="1359491" y="0"/>
                </a:lnTo>
                <a:lnTo>
                  <a:pt x="1359491" y="339873"/>
                </a:lnTo>
                <a:lnTo>
                  <a:pt x="0" y="3398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5553351" y="8813877"/>
            <a:ext cx="1359492" cy="339873"/>
          </a:xfrm>
          <a:custGeom>
            <a:avLst/>
            <a:gdLst/>
            <a:ahLst/>
            <a:cxnLst/>
            <a:rect l="l" t="t" r="r" b="b"/>
            <a:pathLst>
              <a:path w="1359492" h="339873">
                <a:moveTo>
                  <a:pt x="0" y="0"/>
                </a:moveTo>
                <a:lnTo>
                  <a:pt x="1359492" y="0"/>
                </a:lnTo>
                <a:lnTo>
                  <a:pt x="1359492" y="339873"/>
                </a:lnTo>
                <a:lnTo>
                  <a:pt x="0" y="3398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891935" y="4194983"/>
            <a:ext cx="1247321" cy="1413395"/>
          </a:xfrm>
          <a:custGeom>
            <a:avLst/>
            <a:gdLst/>
            <a:ahLst/>
            <a:cxnLst/>
            <a:rect l="l" t="t" r="r" b="b"/>
            <a:pathLst>
              <a:path w="1247321" h="1413395">
                <a:moveTo>
                  <a:pt x="0" y="0"/>
                </a:moveTo>
                <a:lnTo>
                  <a:pt x="1247321" y="0"/>
                </a:lnTo>
                <a:lnTo>
                  <a:pt x="1247321" y="1413395"/>
                </a:lnTo>
                <a:lnTo>
                  <a:pt x="0" y="14133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863892" y="4163206"/>
            <a:ext cx="1303406" cy="1476948"/>
          </a:xfrm>
          <a:custGeom>
            <a:avLst/>
            <a:gdLst/>
            <a:ahLst/>
            <a:cxnLst/>
            <a:rect l="l" t="t" r="r" b="b"/>
            <a:pathLst>
              <a:path w="1303406" h="1476948">
                <a:moveTo>
                  <a:pt x="0" y="0"/>
                </a:moveTo>
                <a:lnTo>
                  <a:pt x="1303407" y="0"/>
                </a:lnTo>
                <a:lnTo>
                  <a:pt x="1303407" y="1476948"/>
                </a:lnTo>
                <a:lnTo>
                  <a:pt x="0" y="14769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9642724" y="4291132"/>
            <a:ext cx="1349022" cy="1349022"/>
          </a:xfrm>
          <a:custGeom>
            <a:avLst/>
            <a:gdLst/>
            <a:ahLst/>
            <a:cxnLst/>
            <a:rect l="l" t="t" r="r" b="b"/>
            <a:pathLst>
              <a:path w="1349022" h="1349022">
                <a:moveTo>
                  <a:pt x="0" y="0"/>
                </a:moveTo>
                <a:lnTo>
                  <a:pt x="1349022" y="0"/>
                </a:lnTo>
                <a:lnTo>
                  <a:pt x="1349022" y="1349022"/>
                </a:lnTo>
                <a:lnTo>
                  <a:pt x="0" y="13490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901460" y="5972489"/>
            <a:ext cx="1303206" cy="1881886"/>
          </a:xfrm>
          <a:custGeom>
            <a:avLst/>
            <a:gdLst/>
            <a:ahLst/>
            <a:cxnLst/>
            <a:rect l="l" t="t" r="r" b="b"/>
            <a:pathLst>
              <a:path w="1303206" h="1881886">
                <a:moveTo>
                  <a:pt x="0" y="0"/>
                </a:moveTo>
                <a:lnTo>
                  <a:pt x="1303206" y="0"/>
                </a:lnTo>
                <a:lnTo>
                  <a:pt x="1303206" y="1881886"/>
                </a:lnTo>
                <a:lnTo>
                  <a:pt x="0" y="188188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9529715" y="5919246"/>
            <a:ext cx="1575041" cy="1723711"/>
          </a:xfrm>
          <a:custGeom>
            <a:avLst/>
            <a:gdLst/>
            <a:ahLst/>
            <a:cxnLst/>
            <a:rect l="l" t="t" r="r" b="b"/>
            <a:pathLst>
              <a:path w="1575041" h="1723711">
                <a:moveTo>
                  <a:pt x="0" y="0"/>
                </a:moveTo>
                <a:lnTo>
                  <a:pt x="1575041" y="0"/>
                </a:lnTo>
                <a:lnTo>
                  <a:pt x="1575041" y="1723711"/>
                </a:lnTo>
                <a:lnTo>
                  <a:pt x="0" y="172371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2648833" y="1425246"/>
            <a:ext cx="13584263" cy="1222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  <a:spcBef>
                <a:spcPct val="0"/>
              </a:spcBef>
            </a:pPr>
            <a:r>
              <a:rPr lang="en-US" sz="8000" b="1" spc="-264">
                <a:solidFill>
                  <a:srgbClr val="03AED2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Heat and Sun Safety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917643" y="2627392"/>
            <a:ext cx="14903994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When treating a heat-related illness, immediately begin aggressive fluid replacement and cooling of your core body temperature. This is critical in reducing illness and preventing death.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391668" y="4479405"/>
            <a:ext cx="5210929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Hyperthermia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123450" y="4479405"/>
            <a:ext cx="5210929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Heat  Cramps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391668" y="6865807"/>
            <a:ext cx="5210929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Heat Exhaustion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203654" y="6733477"/>
            <a:ext cx="5210929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Heat Stroke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343946" y="9753050"/>
            <a:ext cx="5099376" cy="280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0"/>
              </a:lnSpc>
            </a:pPr>
            <a:r>
              <a:rPr lang="en-US" sz="2050" spc="-71">
                <a:solidFill>
                  <a:srgbClr val="03AED2"/>
                </a:solidFill>
                <a:latin typeface="Garet"/>
                <a:ea typeface="Garet"/>
                <a:cs typeface="Garet"/>
                <a:sym typeface="Garet"/>
              </a:rPr>
              <a:t>Sourced from:  www.cdc.com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133234" y="7589315"/>
            <a:ext cx="10236981" cy="10236981"/>
          </a:xfrm>
          <a:custGeom>
            <a:avLst/>
            <a:gdLst/>
            <a:ahLst/>
            <a:cxnLst/>
            <a:rect l="l" t="t" r="r" b="b"/>
            <a:pathLst>
              <a:path w="10236981" h="10236981">
                <a:moveTo>
                  <a:pt x="0" y="0"/>
                </a:moveTo>
                <a:lnTo>
                  <a:pt x="10236981" y="0"/>
                </a:lnTo>
                <a:lnTo>
                  <a:pt x="10236981" y="10236981"/>
                </a:lnTo>
                <a:lnTo>
                  <a:pt x="0" y="102369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765563" y="-1354217"/>
            <a:ext cx="11833546" cy="11833546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AE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144000" y="188599"/>
            <a:ext cx="9662392" cy="9662392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277350" y="401160"/>
            <a:ext cx="9256321" cy="925632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 flipH="1"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630849" y="0"/>
                    <a:pt x="812800" y="181951"/>
                    <a:pt x="812800" y="406400"/>
                  </a:cubicBezTo>
                  <a:cubicBezTo>
                    <a:pt x="812800" y="630849"/>
                    <a:pt x="630849" y="812800"/>
                    <a:pt x="406400" y="812800"/>
                  </a:cubicBezTo>
                  <a:cubicBezTo>
                    <a:pt x="181951" y="812800"/>
                    <a:pt x="0" y="630849"/>
                    <a:pt x="0" y="406400"/>
                  </a:cubicBez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/>
          <p:cNvSpPr/>
          <p:nvPr/>
        </p:nvSpPr>
        <p:spPr>
          <a:xfrm>
            <a:off x="8126148" y="1423654"/>
            <a:ext cx="1359492" cy="339873"/>
          </a:xfrm>
          <a:custGeom>
            <a:avLst/>
            <a:gdLst/>
            <a:ahLst/>
            <a:cxnLst/>
            <a:rect l="l" t="t" r="r" b="b"/>
            <a:pathLst>
              <a:path w="1359492" h="339873">
                <a:moveTo>
                  <a:pt x="0" y="0"/>
                </a:moveTo>
                <a:lnTo>
                  <a:pt x="1359492" y="0"/>
                </a:lnTo>
                <a:lnTo>
                  <a:pt x="1359492" y="339873"/>
                </a:lnTo>
                <a:lnTo>
                  <a:pt x="0" y="3398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8805894" y="9123483"/>
            <a:ext cx="1359492" cy="339873"/>
          </a:xfrm>
          <a:custGeom>
            <a:avLst/>
            <a:gdLst/>
            <a:ahLst/>
            <a:cxnLst/>
            <a:rect l="l" t="t" r="r" b="b"/>
            <a:pathLst>
              <a:path w="1359492" h="339873">
                <a:moveTo>
                  <a:pt x="0" y="0"/>
                </a:moveTo>
                <a:lnTo>
                  <a:pt x="1359492" y="0"/>
                </a:lnTo>
                <a:lnTo>
                  <a:pt x="1359492" y="339873"/>
                </a:lnTo>
                <a:lnTo>
                  <a:pt x="0" y="3398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1014187" y="2917111"/>
            <a:ext cx="6508967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Things to remember before you “dive in”: 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028700" y="4806236"/>
            <a:ext cx="7018864" cy="989051"/>
            <a:chOff x="0" y="0"/>
            <a:chExt cx="1848590" cy="26049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848590" cy="260491"/>
            </a:xfrm>
            <a:custGeom>
              <a:avLst/>
              <a:gdLst/>
              <a:ahLst/>
              <a:cxnLst/>
              <a:rect l="l" t="t" r="r" b="b"/>
              <a:pathLst>
                <a:path w="1848590" h="260491">
                  <a:moveTo>
                    <a:pt x="0" y="0"/>
                  </a:moveTo>
                  <a:lnTo>
                    <a:pt x="1848590" y="0"/>
                  </a:lnTo>
                  <a:lnTo>
                    <a:pt x="1848590" y="260491"/>
                  </a:lnTo>
                  <a:lnTo>
                    <a:pt x="0" y="260491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1848590" cy="3081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14187" y="5966737"/>
            <a:ext cx="7018864" cy="989051"/>
            <a:chOff x="0" y="0"/>
            <a:chExt cx="1848590" cy="26049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848590" cy="260491"/>
            </a:xfrm>
            <a:custGeom>
              <a:avLst/>
              <a:gdLst/>
              <a:ahLst/>
              <a:cxnLst/>
              <a:rect l="l" t="t" r="r" b="b"/>
              <a:pathLst>
                <a:path w="1848590" h="260491">
                  <a:moveTo>
                    <a:pt x="0" y="0"/>
                  </a:moveTo>
                  <a:lnTo>
                    <a:pt x="1848590" y="0"/>
                  </a:lnTo>
                  <a:lnTo>
                    <a:pt x="1848590" y="260491"/>
                  </a:lnTo>
                  <a:lnTo>
                    <a:pt x="0" y="260491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1848590" cy="3081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14187" y="7127237"/>
            <a:ext cx="7018864" cy="989051"/>
            <a:chOff x="0" y="0"/>
            <a:chExt cx="1848590" cy="26049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848590" cy="260491"/>
            </a:xfrm>
            <a:custGeom>
              <a:avLst/>
              <a:gdLst/>
              <a:ahLst/>
              <a:cxnLst/>
              <a:rect l="l" t="t" r="r" b="b"/>
              <a:pathLst>
                <a:path w="1848590" h="260491">
                  <a:moveTo>
                    <a:pt x="0" y="0"/>
                  </a:moveTo>
                  <a:lnTo>
                    <a:pt x="1848590" y="0"/>
                  </a:lnTo>
                  <a:lnTo>
                    <a:pt x="1848590" y="260491"/>
                  </a:lnTo>
                  <a:lnTo>
                    <a:pt x="0" y="260491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1848590" cy="3081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14187" y="8269249"/>
            <a:ext cx="7018864" cy="989051"/>
            <a:chOff x="0" y="0"/>
            <a:chExt cx="1848590" cy="26049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848590" cy="260491"/>
            </a:xfrm>
            <a:custGeom>
              <a:avLst/>
              <a:gdLst/>
              <a:ahLst/>
              <a:cxnLst/>
              <a:rect l="l" t="t" r="r" b="b"/>
              <a:pathLst>
                <a:path w="1848590" h="260491">
                  <a:moveTo>
                    <a:pt x="0" y="0"/>
                  </a:moveTo>
                  <a:lnTo>
                    <a:pt x="1848590" y="0"/>
                  </a:lnTo>
                  <a:lnTo>
                    <a:pt x="1848590" y="260491"/>
                  </a:lnTo>
                  <a:lnTo>
                    <a:pt x="0" y="260491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1848590" cy="3081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014187" y="1815382"/>
            <a:ext cx="7847120" cy="1073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7000" b="1" spc="-231">
                <a:solidFill>
                  <a:srgbClr val="03AED2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Swimming Safety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95266" y="4897200"/>
            <a:ext cx="6799557" cy="76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spc="-7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Know and observe your swimming </a:t>
            </a:r>
          </a:p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 spc="-7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limitations and capabilities.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80753" y="6057700"/>
            <a:ext cx="6799557" cy="76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 spc="-7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Avoid swift-moving water. If caught in a current, swim with it and angle toward shore or the edge.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80753" y="7218201"/>
            <a:ext cx="6799557" cy="76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 spc="-7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Stay out of the water during thunderstorms and severe weather.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80753" y="8360213"/>
            <a:ext cx="6799557" cy="76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 spc="-7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Don’t swim  under the influence of alcohol, drugs or medication.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3707017" y="9850991"/>
            <a:ext cx="5099376" cy="237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50"/>
              </a:lnSpc>
            </a:pPr>
            <a:r>
              <a:rPr lang="en-US" sz="1850" spc="-64">
                <a:solidFill>
                  <a:srgbClr val="1B1B1B"/>
                </a:solidFill>
                <a:latin typeface="Garet"/>
                <a:ea typeface="Garet"/>
                <a:cs typeface="Garet"/>
                <a:sym typeface="Garet"/>
              </a:rPr>
              <a:t>For more info: www.nsc.org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1028700" y="3625911"/>
            <a:ext cx="7018864" cy="989051"/>
            <a:chOff x="0" y="0"/>
            <a:chExt cx="1848590" cy="260491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848590" cy="260491"/>
            </a:xfrm>
            <a:custGeom>
              <a:avLst/>
              <a:gdLst/>
              <a:ahLst/>
              <a:cxnLst/>
              <a:rect l="l" t="t" r="r" b="b"/>
              <a:pathLst>
                <a:path w="1848590" h="260491">
                  <a:moveTo>
                    <a:pt x="0" y="0"/>
                  </a:moveTo>
                  <a:lnTo>
                    <a:pt x="1848590" y="0"/>
                  </a:lnTo>
                  <a:lnTo>
                    <a:pt x="1848590" y="260491"/>
                  </a:lnTo>
                  <a:lnTo>
                    <a:pt x="0" y="260491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1848590" cy="2985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r>
                <a:rPr lang="en-US" sz="2200" spc="-77">
                  <a:solidFill>
                    <a:srgbClr val="FFFFFF"/>
                  </a:solidFill>
                  <a:latin typeface="Garet"/>
                  <a:ea typeface="Garet"/>
                  <a:cs typeface="Garet"/>
                  <a:sym typeface="Garet"/>
                </a:rPr>
                <a:t>Always test the water depth before diving.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90629" y="3969293"/>
            <a:ext cx="1015164" cy="1015164"/>
          </a:xfrm>
          <a:custGeom>
            <a:avLst/>
            <a:gdLst/>
            <a:ahLst/>
            <a:cxnLst/>
            <a:rect l="l" t="t" r="r" b="b"/>
            <a:pathLst>
              <a:path w="1015164" h="1015164">
                <a:moveTo>
                  <a:pt x="0" y="0"/>
                </a:moveTo>
                <a:lnTo>
                  <a:pt x="1015165" y="0"/>
                </a:lnTo>
                <a:lnTo>
                  <a:pt x="1015165" y="1015164"/>
                </a:lnTo>
                <a:lnTo>
                  <a:pt x="0" y="10151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90629" y="5204922"/>
            <a:ext cx="1015164" cy="1015164"/>
          </a:xfrm>
          <a:custGeom>
            <a:avLst/>
            <a:gdLst/>
            <a:ahLst/>
            <a:cxnLst/>
            <a:rect l="l" t="t" r="r" b="b"/>
            <a:pathLst>
              <a:path w="1015164" h="1015164">
                <a:moveTo>
                  <a:pt x="0" y="0"/>
                </a:moveTo>
                <a:lnTo>
                  <a:pt x="1015165" y="0"/>
                </a:lnTo>
                <a:lnTo>
                  <a:pt x="1015165" y="1015165"/>
                </a:lnTo>
                <a:lnTo>
                  <a:pt x="0" y="10151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490629" y="6505736"/>
            <a:ext cx="1015164" cy="1015164"/>
          </a:xfrm>
          <a:custGeom>
            <a:avLst/>
            <a:gdLst/>
            <a:ahLst/>
            <a:cxnLst/>
            <a:rect l="l" t="t" r="r" b="b"/>
            <a:pathLst>
              <a:path w="1015164" h="1015164">
                <a:moveTo>
                  <a:pt x="0" y="0"/>
                </a:moveTo>
                <a:lnTo>
                  <a:pt x="1015165" y="0"/>
                </a:lnTo>
                <a:lnTo>
                  <a:pt x="1015165" y="1015165"/>
                </a:lnTo>
                <a:lnTo>
                  <a:pt x="0" y="10151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5959540" y="8099713"/>
            <a:ext cx="10236981" cy="10236981"/>
          </a:xfrm>
          <a:custGeom>
            <a:avLst/>
            <a:gdLst/>
            <a:ahLst/>
            <a:cxnLst/>
            <a:rect l="l" t="t" r="r" b="b"/>
            <a:pathLst>
              <a:path w="10236981" h="10236981">
                <a:moveTo>
                  <a:pt x="0" y="0"/>
                </a:moveTo>
                <a:lnTo>
                  <a:pt x="10236981" y="0"/>
                </a:lnTo>
                <a:lnTo>
                  <a:pt x="10236981" y="10236981"/>
                </a:lnTo>
                <a:lnTo>
                  <a:pt x="0" y="1023698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3726785" y="5726047"/>
            <a:ext cx="8937345" cy="8937345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4022060" y="2534866"/>
            <a:ext cx="3532515" cy="6723434"/>
            <a:chOff x="0" y="0"/>
            <a:chExt cx="3331210" cy="634029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331210" cy="6340291"/>
            </a:xfrm>
            <a:custGeom>
              <a:avLst/>
              <a:gdLst/>
              <a:ahLst/>
              <a:cxnLst/>
              <a:rect l="l" t="t" r="r" b="b"/>
              <a:pathLst>
                <a:path w="3331210" h="6340291">
                  <a:moveTo>
                    <a:pt x="3331210" y="3170145"/>
                  </a:moveTo>
                  <a:lnTo>
                    <a:pt x="3331210" y="6340291"/>
                  </a:lnTo>
                  <a:cubicBezTo>
                    <a:pt x="1490980" y="6340291"/>
                    <a:pt x="0" y="4920192"/>
                    <a:pt x="0" y="3170145"/>
                  </a:cubicBezTo>
                  <a:cubicBezTo>
                    <a:pt x="0" y="1420099"/>
                    <a:pt x="1490980" y="0"/>
                    <a:pt x="3331210" y="0"/>
                  </a:cubicBezTo>
                  <a:lnTo>
                    <a:pt x="3331210" y="3170145"/>
                  </a:lnTo>
                  <a:close/>
                </a:path>
              </a:pathLst>
            </a:cu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573729" y="1682517"/>
            <a:ext cx="5727586" cy="5727586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DE5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805205" y="1928440"/>
            <a:ext cx="5246370" cy="524637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Freeform 16"/>
          <p:cNvSpPr/>
          <p:nvPr/>
        </p:nvSpPr>
        <p:spPr>
          <a:xfrm>
            <a:off x="4171030" y="858764"/>
            <a:ext cx="1359492" cy="339873"/>
          </a:xfrm>
          <a:custGeom>
            <a:avLst/>
            <a:gdLst/>
            <a:ahLst/>
            <a:cxnLst/>
            <a:rect l="l" t="t" r="r" b="b"/>
            <a:pathLst>
              <a:path w="1359492" h="339873">
                <a:moveTo>
                  <a:pt x="0" y="0"/>
                </a:moveTo>
                <a:lnTo>
                  <a:pt x="1359492" y="0"/>
                </a:lnTo>
                <a:lnTo>
                  <a:pt x="1359492" y="339872"/>
                </a:lnTo>
                <a:lnTo>
                  <a:pt x="0" y="33987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4171030" y="8308225"/>
            <a:ext cx="1359492" cy="339873"/>
          </a:xfrm>
          <a:custGeom>
            <a:avLst/>
            <a:gdLst/>
            <a:ahLst/>
            <a:cxnLst/>
            <a:rect l="l" t="t" r="r" b="b"/>
            <a:pathLst>
              <a:path w="1359492" h="339873">
                <a:moveTo>
                  <a:pt x="0" y="0"/>
                </a:moveTo>
                <a:lnTo>
                  <a:pt x="1359492" y="0"/>
                </a:lnTo>
                <a:lnTo>
                  <a:pt x="1359492" y="339873"/>
                </a:lnTo>
                <a:lnTo>
                  <a:pt x="0" y="3398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1503488" y="1312490"/>
            <a:ext cx="8301717" cy="1198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00"/>
              </a:lnSpc>
              <a:spcBef>
                <a:spcPct val="0"/>
              </a:spcBef>
            </a:pPr>
            <a:r>
              <a:rPr lang="en-US" sz="7800" b="1" spc="-257">
                <a:solidFill>
                  <a:srgbClr val="68D2E8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Diving Safety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775723" y="4235177"/>
            <a:ext cx="6355418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</a:pPr>
            <a:r>
              <a:rPr lang="en-US" sz="2100" spc="-73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Perform a thorough safety check of your gear.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776366" y="5134337"/>
            <a:ext cx="6367634" cy="1108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</a:pPr>
            <a:r>
              <a:rPr lang="en-US" sz="2100" spc="-73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Make sure you are up-to-date on your medical assessment as some medical conditions aren’t compatible with diving.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763507" y="6620889"/>
            <a:ext cx="6367634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0"/>
              </a:lnSpc>
            </a:pPr>
            <a:r>
              <a:rPr lang="en-US" sz="2100" spc="-73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Don’t drink before a dive as it entails several risks including nitrogen narcosis. 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490629" y="2540870"/>
            <a:ext cx="7640512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Planning a dive this summer? Follow the tips below to help minimize your risk: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352332" y="9691767"/>
            <a:ext cx="5099376" cy="259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0"/>
              </a:lnSpc>
            </a:pPr>
            <a:r>
              <a:rPr lang="en-US" sz="1950" spc="-68">
                <a:solidFill>
                  <a:srgbClr val="1B1B1B"/>
                </a:solidFill>
                <a:latin typeface="Garet"/>
                <a:ea typeface="Garet"/>
                <a:cs typeface="Garet"/>
                <a:sym typeface="Garet"/>
              </a:rPr>
              <a:t>For more info: www.epa.gov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61898" y="-798653"/>
            <a:ext cx="6639221" cy="12188858"/>
            <a:chOff x="0" y="0"/>
            <a:chExt cx="1748601" cy="32102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48602" cy="3210234"/>
            </a:xfrm>
            <a:custGeom>
              <a:avLst/>
              <a:gdLst/>
              <a:ahLst/>
              <a:cxnLst/>
              <a:rect l="l" t="t" r="r" b="b"/>
              <a:pathLst>
                <a:path w="1748602" h="3210234">
                  <a:moveTo>
                    <a:pt x="0" y="0"/>
                  </a:moveTo>
                  <a:lnTo>
                    <a:pt x="1748602" y="0"/>
                  </a:lnTo>
                  <a:lnTo>
                    <a:pt x="1748602" y="3210234"/>
                  </a:lnTo>
                  <a:lnTo>
                    <a:pt x="0" y="3210234"/>
                  </a:lnTo>
                  <a:close/>
                </a:path>
              </a:pathLst>
            </a:custGeom>
            <a:solidFill>
              <a:srgbClr val="FDDE5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748601" cy="32483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812745"/>
            <a:ext cx="2772063" cy="8445555"/>
            <a:chOff x="0" y="0"/>
            <a:chExt cx="730091" cy="222434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30091" cy="2224344"/>
            </a:xfrm>
            <a:custGeom>
              <a:avLst/>
              <a:gdLst/>
              <a:ahLst/>
              <a:cxnLst/>
              <a:rect l="l" t="t" r="r" b="b"/>
              <a:pathLst>
                <a:path w="730091" h="2224344">
                  <a:moveTo>
                    <a:pt x="0" y="0"/>
                  </a:moveTo>
                  <a:lnTo>
                    <a:pt x="730091" y="0"/>
                  </a:lnTo>
                  <a:lnTo>
                    <a:pt x="730091" y="2224344"/>
                  </a:lnTo>
                  <a:lnTo>
                    <a:pt x="0" y="2224344"/>
                  </a:lnTo>
                  <a:close/>
                </a:path>
              </a:pathLst>
            </a:custGeom>
            <a:solidFill>
              <a:srgbClr val="03AE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730091" cy="22624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39324" y="1490988"/>
            <a:ext cx="7404676" cy="7150395"/>
            <a:chOff x="0" y="0"/>
            <a:chExt cx="1147178" cy="110778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47178" cy="1107783"/>
            </a:xfrm>
            <a:custGeom>
              <a:avLst/>
              <a:gdLst/>
              <a:ahLst/>
              <a:cxnLst/>
              <a:rect l="l" t="t" r="r" b="b"/>
              <a:pathLst>
                <a:path w="1147178" h="1107783">
                  <a:moveTo>
                    <a:pt x="0" y="0"/>
                  </a:moveTo>
                  <a:lnTo>
                    <a:pt x="1147178" y="0"/>
                  </a:lnTo>
                  <a:lnTo>
                    <a:pt x="1147178" y="1107783"/>
                  </a:lnTo>
                  <a:lnTo>
                    <a:pt x="0" y="1107783"/>
                  </a:lnTo>
                  <a:close/>
                </a:path>
              </a:pathLst>
            </a:cu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6603095" y="642809"/>
            <a:ext cx="1359492" cy="339873"/>
          </a:xfrm>
          <a:custGeom>
            <a:avLst/>
            <a:gdLst/>
            <a:ahLst/>
            <a:cxnLst/>
            <a:rect l="l" t="t" r="r" b="b"/>
            <a:pathLst>
              <a:path w="1359492" h="339873">
                <a:moveTo>
                  <a:pt x="0" y="0"/>
                </a:moveTo>
                <a:lnTo>
                  <a:pt x="1359492" y="0"/>
                </a:lnTo>
                <a:lnTo>
                  <a:pt x="1359492" y="339873"/>
                </a:lnTo>
                <a:lnTo>
                  <a:pt x="0" y="3398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6603095" y="9258300"/>
            <a:ext cx="1359492" cy="339873"/>
          </a:xfrm>
          <a:custGeom>
            <a:avLst/>
            <a:gdLst/>
            <a:ahLst/>
            <a:cxnLst/>
            <a:rect l="l" t="t" r="r" b="b"/>
            <a:pathLst>
              <a:path w="1359492" h="339873">
                <a:moveTo>
                  <a:pt x="0" y="0"/>
                </a:moveTo>
                <a:lnTo>
                  <a:pt x="1359492" y="0"/>
                </a:lnTo>
                <a:lnTo>
                  <a:pt x="1359492" y="339873"/>
                </a:lnTo>
                <a:lnTo>
                  <a:pt x="0" y="3398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0973836" y="2970522"/>
            <a:ext cx="10236981" cy="10236981"/>
          </a:xfrm>
          <a:custGeom>
            <a:avLst/>
            <a:gdLst/>
            <a:ahLst/>
            <a:cxnLst/>
            <a:rect l="l" t="t" r="r" b="b"/>
            <a:pathLst>
              <a:path w="10236981" h="10236981">
                <a:moveTo>
                  <a:pt x="0" y="0"/>
                </a:moveTo>
                <a:lnTo>
                  <a:pt x="10236982" y="0"/>
                </a:lnTo>
                <a:lnTo>
                  <a:pt x="10236982" y="10236981"/>
                </a:lnTo>
                <a:lnTo>
                  <a:pt x="0" y="1023698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/>
          <p:nvPr/>
        </p:nvGrpSpPr>
        <p:grpSpPr>
          <a:xfrm>
            <a:off x="9019309" y="5002522"/>
            <a:ext cx="8239991" cy="981932"/>
            <a:chOff x="0" y="0"/>
            <a:chExt cx="2170204" cy="25861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170204" cy="258616"/>
            </a:xfrm>
            <a:custGeom>
              <a:avLst/>
              <a:gdLst/>
              <a:ahLst/>
              <a:cxnLst/>
              <a:rect l="l" t="t" r="r" b="b"/>
              <a:pathLst>
                <a:path w="2170204" h="258616">
                  <a:moveTo>
                    <a:pt x="0" y="0"/>
                  </a:moveTo>
                  <a:lnTo>
                    <a:pt x="2170204" y="0"/>
                  </a:lnTo>
                  <a:lnTo>
                    <a:pt x="2170204" y="258616"/>
                  </a:lnTo>
                  <a:lnTo>
                    <a:pt x="0" y="258616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2170204" cy="3062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9786946" y="1490988"/>
            <a:ext cx="7129972" cy="1132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58"/>
              </a:lnSpc>
              <a:spcBef>
                <a:spcPct val="0"/>
              </a:spcBef>
            </a:pPr>
            <a:r>
              <a:rPr lang="en-US" sz="7458" b="1" spc="-246">
                <a:solidFill>
                  <a:srgbClr val="03AED2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Boating Safety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786946" y="2922897"/>
            <a:ext cx="7129972" cy="173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A day spent on the water during the warmer months is a classic American pastime.  Remember these safety tips before and during your journey: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786946" y="4980460"/>
            <a:ext cx="7129972" cy="949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just">
              <a:lnSpc>
                <a:spcPts val="3849"/>
              </a:lnSpc>
              <a:buFont typeface="Arial"/>
              <a:buChar char="•"/>
            </a:pPr>
            <a:r>
              <a:rPr lang="en-US" sz="2499" spc="-8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Always check local, route and destination weather and water conditions.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9019309" y="6327353"/>
            <a:ext cx="8239991" cy="981932"/>
            <a:chOff x="0" y="0"/>
            <a:chExt cx="2170204" cy="25861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170204" cy="258616"/>
            </a:xfrm>
            <a:custGeom>
              <a:avLst/>
              <a:gdLst/>
              <a:ahLst/>
              <a:cxnLst/>
              <a:rect l="l" t="t" r="r" b="b"/>
              <a:pathLst>
                <a:path w="2170204" h="258616">
                  <a:moveTo>
                    <a:pt x="0" y="0"/>
                  </a:moveTo>
                  <a:lnTo>
                    <a:pt x="2170204" y="0"/>
                  </a:lnTo>
                  <a:lnTo>
                    <a:pt x="2170204" y="258616"/>
                  </a:lnTo>
                  <a:lnTo>
                    <a:pt x="0" y="258616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47625"/>
              <a:ext cx="2170204" cy="3062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9019309" y="7598047"/>
            <a:ext cx="8239991" cy="981932"/>
            <a:chOff x="0" y="0"/>
            <a:chExt cx="2170204" cy="258616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170204" cy="258616"/>
            </a:xfrm>
            <a:custGeom>
              <a:avLst/>
              <a:gdLst/>
              <a:ahLst/>
              <a:cxnLst/>
              <a:rect l="l" t="t" r="r" b="b"/>
              <a:pathLst>
                <a:path w="2170204" h="258616">
                  <a:moveTo>
                    <a:pt x="0" y="0"/>
                  </a:moveTo>
                  <a:lnTo>
                    <a:pt x="2170204" y="0"/>
                  </a:lnTo>
                  <a:lnTo>
                    <a:pt x="2170204" y="258616"/>
                  </a:lnTo>
                  <a:lnTo>
                    <a:pt x="0" y="258616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47625"/>
              <a:ext cx="2170204" cy="3062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9786946" y="6543682"/>
            <a:ext cx="7129972" cy="463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just">
              <a:lnSpc>
                <a:spcPts val="3849"/>
              </a:lnSpc>
              <a:buFont typeface="Arial"/>
              <a:buChar char="•"/>
            </a:pPr>
            <a:r>
              <a:rPr lang="en-US" sz="2499" spc="-8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Operate at a safe speed.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786946" y="7814375"/>
            <a:ext cx="7129972" cy="463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just">
              <a:lnSpc>
                <a:spcPts val="3849"/>
              </a:lnSpc>
              <a:buFont typeface="Arial"/>
              <a:buChar char="•"/>
            </a:pPr>
            <a:r>
              <a:rPr lang="en-US" sz="2499" spc="-8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Know the nautical rules of the seas.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3139304" y="9636273"/>
            <a:ext cx="5099376" cy="259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0"/>
              </a:lnSpc>
            </a:pPr>
            <a:r>
              <a:rPr lang="en-US" sz="1950" spc="-68">
                <a:solidFill>
                  <a:srgbClr val="1B1B1B"/>
                </a:solidFill>
                <a:latin typeface="Garet"/>
                <a:ea typeface="Garet"/>
                <a:cs typeface="Garet"/>
                <a:sym typeface="Garet"/>
              </a:rPr>
              <a:t>For more info: www.nsc.org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648779" y="-513319"/>
            <a:ext cx="6639221" cy="12188858"/>
            <a:chOff x="0" y="0"/>
            <a:chExt cx="1748601" cy="32102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48602" cy="3210234"/>
            </a:xfrm>
            <a:custGeom>
              <a:avLst/>
              <a:gdLst/>
              <a:ahLst/>
              <a:cxnLst/>
              <a:rect l="l" t="t" r="r" b="b"/>
              <a:pathLst>
                <a:path w="1748602" h="3210234">
                  <a:moveTo>
                    <a:pt x="0" y="0"/>
                  </a:moveTo>
                  <a:lnTo>
                    <a:pt x="1748602" y="0"/>
                  </a:lnTo>
                  <a:lnTo>
                    <a:pt x="1748602" y="3210234"/>
                  </a:lnTo>
                  <a:lnTo>
                    <a:pt x="0" y="3210234"/>
                  </a:lnTo>
                  <a:close/>
                </a:path>
              </a:pathLst>
            </a:custGeom>
            <a:solidFill>
              <a:srgbClr val="FDDE5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748601" cy="32483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487237" y="812745"/>
            <a:ext cx="2772063" cy="8445555"/>
            <a:chOff x="0" y="0"/>
            <a:chExt cx="730091" cy="222434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30091" cy="2224344"/>
            </a:xfrm>
            <a:custGeom>
              <a:avLst/>
              <a:gdLst/>
              <a:ahLst/>
              <a:cxnLst/>
              <a:rect l="l" t="t" r="r" b="b"/>
              <a:pathLst>
                <a:path w="730091" h="2224344">
                  <a:moveTo>
                    <a:pt x="0" y="0"/>
                  </a:moveTo>
                  <a:lnTo>
                    <a:pt x="730091" y="0"/>
                  </a:lnTo>
                  <a:lnTo>
                    <a:pt x="730091" y="2224344"/>
                  </a:lnTo>
                  <a:lnTo>
                    <a:pt x="0" y="2224344"/>
                  </a:lnTo>
                  <a:close/>
                </a:path>
              </a:pathLst>
            </a:custGeom>
            <a:solidFill>
              <a:srgbClr val="03AE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730091" cy="22624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405110" y="1568303"/>
            <a:ext cx="7404676" cy="7150395"/>
            <a:chOff x="0" y="0"/>
            <a:chExt cx="1147178" cy="110778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47178" cy="1107783"/>
            </a:xfrm>
            <a:custGeom>
              <a:avLst/>
              <a:gdLst/>
              <a:ahLst/>
              <a:cxnLst/>
              <a:rect l="l" t="t" r="r" b="b"/>
              <a:pathLst>
                <a:path w="1147178" h="1107783">
                  <a:moveTo>
                    <a:pt x="0" y="0"/>
                  </a:moveTo>
                  <a:lnTo>
                    <a:pt x="1147178" y="0"/>
                  </a:lnTo>
                  <a:lnTo>
                    <a:pt x="1147178" y="1107783"/>
                  </a:lnTo>
                  <a:lnTo>
                    <a:pt x="0" y="1107783"/>
                  </a:lnTo>
                  <a:close/>
                </a:path>
              </a:pathLst>
            </a:cu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9614344" y="688827"/>
            <a:ext cx="1359492" cy="339873"/>
          </a:xfrm>
          <a:custGeom>
            <a:avLst/>
            <a:gdLst/>
            <a:ahLst/>
            <a:cxnLst/>
            <a:rect l="l" t="t" r="r" b="b"/>
            <a:pathLst>
              <a:path w="1359492" h="339873">
                <a:moveTo>
                  <a:pt x="0" y="0"/>
                </a:moveTo>
                <a:lnTo>
                  <a:pt x="1359492" y="0"/>
                </a:lnTo>
                <a:lnTo>
                  <a:pt x="1359492" y="339873"/>
                </a:lnTo>
                <a:lnTo>
                  <a:pt x="0" y="3398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9614344" y="9258300"/>
            <a:ext cx="1359492" cy="339873"/>
          </a:xfrm>
          <a:custGeom>
            <a:avLst/>
            <a:gdLst/>
            <a:ahLst/>
            <a:cxnLst/>
            <a:rect l="l" t="t" r="r" b="b"/>
            <a:pathLst>
              <a:path w="1359492" h="339873">
                <a:moveTo>
                  <a:pt x="0" y="0"/>
                </a:moveTo>
                <a:lnTo>
                  <a:pt x="1359492" y="0"/>
                </a:lnTo>
                <a:lnTo>
                  <a:pt x="1359492" y="339873"/>
                </a:lnTo>
                <a:lnTo>
                  <a:pt x="0" y="3398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-4346596" y="6169264"/>
            <a:ext cx="10236981" cy="10236981"/>
          </a:xfrm>
          <a:custGeom>
            <a:avLst/>
            <a:gdLst/>
            <a:ahLst/>
            <a:cxnLst/>
            <a:rect l="l" t="t" r="r" b="b"/>
            <a:pathLst>
              <a:path w="10236981" h="10236981">
                <a:moveTo>
                  <a:pt x="0" y="0"/>
                </a:moveTo>
                <a:lnTo>
                  <a:pt x="10236981" y="0"/>
                </a:lnTo>
                <a:lnTo>
                  <a:pt x="10236981" y="10236982"/>
                </a:lnTo>
                <a:lnTo>
                  <a:pt x="0" y="102369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/>
          <p:nvPr/>
        </p:nvGrpSpPr>
        <p:grpSpPr>
          <a:xfrm>
            <a:off x="771894" y="3092430"/>
            <a:ext cx="9803853" cy="1013104"/>
            <a:chOff x="0" y="0"/>
            <a:chExt cx="2582085" cy="26682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582085" cy="266826"/>
            </a:xfrm>
            <a:custGeom>
              <a:avLst/>
              <a:gdLst/>
              <a:ahLst/>
              <a:cxnLst/>
              <a:rect l="l" t="t" r="r" b="b"/>
              <a:pathLst>
                <a:path w="2582085" h="266826">
                  <a:moveTo>
                    <a:pt x="0" y="0"/>
                  </a:moveTo>
                  <a:lnTo>
                    <a:pt x="2582085" y="0"/>
                  </a:lnTo>
                  <a:lnTo>
                    <a:pt x="2582085" y="266826"/>
                  </a:lnTo>
                  <a:lnTo>
                    <a:pt x="0" y="266826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2582085" cy="3144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 spc="-87">
                  <a:solidFill>
                    <a:srgbClr val="FFFFFF"/>
                  </a:solidFill>
                  <a:latin typeface="Garet"/>
                  <a:ea typeface="Garet"/>
                  <a:cs typeface="Garet"/>
                  <a:sym typeface="Garet"/>
                </a:rPr>
                <a:t>Remain sober if you are the skipper.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028700" y="1568303"/>
            <a:ext cx="7129972" cy="1132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58"/>
              </a:lnSpc>
              <a:spcBef>
                <a:spcPct val="0"/>
              </a:spcBef>
            </a:pPr>
            <a:r>
              <a:rPr lang="en-US" sz="7458" b="1" spc="-246">
                <a:solidFill>
                  <a:srgbClr val="03AED2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Boating Safety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771894" y="4739089"/>
            <a:ext cx="9803853" cy="1013104"/>
            <a:chOff x="0" y="0"/>
            <a:chExt cx="2582085" cy="26682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582085" cy="266826"/>
            </a:xfrm>
            <a:custGeom>
              <a:avLst/>
              <a:gdLst/>
              <a:ahLst/>
              <a:cxnLst/>
              <a:rect l="l" t="t" r="r" b="b"/>
              <a:pathLst>
                <a:path w="2582085" h="266826">
                  <a:moveTo>
                    <a:pt x="0" y="0"/>
                  </a:moveTo>
                  <a:lnTo>
                    <a:pt x="2582085" y="0"/>
                  </a:lnTo>
                  <a:lnTo>
                    <a:pt x="2582085" y="266826"/>
                  </a:lnTo>
                  <a:lnTo>
                    <a:pt x="0" y="266826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2582085" cy="3144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 spc="-87">
                  <a:solidFill>
                    <a:srgbClr val="FFFFFF"/>
                  </a:solidFill>
                  <a:latin typeface="Garet"/>
                  <a:ea typeface="Garet"/>
                  <a:cs typeface="Garet"/>
                  <a:sym typeface="Garet"/>
                </a:rPr>
                <a:t>Develop a float plan.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771894" y="6295119"/>
            <a:ext cx="9803853" cy="1013104"/>
            <a:chOff x="0" y="0"/>
            <a:chExt cx="2582085" cy="26682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582085" cy="266826"/>
            </a:xfrm>
            <a:custGeom>
              <a:avLst/>
              <a:gdLst/>
              <a:ahLst/>
              <a:cxnLst/>
              <a:rect l="l" t="t" r="r" b="b"/>
              <a:pathLst>
                <a:path w="2582085" h="266826">
                  <a:moveTo>
                    <a:pt x="0" y="0"/>
                  </a:moveTo>
                  <a:lnTo>
                    <a:pt x="2582085" y="0"/>
                  </a:lnTo>
                  <a:lnTo>
                    <a:pt x="2582085" y="266826"/>
                  </a:lnTo>
                  <a:lnTo>
                    <a:pt x="0" y="266826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2582085" cy="3144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 spc="-87">
                  <a:solidFill>
                    <a:srgbClr val="FFFFFF"/>
                  </a:solidFill>
                  <a:latin typeface="Garet"/>
                  <a:ea typeface="Garet"/>
                  <a:cs typeface="Garet"/>
                  <a:sym typeface="Garet"/>
                </a:rPr>
                <a:t>Have life jackets available.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771894" y="7851148"/>
            <a:ext cx="9803853" cy="1013104"/>
            <a:chOff x="0" y="0"/>
            <a:chExt cx="2582085" cy="26682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582085" cy="266826"/>
            </a:xfrm>
            <a:custGeom>
              <a:avLst/>
              <a:gdLst/>
              <a:ahLst/>
              <a:cxnLst/>
              <a:rect l="l" t="t" r="r" b="b"/>
              <a:pathLst>
                <a:path w="2582085" h="266826">
                  <a:moveTo>
                    <a:pt x="0" y="0"/>
                  </a:moveTo>
                  <a:lnTo>
                    <a:pt x="2582085" y="0"/>
                  </a:lnTo>
                  <a:lnTo>
                    <a:pt x="2582085" y="266826"/>
                  </a:lnTo>
                  <a:lnTo>
                    <a:pt x="0" y="266826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2582085" cy="3144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 spc="-87">
                  <a:solidFill>
                    <a:srgbClr val="FFFFFF"/>
                  </a:solidFill>
                  <a:latin typeface="Garet"/>
                  <a:ea typeface="Garet"/>
                  <a:cs typeface="Garet"/>
                  <a:sym typeface="Garet"/>
                </a:rPr>
                <a:t>Have a way to call for help.</a:t>
              </a:r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3107448" y="9636273"/>
            <a:ext cx="5099376" cy="259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0"/>
              </a:lnSpc>
            </a:pPr>
            <a:r>
              <a:rPr lang="en-US" sz="1950" spc="-68">
                <a:solidFill>
                  <a:srgbClr val="1B1B1B"/>
                </a:solidFill>
                <a:latin typeface="Garet"/>
                <a:ea typeface="Garet"/>
                <a:cs typeface="Garet"/>
                <a:sym typeface="Garet"/>
              </a:rPr>
              <a:t>For more info: www.nsc.org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133234" y="7589315"/>
            <a:ext cx="10236981" cy="10236981"/>
          </a:xfrm>
          <a:custGeom>
            <a:avLst/>
            <a:gdLst/>
            <a:ahLst/>
            <a:cxnLst/>
            <a:rect l="l" t="t" r="r" b="b"/>
            <a:pathLst>
              <a:path w="10236981" h="10236981">
                <a:moveTo>
                  <a:pt x="0" y="0"/>
                </a:moveTo>
                <a:lnTo>
                  <a:pt x="10236981" y="0"/>
                </a:lnTo>
                <a:lnTo>
                  <a:pt x="10236981" y="10236981"/>
                </a:lnTo>
                <a:lnTo>
                  <a:pt x="0" y="102369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765563" y="-1354217"/>
            <a:ext cx="11833546" cy="11833546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3AE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144000" y="188599"/>
            <a:ext cx="9662392" cy="9662392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277350" y="401160"/>
            <a:ext cx="9256321" cy="925632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/>
          <p:cNvSpPr/>
          <p:nvPr/>
        </p:nvSpPr>
        <p:spPr>
          <a:xfrm>
            <a:off x="8805894" y="1028700"/>
            <a:ext cx="1359492" cy="339873"/>
          </a:xfrm>
          <a:custGeom>
            <a:avLst/>
            <a:gdLst/>
            <a:ahLst/>
            <a:cxnLst/>
            <a:rect l="l" t="t" r="r" b="b"/>
            <a:pathLst>
              <a:path w="1359492" h="339873">
                <a:moveTo>
                  <a:pt x="0" y="0"/>
                </a:moveTo>
                <a:lnTo>
                  <a:pt x="1359492" y="0"/>
                </a:lnTo>
                <a:lnTo>
                  <a:pt x="1359492" y="339873"/>
                </a:lnTo>
                <a:lnTo>
                  <a:pt x="0" y="3398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8805894" y="9123483"/>
            <a:ext cx="1359492" cy="339873"/>
          </a:xfrm>
          <a:custGeom>
            <a:avLst/>
            <a:gdLst/>
            <a:ahLst/>
            <a:cxnLst/>
            <a:rect l="l" t="t" r="r" b="b"/>
            <a:pathLst>
              <a:path w="1359492" h="339873">
                <a:moveTo>
                  <a:pt x="0" y="0"/>
                </a:moveTo>
                <a:lnTo>
                  <a:pt x="1359492" y="0"/>
                </a:lnTo>
                <a:lnTo>
                  <a:pt x="1359492" y="339873"/>
                </a:lnTo>
                <a:lnTo>
                  <a:pt x="0" y="3398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884924" y="2996503"/>
            <a:ext cx="6508967" cy="181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74"/>
              </a:lnSpc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In 2024, there were 21 reported mishaps in off-duty recreational activities.</a:t>
            </a:r>
          </a:p>
          <a:p>
            <a:pPr algn="just">
              <a:lnSpc>
                <a:spcPts val="2874"/>
              </a:lnSpc>
            </a:pPr>
            <a:endParaRPr lang="en-US" sz="2499" spc="-87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just">
              <a:lnSpc>
                <a:spcPts val="2874"/>
              </a:lnSpc>
            </a:pPr>
            <a:r>
              <a:rPr lang="en-US" sz="2499" spc="-87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Top reported mishaps during the summer timeframe between 2019-2024: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884924" y="5012628"/>
            <a:ext cx="7018864" cy="659150"/>
            <a:chOff x="0" y="0"/>
            <a:chExt cx="1848590" cy="17360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848590" cy="173603"/>
            </a:xfrm>
            <a:custGeom>
              <a:avLst/>
              <a:gdLst/>
              <a:ahLst/>
              <a:cxnLst/>
              <a:rect l="l" t="t" r="r" b="b"/>
              <a:pathLst>
                <a:path w="1848590" h="173603">
                  <a:moveTo>
                    <a:pt x="0" y="0"/>
                  </a:moveTo>
                  <a:lnTo>
                    <a:pt x="1848590" y="0"/>
                  </a:lnTo>
                  <a:lnTo>
                    <a:pt x="1848590" y="173603"/>
                  </a:lnTo>
                  <a:lnTo>
                    <a:pt x="0" y="173603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1848590" cy="2212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84924" y="5881328"/>
            <a:ext cx="7018864" cy="659150"/>
            <a:chOff x="0" y="0"/>
            <a:chExt cx="1848590" cy="17360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848590" cy="173603"/>
            </a:xfrm>
            <a:custGeom>
              <a:avLst/>
              <a:gdLst/>
              <a:ahLst/>
              <a:cxnLst/>
              <a:rect l="l" t="t" r="r" b="b"/>
              <a:pathLst>
                <a:path w="1848590" h="173603">
                  <a:moveTo>
                    <a:pt x="0" y="0"/>
                  </a:moveTo>
                  <a:lnTo>
                    <a:pt x="1848590" y="0"/>
                  </a:lnTo>
                  <a:lnTo>
                    <a:pt x="1848590" y="173603"/>
                  </a:lnTo>
                  <a:lnTo>
                    <a:pt x="0" y="173603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1848590" cy="2212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884924" y="6750028"/>
            <a:ext cx="7018864" cy="637157"/>
            <a:chOff x="0" y="0"/>
            <a:chExt cx="1848590" cy="16781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848590" cy="167811"/>
            </a:xfrm>
            <a:custGeom>
              <a:avLst/>
              <a:gdLst/>
              <a:ahLst/>
              <a:cxnLst/>
              <a:rect l="l" t="t" r="r" b="b"/>
              <a:pathLst>
                <a:path w="1848590" h="167811">
                  <a:moveTo>
                    <a:pt x="0" y="0"/>
                  </a:moveTo>
                  <a:lnTo>
                    <a:pt x="1848590" y="0"/>
                  </a:lnTo>
                  <a:lnTo>
                    <a:pt x="1848590" y="167811"/>
                  </a:lnTo>
                  <a:lnTo>
                    <a:pt x="0" y="167811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1848590" cy="2154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884924" y="7629521"/>
            <a:ext cx="7018864" cy="659150"/>
            <a:chOff x="0" y="0"/>
            <a:chExt cx="1848590" cy="173603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848590" cy="173603"/>
            </a:xfrm>
            <a:custGeom>
              <a:avLst/>
              <a:gdLst/>
              <a:ahLst/>
              <a:cxnLst/>
              <a:rect l="l" t="t" r="r" b="b"/>
              <a:pathLst>
                <a:path w="1848590" h="173603">
                  <a:moveTo>
                    <a:pt x="0" y="0"/>
                  </a:moveTo>
                  <a:lnTo>
                    <a:pt x="1848590" y="0"/>
                  </a:lnTo>
                  <a:lnTo>
                    <a:pt x="1848590" y="173603"/>
                  </a:lnTo>
                  <a:lnTo>
                    <a:pt x="0" y="173603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1848590" cy="2212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028700" y="1189111"/>
            <a:ext cx="7777194" cy="1853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  <a:spcBef>
                <a:spcPct val="0"/>
              </a:spcBef>
            </a:pPr>
            <a:r>
              <a:rPr lang="en-US" sz="6600" b="1" spc="-217">
                <a:solidFill>
                  <a:srgbClr val="03AED2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Sports and Fitness Activities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51490" y="5103592"/>
            <a:ext cx="679955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 spc="-7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Basketball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51490" y="5972292"/>
            <a:ext cx="679955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 spc="-7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Bicycling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51490" y="6840992"/>
            <a:ext cx="679955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 spc="-7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Baseball/Softball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51490" y="7720485"/>
            <a:ext cx="679955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 spc="-7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Skateboarding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884924" y="8526796"/>
            <a:ext cx="7018864" cy="659150"/>
            <a:chOff x="0" y="0"/>
            <a:chExt cx="1848590" cy="173603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848590" cy="173603"/>
            </a:xfrm>
            <a:custGeom>
              <a:avLst/>
              <a:gdLst/>
              <a:ahLst/>
              <a:cxnLst/>
              <a:rect l="l" t="t" r="r" b="b"/>
              <a:pathLst>
                <a:path w="1848590" h="173603">
                  <a:moveTo>
                    <a:pt x="0" y="0"/>
                  </a:moveTo>
                  <a:lnTo>
                    <a:pt x="1848590" y="0"/>
                  </a:lnTo>
                  <a:lnTo>
                    <a:pt x="1848590" y="173603"/>
                  </a:lnTo>
                  <a:lnTo>
                    <a:pt x="0" y="173603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47625"/>
              <a:ext cx="1848590" cy="2212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951490" y="8617760"/>
            <a:ext cx="679955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 spc="-7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Jogging/Running/Walking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3707017" y="9724937"/>
            <a:ext cx="5099376" cy="280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0"/>
              </a:lnSpc>
            </a:pPr>
            <a:r>
              <a:rPr lang="en-US" sz="2050" spc="-71">
                <a:solidFill>
                  <a:srgbClr val="1B1B1B"/>
                </a:solidFill>
                <a:latin typeface="Garet"/>
                <a:ea typeface="Garet"/>
                <a:cs typeface="Garet"/>
                <a:sym typeface="Garet"/>
              </a:rPr>
              <a:t>For more info: www.nsc.org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20583" y="3514725"/>
            <a:ext cx="7018864" cy="2273958"/>
            <a:chOff x="0" y="0"/>
            <a:chExt cx="1848590" cy="5989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48590" cy="598902"/>
            </a:xfrm>
            <a:custGeom>
              <a:avLst/>
              <a:gdLst/>
              <a:ahLst/>
              <a:cxnLst/>
              <a:rect l="l" t="t" r="r" b="b"/>
              <a:pathLst>
                <a:path w="1848590" h="598902">
                  <a:moveTo>
                    <a:pt x="0" y="0"/>
                  </a:moveTo>
                  <a:lnTo>
                    <a:pt x="1848590" y="0"/>
                  </a:lnTo>
                  <a:lnTo>
                    <a:pt x="1848590" y="598902"/>
                  </a:lnTo>
                  <a:lnTo>
                    <a:pt x="0" y="598902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848590" cy="6465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558206" y="3514725"/>
            <a:ext cx="7018864" cy="2273958"/>
            <a:chOff x="0" y="0"/>
            <a:chExt cx="1848590" cy="59890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48590" cy="598902"/>
            </a:xfrm>
            <a:custGeom>
              <a:avLst/>
              <a:gdLst/>
              <a:ahLst/>
              <a:cxnLst/>
              <a:rect l="l" t="t" r="r" b="b"/>
              <a:pathLst>
                <a:path w="1848590" h="598902">
                  <a:moveTo>
                    <a:pt x="0" y="0"/>
                  </a:moveTo>
                  <a:lnTo>
                    <a:pt x="1848590" y="0"/>
                  </a:lnTo>
                  <a:lnTo>
                    <a:pt x="1848590" y="598902"/>
                  </a:lnTo>
                  <a:lnTo>
                    <a:pt x="0" y="598902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848590" cy="6465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9958907" y="3672838"/>
            <a:ext cx="6217463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99"/>
              </a:lnSpc>
              <a:spcBef>
                <a:spcPct val="0"/>
              </a:spcBef>
            </a:pPr>
            <a:r>
              <a:rPr lang="en-US" sz="4500" b="1" spc="-148">
                <a:solidFill>
                  <a:srgbClr val="FFFFFF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Warm Up/ Cool Down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111630" y="3672838"/>
            <a:ext cx="6217463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99"/>
              </a:lnSpc>
              <a:spcBef>
                <a:spcPct val="0"/>
              </a:spcBef>
            </a:pPr>
            <a:r>
              <a:rPr lang="en-US" sz="4500" b="1" spc="-148">
                <a:solidFill>
                  <a:srgbClr val="FFFFFF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Wear PPE</a:t>
            </a:r>
          </a:p>
        </p:txBody>
      </p:sp>
      <p:sp>
        <p:nvSpPr>
          <p:cNvPr id="10" name="Freeform 10"/>
          <p:cNvSpPr/>
          <p:nvPr/>
        </p:nvSpPr>
        <p:spPr>
          <a:xfrm>
            <a:off x="4356521" y="-7293756"/>
            <a:ext cx="10236981" cy="10236981"/>
          </a:xfrm>
          <a:custGeom>
            <a:avLst/>
            <a:gdLst/>
            <a:ahLst/>
            <a:cxnLst/>
            <a:rect l="l" t="t" r="r" b="b"/>
            <a:pathLst>
              <a:path w="10236981" h="10236981">
                <a:moveTo>
                  <a:pt x="0" y="0"/>
                </a:moveTo>
                <a:lnTo>
                  <a:pt x="10236982" y="0"/>
                </a:lnTo>
                <a:lnTo>
                  <a:pt x="10236982" y="10236981"/>
                </a:lnTo>
                <a:lnTo>
                  <a:pt x="0" y="102369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1737389" y="6356198"/>
            <a:ext cx="7018864" cy="2273958"/>
            <a:chOff x="0" y="0"/>
            <a:chExt cx="1848590" cy="59890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48590" cy="598902"/>
            </a:xfrm>
            <a:custGeom>
              <a:avLst/>
              <a:gdLst/>
              <a:ahLst/>
              <a:cxnLst/>
              <a:rect l="l" t="t" r="r" b="b"/>
              <a:pathLst>
                <a:path w="1848590" h="598902">
                  <a:moveTo>
                    <a:pt x="0" y="0"/>
                  </a:moveTo>
                  <a:lnTo>
                    <a:pt x="1848590" y="0"/>
                  </a:lnTo>
                  <a:lnTo>
                    <a:pt x="1848590" y="598902"/>
                  </a:lnTo>
                  <a:lnTo>
                    <a:pt x="0" y="598902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1848590" cy="6465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475012" y="6356198"/>
            <a:ext cx="7018864" cy="2273958"/>
            <a:chOff x="0" y="0"/>
            <a:chExt cx="1848590" cy="59890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848590" cy="598902"/>
            </a:xfrm>
            <a:custGeom>
              <a:avLst/>
              <a:gdLst/>
              <a:ahLst/>
              <a:cxnLst/>
              <a:rect l="l" t="t" r="r" b="b"/>
              <a:pathLst>
                <a:path w="1848590" h="598902">
                  <a:moveTo>
                    <a:pt x="0" y="0"/>
                  </a:moveTo>
                  <a:lnTo>
                    <a:pt x="1848590" y="0"/>
                  </a:lnTo>
                  <a:lnTo>
                    <a:pt x="1848590" y="598902"/>
                  </a:lnTo>
                  <a:lnTo>
                    <a:pt x="0" y="598902"/>
                  </a:lnTo>
                  <a:close/>
                </a:path>
              </a:pathLst>
            </a:custGeom>
            <a:solidFill>
              <a:srgbClr val="FF7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1848590" cy="6465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0" y="9877931"/>
            <a:ext cx="18288000" cy="409069"/>
            <a:chOff x="0" y="0"/>
            <a:chExt cx="6233488" cy="59890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233488" cy="598902"/>
            </a:xfrm>
            <a:custGeom>
              <a:avLst/>
              <a:gdLst/>
              <a:ahLst/>
              <a:cxnLst/>
              <a:rect l="l" t="t" r="r" b="b"/>
              <a:pathLst>
                <a:path w="6233488" h="598902">
                  <a:moveTo>
                    <a:pt x="0" y="0"/>
                  </a:moveTo>
                  <a:lnTo>
                    <a:pt x="6233488" y="0"/>
                  </a:lnTo>
                  <a:lnTo>
                    <a:pt x="6233488" y="598902"/>
                  </a:lnTo>
                  <a:lnTo>
                    <a:pt x="0" y="598902"/>
                  </a:lnTo>
                  <a:close/>
                </a:path>
              </a:pathLst>
            </a:custGeom>
            <a:solidFill>
              <a:srgbClr val="03AE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6233488" cy="6465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0125388" y="4528130"/>
            <a:ext cx="6050982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 spc="-7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When engaging in cardio activities ensure you are executing proper warm up and cool down exercises.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724915" y="1431287"/>
            <a:ext cx="12838170" cy="1222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  <a:spcBef>
                <a:spcPct val="0"/>
              </a:spcBef>
            </a:pPr>
            <a:r>
              <a:rPr lang="en-US" sz="8000" b="1" spc="-264">
                <a:solidFill>
                  <a:srgbClr val="03AED2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Sports Injury Prevention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147291" y="4742815"/>
            <a:ext cx="6365447" cy="76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 spc="-7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Wear all proper personal protective equipment required for the sport.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764724" y="7455077"/>
            <a:ext cx="6439439" cy="76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spc="-7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Be sure to drink plenty of fluids before, during and after exercising.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958907" y="6464958"/>
            <a:ext cx="6217463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99"/>
              </a:lnSpc>
              <a:spcBef>
                <a:spcPct val="0"/>
              </a:spcBef>
            </a:pPr>
            <a:r>
              <a:rPr lang="en-US" sz="4500" b="1" spc="-148">
                <a:solidFill>
                  <a:srgbClr val="FFFFFF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Hydration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147291" y="7432622"/>
            <a:ext cx="6365447" cy="76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80"/>
              </a:lnSpc>
              <a:spcBef>
                <a:spcPct val="0"/>
              </a:spcBef>
            </a:pPr>
            <a:r>
              <a:rPr lang="en-US" sz="2200" spc="-77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Know your routes even in a familiar area; wear bright colors to improve visibility.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111630" y="6464958"/>
            <a:ext cx="6217463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99"/>
              </a:lnSpc>
              <a:spcBef>
                <a:spcPct val="0"/>
              </a:spcBef>
            </a:pPr>
            <a:r>
              <a:rPr lang="en-US" sz="4500" b="1" spc="-148">
                <a:solidFill>
                  <a:srgbClr val="FFFFFF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Maintain Awareness</a:t>
            </a:r>
          </a:p>
        </p:txBody>
      </p:sp>
      <p:sp>
        <p:nvSpPr>
          <p:cNvPr id="27" name="AutoShape 27"/>
          <p:cNvSpPr/>
          <p:nvPr/>
        </p:nvSpPr>
        <p:spPr>
          <a:xfrm>
            <a:off x="7453156" y="9258806"/>
            <a:ext cx="3381688" cy="0"/>
          </a:xfrm>
          <a:prstGeom prst="line">
            <a:avLst/>
          </a:prstGeom>
          <a:ln w="762000" cap="rnd">
            <a:solidFill>
              <a:srgbClr val="68D2E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Box 28"/>
          <p:cNvSpPr txBox="1"/>
          <p:nvPr/>
        </p:nvSpPr>
        <p:spPr>
          <a:xfrm>
            <a:off x="7680432" y="8919127"/>
            <a:ext cx="2927136" cy="567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5"/>
              </a:lnSpc>
            </a:pPr>
            <a:r>
              <a:rPr lang="en-US" sz="3253" b="1" spc="-107" dirty="0">
                <a:solidFill>
                  <a:schemeClr val="bg1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  <a:hlinkClick r:id="rId4" tooltip="https://navalsafetycommand.navy.mil/Off-Duty/Recreational-Safety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More Info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1300</Words>
  <Application>Microsoft Office PowerPoint</Application>
  <PresentationFormat>Custom</PresentationFormat>
  <Paragraphs>144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Agrandir Ultra-Bold</vt:lpstr>
      <vt:lpstr>Calibri</vt:lpstr>
      <vt:lpstr>Garet</vt:lpstr>
      <vt:lpstr>ITC Avant Garde Gothic Bold</vt:lpstr>
      <vt:lpstr>Mont Bold</vt:lpstr>
      <vt:lpstr>Garet Bold</vt:lpstr>
      <vt:lpstr>Garet Italics</vt:lpstr>
      <vt:lpstr>League Spartan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101 Critical Days Of Summer</dc:title>
  <cp:keywords>Naval Safety Command</cp:keywords>
  <cp:lastModifiedBy>Robinson, Charity M CTR USN COMNAVSAFECOM NOR VA (USA)</cp:lastModifiedBy>
  <cp:revision>3</cp:revision>
  <dcterms:created xsi:type="dcterms:W3CDTF">2006-08-16T00:00:00Z</dcterms:created>
  <dcterms:modified xsi:type="dcterms:W3CDTF">2025-03-14T13:01:24Z</dcterms:modified>
  <dc:identifier>DAGgrrRgzdA</dc:identifier>
</cp:coreProperties>
</file>