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5" r:id="rId11"/>
  </p:sldIdLst>
  <p:sldSz cx="18288000" cy="10287000"/>
  <p:notesSz cx="6858000" cy="9144000"/>
  <p:embeddedFontLst>
    <p:embeddedFont>
      <p:font typeface="Garet" panose="020B0604020202020204" charset="0"/>
      <p:regular r:id="rId13"/>
    </p:embeddedFont>
    <p:embeddedFont>
      <p:font typeface="Garet Bold" panose="020B0604020202020204" charset="0"/>
      <p:regular r:id="rId14"/>
      <p:bold r:id="rId15"/>
    </p:embeddedFont>
    <p:embeddedFont>
      <p:font typeface="Garet Italics" panose="020B0604020202020204" charset="0"/>
      <p:regular r:id="rId16"/>
      <p:italic r:id="rId17"/>
    </p:embeddedFont>
    <p:embeddedFont>
      <p:font typeface="ITC Avant Garde Gothic Bo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2A161-62FE-49CF-AEA6-0F81895AC0D7}" v="2" dt="2025-03-14T13:01:20.357"/>
    <p1510:client id="{6C194BB9-8FC5-498F-8D53-9A89CA4072DC}" v="1" dt="2025-03-14T13:33:26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71370" autoAdjust="0"/>
  </p:normalViewPr>
  <p:slideViewPr>
    <p:cSldViewPr>
      <p:cViewPr varScale="1">
        <p:scale>
          <a:sx n="52" d="100"/>
          <a:sy n="52" d="100"/>
        </p:scale>
        <p:origin x="185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, Charity M CTR USN COMNAVSAFECOM NOR VA (USA)" userId="336b30c8-72dd-4952-9a25-36274ed3b9a4" providerId="ADAL" clId="{6C194BB9-8FC5-498F-8D53-9A89CA4072DC}"/>
    <pc:docChg chg="undo custSel addSld delSld modSld">
      <pc:chgData name="Robinson, Charity M CTR USN COMNAVSAFECOM NOR VA (USA)" userId="336b30c8-72dd-4952-9a25-36274ed3b9a4" providerId="ADAL" clId="{6C194BB9-8FC5-498F-8D53-9A89CA4072DC}" dt="2025-03-14T13:33:26.975" v="23"/>
      <pc:docMkLst>
        <pc:docMk/>
      </pc:docMkLst>
      <pc:sldChg chg="addSp delSp modSp mod">
        <pc:chgData name="Robinson, Charity M CTR USN COMNAVSAFECOM NOR VA (USA)" userId="336b30c8-72dd-4952-9a25-36274ed3b9a4" providerId="ADAL" clId="{6C194BB9-8FC5-498F-8D53-9A89CA4072DC}" dt="2025-03-14T13:32:29.249" v="22" actId="14100"/>
        <pc:sldMkLst>
          <pc:docMk/>
          <pc:sldMk cId="0" sldId="256"/>
        </pc:sldMkLst>
        <pc:spChg chg="del">
          <ac:chgData name="Robinson, Charity M CTR USN COMNAVSAFECOM NOR VA (USA)" userId="336b30c8-72dd-4952-9a25-36274ed3b9a4" providerId="ADAL" clId="{6C194BB9-8FC5-498F-8D53-9A89CA4072DC}" dt="2025-03-14T13:32:16.995" v="15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Robinson, Charity M CTR USN COMNAVSAFECOM NOR VA (USA)" userId="336b30c8-72dd-4952-9a25-36274ed3b9a4" providerId="ADAL" clId="{6C194BB9-8FC5-498F-8D53-9A89CA4072DC}" dt="2025-03-14T13:32:02.235" v="2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Robinson, Charity M CTR USN COMNAVSAFECOM NOR VA (USA)" userId="336b30c8-72dd-4952-9a25-36274ed3b9a4" providerId="ADAL" clId="{6C194BB9-8FC5-498F-8D53-9A89CA4072DC}" dt="2025-03-14T13:32:04.987" v="4" actId="478"/>
          <ac:spMkLst>
            <pc:docMk/>
            <pc:sldMk cId="0" sldId="256"/>
            <ac:spMk id="22" creationId="{00000000-0000-0000-0000-000000000000}"/>
          </ac:spMkLst>
        </pc:spChg>
        <pc:spChg chg="del">
          <ac:chgData name="Robinson, Charity M CTR USN COMNAVSAFECOM NOR VA (USA)" userId="336b30c8-72dd-4952-9a25-36274ed3b9a4" providerId="ADAL" clId="{6C194BB9-8FC5-498F-8D53-9A89CA4072DC}" dt="2025-03-14T13:32:16.085" v="14" actId="478"/>
          <ac:spMkLst>
            <pc:docMk/>
            <pc:sldMk cId="0" sldId="256"/>
            <ac:spMk id="23" creationId="{00000000-0000-0000-0000-000000000000}"/>
          </ac:spMkLst>
        </pc:spChg>
        <pc:spChg chg="del mod">
          <ac:chgData name="Robinson, Charity M CTR USN COMNAVSAFECOM NOR VA (USA)" userId="336b30c8-72dd-4952-9a25-36274ed3b9a4" providerId="ADAL" clId="{6C194BB9-8FC5-498F-8D53-9A89CA4072DC}" dt="2025-03-14T13:32:14.915" v="13" actId="478"/>
          <ac:spMkLst>
            <pc:docMk/>
            <pc:sldMk cId="0" sldId="256"/>
            <ac:spMk id="24" creationId="{00000000-0000-0000-0000-000000000000}"/>
          </ac:spMkLst>
        </pc:spChg>
        <pc:spChg chg="del mod">
          <ac:chgData name="Robinson, Charity M CTR USN COMNAVSAFECOM NOR VA (USA)" userId="336b30c8-72dd-4952-9a25-36274ed3b9a4" providerId="ADAL" clId="{6C194BB9-8FC5-498F-8D53-9A89CA4072DC}" dt="2025-03-14T13:32:12.910" v="11" actId="478"/>
          <ac:spMkLst>
            <pc:docMk/>
            <pc:sldMk cId="0" sldId="256"/>
            <ac:spMk id="25" creationId="{00000000-0000-0000-0000-000000000000}"/>
          </ac:spMkLst>
        </pc:spChg>
        <pc:grpChg chg="del">
          <ac:chgData name="Robinson, Charity M CTR USN COMNAVSAFECOM NOR VA (USA)" userId="336b30c8-72dd-4952-9a25-36274ed3b9a4" providerId="ADAL" clId="{6C194BB9-8FC5-498F-8D53-9A89CA4072DC}" dt="2025-03-14T13:32:17.653" v="16" actId="478"/>
          <ac:grpSpMkLst>
            <pc:docMk/>
            <pc:sldMk cId="0" sldId="256"/>
            <ac:grpSpMk id="2" creationId="{00000000-0000-0000-0000-000000000000}"/>
          </ac:grpSpMkLst>
        </pc:grpChg>
        <pc:grpChg chg="del">
          <ac:chgData name="Robinson, Charity M CTR USN COMNAVSAFECOM NOR VA (USA)" userId="336b30c8-72dd-4952-9a25-36274ed3b9a4" providerId="ADAL" clId="{6C194BB9-8FC5-498F-8D53-9A89CA4072DC}" dt="2025-03-14T13:32:03.798" v="3" actId="478"/>
          <ac:grpSpMkLst>
            <pc:docMk/>
            <pc:sldMk cId="0" sldId="256"/>
            <ac:grpSpMk id="6" creationId="{00000000-0000-0000-0000-000000000000}"/>
          </ac:grpSpMkLst>
        </pc:grpChg>
        <pc:grpChg chg="del">
          <ac:chgData name="Robinson, Charity M CTR USN COMNAVSAFECOM NOR VA (USA)" userId="336b30c8-72dd-4952-9a25-36274ed3b9a4" providerId="ADAL" clId="{6C194BB9-8FC5-498F-8D53-9A89CA4072DC}" dt="2025-03-14T13:32:06.493" v="5" actId="478"/>
          <ac:grpSpMkLst>
            <pc:docMk/>
            <pc:sldMk cId="0" sldId="256"/>
            <ac:grpSpMk id="10" creationId="{00000000-0000-0000-0000-000000000000}"/>
          </ac:grpSpMkLst>
        </pc:grpChg>
        <pc:grpChg chg="del">
          <ac:chgData name="Robinson, Charity M CTR USN COMNAVSAFECOM NOR VA (USA)" userId="336b30c8-72dd-4952-9a25-36274ed3b9a4" providerId="ADAL" clId="{6C194BB9-8FC5-498F-8D53-9A89CA4072DC}" dt="2025-03-14T13:32:18.835" v="17" actId="478"/>
          <ac:grpSpMkLst>
            <pc:docMk/>
            <pc:sldMk cId="0" sldId="256"/>
            <ac:grpSpMk id="13" creationId="{00000000-0000-0000-0000-000000000000}"/>
          </ac:grpSpMkLst>
        </pc:grpChg>
        <pc:grpChg chg="del">
          <ac:chgData name="Robinson, Charity M CTR USN COMNAVSAFECOM NOR VA (USA)" userId="336b30c8-72dd-4952-9a25-36274ed3b9a4" providerId="ADAL" clId="{6C194BB9-8FC5-498F-8D53-9A89CA4072DC}" dt="2025-03-14T13:32:19.900" v="18" actId="478"/>
          <ac:grpSpMkLst>
            <pc:docMk/>
            <pc:sldMk cId="0" sldId="256"/>
            <ac:grpSpMk id="16" creationId="{00000000-0000-0000-0000-000000000000}"/>
          </ac:grpSpMkLst>
        </pc:grpChg>
        <pc:grpChg chg="del">
          <ac:chgData name="Robinson, Charity M CTR USN COMNAVSAFECOM NOR VA (USA)" userId="336b30c8-72dd-4952-9a25-36274ed3b9a4" providerId="ADAL" clId="{6C194BB9-8FC5-498F-8D53-9A89CA4072DC}" dt="2025-03-14T13:32:21.157" v="19" actId="478"/>
          <ac:grpSpMkLst>
            <pc:docMk/>
            <pc:sldMk cId="0" sldId="256"/>
            <ac:grpSpMk id="19" creationId="{00000000-0000-0000-0000-000000000000}"/>
          </ac:grpSpMkLst>
        </pc:grpChg>
        <pc:picChg chg="add mod">
          <ac:chgData name="Robinson, Charity M CTR USN COMNAVSAFECOM NOR VA (USA)" userId="336b30c8-72dd-4952-9a25-36274ed3b9a4" providerId="ADAL" clId="{6C194BB9-8FC5-498F-8D53-9A89CA4072DC}" dt="2025-03-14T13:32:29.249" v="22" actId="14100"/>
          <ac:picMkLst>
            <pc:docMk/>
            <pc:sldMk cId="0" sldId="256"/>
            <ac:picMk id="27" creationId="{A183AF63-7873-C9DA-B6A6-FF93A18B0CAF}"/>
          </ac:picMkLst>
        </pc:picChg>
      </pc:sldChg>
      <pc:sldChg chg="add del">
        <pc:chgData name="Robinson, Charity M CTR USN COMNAVSAFECOM NOR VA (USA)" userId="336b30c8-72dd-4952-9a25-36274ed3b9a4" providerId="ADAL" clId="{6C194BB9-8FC5-498F-8D53-9A89CA4072DC}" dt="2025-03-14T13:31:26.194" v="1" actId="47"/>
        <pc:sldMkLst>
          <pc:docMk/>
          <pc:sldMk cId="0" sldId="258"/>
        </pc:sldMkLst>
      </pc:sldChg>
      <pc:sldChg chg="add del">
        <pc:chgData name="Robinson, Charity M CTR USN COMNAVSAFECOM NOR VA (USA)" userId="336b30c8-72dd-4952-9a25-36274ed3b9a4" providerId="ADAL" clId="{6C194BB9-8FC5-498F-8D53-9A89CA4072DC}" dt="2025-03-14T13:31:26.194" v="1" actId="47"/>
        <pc:sldMkLst>
          <pc:docMk/>
          <pc:sldMk cId="0" sldId="259"/>
        </pc:sldMkLst>
      </pc:sldChg>
      <pc:sldChg chg="add">
        <pc:chgData name="Robinson, Charity M CTR USN COMNAVSAFECOM NOR VA (USA)" userId="336b30c8-72dd-4952-9a25-36274ed3b9a4" providerId="ADAL" clId="{6C194BB9-8FC5-498F-8D53-9A89CA4072DC}" dt="2025-03-14T13:33:26.975" v="23"/>
        <pc:sldMkLst>
          <pc:docMk/>
          <pc:sldMk cId="0" sldId="260"/>
        </pc:sldMkLst>
      </pc:sldChg>
      <pc:sldChg chg="add">
        <pc:chgData name="Robinson, Charity M CTR USN COMNAVSAFECOM NOR VA (USA)" userId="336b30c8-72dd-4952-9a25-36274ed3b9a4" providerId="ADAL" clId="{6C194BB9-8FC5-498F-8D53-9A89CA4072DC}" dt="2025-03-14T13:33:26.975" v="23"/>
        <pc:sldMkLst>
          <pc:docMk/>
          <pc:sldMk cId="0" sldId="261"/>
        </pc:sldMkLst>
      </pc:sldChg>
      <pc:sldChg chg="add">
        <pc:chgData name="Robinson, Charity M CTR USN COMNAVSAFECOM NOR VA (USA)" userId="336b30c8-72dd-4952-9a25-36274ed3b9a4" providerId="ADAL" clId="{6C194BB9-8FC5-498F-8D53-9A89CA4072DC}" dt="2025-03-14T13:33:26.975" v="23"/>
        <pc:sldMkLst>
          <pc:docMk/>
          <pc:sldMk cId="0" sldId="262"/>
        </pc:sldMkLst>
      </pc:sldChg>
      <pc:sldChg chg="add">
        <pc:chgData name="Robinson, Charity M CTR USN COMNAVSAFECOM NOR VA (USA)" userId="336b30c8-72dd-4952-9a25-36274ed3b9a4" providerId="ADAL" clId="{6C194BB9-8FC5-498F-8D53-9A89CA4072DC}" dt="2025-03-14T13:33:26.975" v="23"/>
        <pc:sldMkLst>
          <pc:docMk/>
          <pc:sldMk cId="0" sldId="263"/>
        </pc:sldMkLst>
      </pc:sldChg>
      <pc:sldChg chg="add">
        <pc:chgData name="Robinson, Charity M CTR USN COMNAVSAFECOM NOR VA (USA)" userId="336b30c8-72dd-4952-9a25-36274ed3b9a4" providerId="ADAL" clId="{6C194BB9-8FC5-498F-8D53-9A89CA4072DC}" dt="2025-03-14T13:33:26.975" v="23"/>
        <pc:sldMkLst>
          <pc:docMk/>
          <pc:sldMk cId="0" sldId="265"/>
        </pc:sldMkLst>
      </pc:sldChg>
      <pc:sldChg chg="add">
        <pc:chgData name="Robinson, Charity M CTR USN COMNAVSAFECOM NOR VA (USA)" userId="336b30c8-72dd-4952-9a25-36274ed3b9a4" providerId="ADAL" clId="{6C194BB9-8FC5-498F-8D53-9A89CA4072DC}" dt="2025-03-14T13:33:26.975" v="23"/>
        <pc:sldMkLst>
          <pc:docMk/>
          <pc:sldMk cId="0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hyperlink" Target="https://navalsafetycommand.navy.mil/Off-Duty/Disaster-Preparednes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jpeg"/><Relationship Id="rId5" Type="http://schemas.openxmlformats.org/officeDocument/2006/relationships/image" Target="../media/image5.svg"/><Relationship Id="rId10" Type="http://schemas.openxmlformats.org/officeDocument/2006/relationships/image" Target="../media/image25.jpe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3.jpe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valsafetycommand.navy.mil/Off-Duty/Recreational-Safe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183AF63-7873-C9DA-B6A6-FF93A18B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085"/>
            <a:ext cx="18288000" cy="10339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26785" y="2534866"/>
            <a:ext cx="3532515" cy="6723434"/>
            <a:chOff x="0" y="0"/>
            <a:chExt cx="3331210" cy="63402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4171030" y="123629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171030" y="83082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503488" y="1672992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Bicycling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03488" y="5897190"/>
            <a:ext cx="6953319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spc="-7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2023, 857 cyclists were killed in traffic accidents in the United States, representing a 10% increase from the previous year.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03488" y="3527770"/>
            <a:ext cx="7640512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a crash occurs between a vehicle and a bicycle, it’s the cyclist who is more likely to be injured. A large percentage of crashes can be avoided if motorists and cyclists follow the rules of the road and watch out for each other.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43355" y="9707668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4193775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429404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90629" y="673021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530522" y="7764433"/>
            <a:ext cx="8837494" cy="2227873"/>
            <a:chOff x="0" y="0"/>
            <a:chExt cx="2327570" cy="5867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7570" cy="586765"/>
            </a:xfrm>
            <a:custGeom>
              <a:avLst/>
              <a:gdLst/>
              <a:ahLst/>
              <a:cxnLst/>
              <a:rect l="l" t="t" r="r" b="b"/>
              <a:pathLst>
                <a:path w="2327570" h="586765">
                  <a:moveTo>
                    <a:pt x="0" y="0"/>
                  </a:moveTo>
                  <a:lnTo>
                    <a:pt x="2327570" y="0"/>
                  </a:lnTo>
                  <a:lnTo>
                    <a:pt x="2327570" y="586765"/>
                  </a:lnTo>
                  <a:lnTo>
                    <a:pt x="0" y="58676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27570" cy="634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26785" y="2534866"/>
            <a:ext cx="3532515" cy="6723434"/>
            <a:chOff x="0" y="0"/>
            <a:chExt cx="3331210" cy="63402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951393" y="8206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951393" y="83082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503488" y="1312490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WEATHER SAFETY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75723" y="4308927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Know the difference between a weather </a:t>
            </a:r>
            <a:r>
              <a:rPr lang="en-US" sz="2100" i="1" spc="-73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watch</a:t>
            </a: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and a weather </a:t>
            </a:r>
            <a:r>
              <a:rPr lang="en-US" sz="2100" i="1" spc="-73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warning</a:t>
            </a: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76366" y="5544557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Sign up for alerts through your installation, TV and radio station.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76366" y="6782380"/>
            <a:ext cx="655261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Consider purchasing a portable emergency weather radio with weather band capabiity.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90629" y="2540870"/>
            <a:ext cx="764051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Severe weather can cause accidents, property damage, injuries and death. Consider the following: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86905" y="7822999"/>
            <a:ext cx="7836600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84" dirty="0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</a:rPr>
              <a:t>Did you know?</a:t>
            </a:r>
          </a:p>
          <a:p>
            <a:pPr algn="just">
              <a:lnSpc>
                <a:spcPts val="3359"/>
              </a:lnSpc>
            </a:pPr>
            <a:r>
              <a:rPr lang="en-US" sz="2400" spc="-84" dirty="0">
                <a:solidFill>
                  <a:schemeClr val="bg1"/>
                </a:solidFill>
                <a:latin typeface="Garet"/>
                <a:ea typeface="Garet"/>
                <a:cs typeface="Garet"/>
                <a:sym typeface="Garet"/>
              </a:rPr>
              <a:t>In 2024,  there were 17 severe storms, five tropical cyclones, one winter storm, one major flood, one heat wave and one major wildfire. Click </a:t>
            </a:r>
            <a:r>
              <a:rPr lang="en-US" sz="2400" b="1" spc="-84" dirty="0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  <a:hlinkClick r:id="rId14"/>
              </a:rPr>
              <a:t>HERE</a:t>
            </a:r>
            <a:r>
              <a:rPr lang="en-US" sz="2400" spc="-84" dirty="0">
                <a:solidFill>
                  <a:schemeClr val="bg1"/>
                </a:solidFill>
                <a:latin typeface="Garet"/>
                <a:ea typeface="Garet"/>
                <a:cs typeface="Garet"/>
                <a:sym typeface="Garet"/>
              </a:rPr>
              <a:t> for more information.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25509" y="6264744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881212" y="9258300"/>
            <a:ext cx="21731527" cy="3086100"/>
            <a:chOff x="0" y="0"/>
            <a:chExt cx="572353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23530" cy="812800"/>
            </a:xfrm>
            <a:custGeom>
              <a:avLst/>
              <a:gdLst/>
              <a:ahLst/>
              <a:cxnLst/>
              <a:rect l="l" t="t" r="r" b="b"/>
              <a:pathLst>
                <a:path w="5723530" h="812800">
                  <a:moveTo>
                    <a:pt x="0" y="0"/>
                  </a:moveTo>
                  <a:lnTo>
                    <a:pt x="5723530" y="0"/>
                  </a:lnTo>
                  <a:lnTo>
                    <a:pt x="57235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72353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8811702" y="1172063"/>
            <a:ext cx="1115877" cy="15623501"/>
            <a:chOff x="0" y="0"/>
            <a:chExt cx="293894" cy="41148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3894" cy="4114831"/>
            </a:xfrm>
            <a:custGeom>
              <a:avLst/>
              <a:gdLst/>
              <a:ahLst/>
              <a:cxnLst/>
              <a:rect l="l" t="t" r="r" b="b"/>
              <a:pathLst>
                <a:path w="293894" h="4114831">
                  <a:moveTo>
                    <a:pt x="0" y="0"/>
                  </a:moveTo>
                  <a:lnTo>
                    <a:pt x="293894" y="0"/>
                  </a:lnTo>
                  <a:lnTo>
                    <a:pt x="293894" y="4114831"/>
                  </a:lnTo>
                  <a:lnTo>
                    <a:pt x="0" y="4114831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3894" cy="415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89342" y="147789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1" y="0"/>
                </a:lnTo>
                <a:lnTo>
                  <a:pt x="1359491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553351" y="8813877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891935" y="4194983"/>
            <a:ext cx="1247321" cy="1413395"/>
          </a:xfrm>
          <a:custGeom>
            <a:avLst/>
            <a:gdLst/>
            <a:ahLst/>
            <a:cxnLst/>
            <a:rect l="l" t="t" r="r" b="b"/>
            <a:pathLst>
              <a:path w="1247321" h="1413395">
                <a:moveTo>
                  <a:pt x="0" y="0"/>
                </a:moveTo>
                <a:lnTo>
                  <a:pt x="1247321" y="0"/>
                </a:lnTo>
                <a:lnTo>
                  <a:pt x="1247321" y="1413395"/>
                </a:lnTo>
                <a:lnTo>
                  <a:pt x="0" y="14133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863892" y="4163206"/>
            <a:ext cx="1303406" cy="1476948"/>
          </a:xfrm>
          <a:custGeom>
            <a:avLst/>
            <a:gdLst/>
            <a:ahLst/>
            <a:cxnLst/>
            <a:rect l="l" t="t" r="r" b="b"/>
            <a:pathLst>
              <a:path w="1303406" h="1476948">
                <a:moveTo>
                  <a:pt x="0" y="0"/>
                </a:moveTo>
                <a:lnTo>
                  <a:pt x="1303407" y="0"/>
                </a:lnTo>
                <a:lnTo>
                  <a:pt x="1303407" y="1476948"/>
                </a:lnTo>
                <a:lnTo>
                  <a:pt x="0" y="1476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642724" y="4291132"/>
            <a:ext cx="1349022" cy="1349022"/>
          </a:xfrm>
          <a:custGeom>
            <a:avLst/>
            <a:gdLst/>
            <a:ahLst/>
            <a:cxnLst/>
            <a:rect l="l" t="t" r="r" b="b"/>
            <a:pathLst>
              <a:path w="1349022" h="1349022">
                <a:moveTo>
                  <a:pt x="0" y="0"/>
                </a:moveTo>
                <a:lnTo>
                  <a:pt x="1349022" y="0"/>
                </a:lnTo>
                <a:lnTo>
                  <a:pt x="1349022" y="1349022"/>
                </a:lnTo>
                <a:lnTo>
                  <a:pt x="0" y="13490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901460" y="5972489"/>
            <a:ext cx="1303206" cy="1881886"/>
          </a:xfrm>
          <a:custGeom>
            <a:avLst/>
            <a:gdLst/>
            <a:ahLst/>
            <a:cxnLst/>
            <a:rect l="l" t="t" r="r" b="b"/>
            <a:pathLst>
              <a:path w="1303206" h="1881886">
                <a:moveTo>
                  <a:pt x="0" y="0"/>
                </a:moveTo>
                <a:lnTo>
                  <a:pt x="1303206" y="0"/>
                </a:lnTo>
                <a:lnTo>
                  <a:pt x="1303206" y="1881886"/>
                </a:lnTo>
                <a:lnTo>
                  <a:pt x="0" y="1881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529715" y="5919246"/>
            <a:ext cx="1575041" cy="1723711"/>
          </a:xfrm>
          <a:custGeom>
            <a:avLst/>
            <a:gdLst/>
            <a:ahLst/>
            <a:cxnLst/>
            <a:rect l="l" t="t" r="r" b="b"/>
            <a:pathLst>
              <a:path w="1575041" h="1723711">
                <a:moveTo>
                  <a:pt x="0" y="0"/>
                </a:moveTo>
                <a:lnTo>
                  <a:pt x="1575041" y="0"/>
                </a:lnTo>
                <a:lnTo>
                  <a:pt x="1575041" y="1723711"/>
                </a:lnTo>
                <a:lnTo>
                  <a:pt x="0" y="17237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648833" y="1425246"/>
            <a:ext cx="13584263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Heat and Sun Safety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17643" y="2627392"/>
            <a:ext cx="1490399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treating a heat-related illness, immediately begin aggressive fluid replacement and cooling of your core body temperature. This is critical in reducing illness and preventing death.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91668" y="4479405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Hyperthermia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23450" y="4479405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 Cramps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91668" y="6865807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Exhaustion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03654" y="6733477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Stroke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43946" y="9753050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03AED2"/>
                </a:solidFill>
                <a:latin typeface="Garet"/>
                <a:ea typeface="Garet"/>
                <a:cs typeface="Garet"/>
                <a:sym typeface="Garet"/>
              </a:rPr>
              <a:t>Sourced from:  www.cdc.com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234" y="7589315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65563" y="-1354217"/>
            <a:ext cx="11833546" cy="11833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88599"/>
            <a:ext cx="9662392" cy="96623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7350" y="401160"/>
            <a:ext cx="9256321" cy="92563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26148" y="142365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05894" y="9123483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14187" y="2917111"/>
            <a:ext cx="650896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Things to remember before you “dive in”: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4806236"/>
            <a:ext cx="7018864" cy="989051"/>
            <a:chOff x="0" y="0"/>
            <a:chExt cx="1848590" cy="2604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187" y="5966737"/>
            <a:ext cx="7018864" cy="989051"/>
            <a:chOff x="0" y="0"/>
            <a:chExt cx="1848590" cy="2604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4187" y="7127237"/>
            <a:ext cx="7018864" cy="989051"/>
            <a:chOff x="0" y="0"/>
            <a:chExt cx="1848590" cy="2604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4187" y="8269249"/>
            <a:ext cx="7018864" cy="989051"/>
            <a:chOff x="0" y="0"/>
            <a:chExt cx="1848590" cy="2604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14187" y="1815382"/>
            <a:ext cx="7847120" cy="107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7000" b="1" spc="-23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Swimming Safety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5266" y="4897200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and observe your swimming </a:t>
            </a: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limitations and capabilities.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0753" y="6057700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Avoid swift-moving water. If caught in a current, swim with it and angle toward shore or the edge.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0753" y="7218201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Stay out of the water during thunderstorms and severe weather.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0753" y="8360213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Don’t swim  under the influence of alcohol, drugs or medication.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07017" y="9850991"/>
            <a:ext cx="5099376" cy="23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850" spc="-64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028700" y="3625911"/>
            <a:ext cx="7018864" cy="989051"/>
            <a:chOff x="0" y="0"/>
            <a:chExt cx="1848590" cy="26049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848590" cy="298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spc="-7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Always test the water depth before diving.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204922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90629" y="6505736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22060" y="2534866"/>
            <a:ext cx="3532515" cy="6723434"/>
            <a:chOff x="0" y="0"/>
            <a:chExt cx="3331210" cy="63402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171030" y="83082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03488" y="1312490"/>
            <a:ext cx="8301717" cy="119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  <a:spcBef>
                <a:spcPct val="0"/>
              </a:spcBef>
            </a:pPr>
            <a:r>
              <a:rPr lang="en-US" sz="7800" b="1" spc="-257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Diving Safety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75723" y="4235177"/>
            <a:ext cx="635541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Perform a thorough safety check of your gear.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76366" y="5134337"/>
            <a:ext cx="6367634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Make sure you are up-to-date on your medical assessment as some medical conditions aren’t compatible with diving.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63507" y="6620889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Don’t drink before a dive as it entails several risks including nitrogen narcosis.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540870"/>
            <a:ext cx="764051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Planning a dive this summer? Follow the tips below to help minimize your risk: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52332" y="9691767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www.epa.gov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1898" y="-798653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9324" y="1490988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03095" y="642809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603095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973836" y="2970522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9019309" y="5002522"/>
            <a:ext cx="8239991" cy="981932"/>
            <a:chOff x="0" y="0"/>
            <a:chExt cx="2170204" cy="2586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Boating Safety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86946" y="2922897"/>
            <a:ext cx="712997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 day spent on the water during the warmer months is a classic American pastime.  Remember these safety tips before and during your journey: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86946" y="4980460"/>
            <a:ext cx="7129972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check local, route and destination weather and water conditions.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019309" y="6327353"/>
            <a:ext cx="8239991" cy="981932"/>
            <a:chOff x="0" y="0"/>
            <a:chExt cx="2170204" cy="2586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19309" y="7598047"/>
            <a:ext cx="8239991" cy="981932"/>
            <a:chOff x="0" y="0"/>
            <a:chExt cx="2170204" cy="2586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786946" y="6543682"/>
            <a:ext cx="7129972" cy="4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Operate at a safe speed.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786946" y="7814375"/>
            <a:ext cx="7129972" cy="4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the nautical rules of the seas.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39304" y="9636273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48779" y="-513319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87237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05110" y="1568303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614344" y="688827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614344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346596" y="6169264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771894" y="3092430"/>
            <a:ext cx="9803853" cy="1013104"/>
            <a:chOff x="0" y="0"/>
            <a:chExt cx="2582085" cy="2668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Remain sober if you are the skipper.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1568303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Boating Safety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71894" y="4739089"/>
            <a:ext cx="9803853" cy="1013104"/>
            <a:chOff x="0" y="0"/>
            <a:chExt cx="2582085" cy="2668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Develop a float plan.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71894" y="6295119"/>
            <a:ext cx="9803853" cy="1013104"/>
            <a:chOff x="0" y="0"/>
            <a:chExt cx="2582085" cy="266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Have life jackets available.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1894" y="7851148"/>
            <a:ext cx="9803853" cy="1013104"/>
            <a:chOff x="0" y="0"/>
            <a:chExt cx="2582085" cy="266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Have a way to call for help.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107448" y="9636273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234" y="7589315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65563" y="-1354217"/>
            <a:ext cx="11833546" cy="11833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88599"/>
            <a:ext cx="9662392" cy="96623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7350" y="401160"/>
            <a:ext cx="9256321" cy="92563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805894" y="10287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05894" y="9123483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84924" y="2996503"/>
            <a:ext cx="6508967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4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2024, there were 21 reported mishaps in off-duty recreational activities.</a:t>
            </a:r>
          </a:p>
          <a:p>
            <a:pPr algn="just">
              <a:lnSpc>
                <a:spcPts val="2874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2874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Top reported mishaps during the summer timeframe between 2019-2024: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84924" y="5012628"/>
            <a:ext cx="7018864" cy="659150"/>
            <a:chOff x="0" y="0"/>
            <a:chExt cx="1848590" cy="1736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4924" y="5881328"/>
            <a:ext cx="7018864" cy="659150"/>
            <a:chOff x="0" y="0"/>
            <a:chExt cx="1848590" cy="1736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84924" y="6750028"/>
            <a:ext cx="7018864" cy="637157"/>
            <a:chOff x="0" y="0"/>
            <a:chExt cx="1848590" cy="1678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167811"/>
            </a:xfrm>
            <a:custGeom>
              <a:avLst/>
              <a:gdLst/>
              <a:ahLst/>
              <a:cxnLst/>
              <a:rect l="l" t="t" r="r" b="b"/>
              <a:pathLst>
                <a:path w="1848590" h="167811">
                  <a:moveTo>
                    <a:pt x="0" y="0"/>
                  </a:moveTo>
                  <a:lnTo>
                    <a:pt x="1848590" y="0"/>
                  </a:lnTo>
                  <a:lnTo>
                    <a:pt x="1848590" y="167811"/>
                  </a:lnTo>
                  <a:lnTo>
                    <a:pt x="0" y="16781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215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84924" y="7629521"/>
            <a:ext cx="7018864" cy="659150"/>
            <a:chOff x="0" y="0"/>
            <a:chExt cx="1848590" cy="17360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1189111"/>
            <a:ext cx="7777194" cy="1853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600" b="1" spc="-217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Sports and Fitness Activities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1490" y="51035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Basketball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1490" y="59722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Bicycling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1490" y="68409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Baseball/Softball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1490" y="7720485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Skateboarding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84924" y="8526796"/>
            <a:ext cx="7018864" cy="659150"/>
            <a:chOff x="0" y="0"/>
            <a:chExt cx="1848590" cy="1736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1490" y="861776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Jogging/Running/Walking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707017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0583" y="3514725"/>
            <a:ext cx="7018864" cy="2273958"/>
            <a:chOff x="0" y="0"/>
            <a:chExt cx="1848590" cy="598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58206" y="3514725"/>
            <a:ext cx="7018864" cy="2273958"/>
            <a:chOff x="0" y="0"/>
            <a:chExt cx="1848590" cy="598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58907" y="367283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Warm Up/ Cool Down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1630" y="367283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Wear PPE</a:t>
            </a:r>
          </a:p>
        </p:txBody>
      </p:sp>
      <p:sp>
        <p:nvSpPr>
          <p:cNvPr id="10" name="Freeform 10"/>
          <p:cNvSpPr/>
          <p:nvPr/>
        </p:nvSpPr>
        <p:spPr>
          <a:xfrm>
            <a:off x="4356521" y="-729375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737389" y="6356198"/>
            <a:ext cx="7018864" cy="2273958"/>
            <a:chOff x="0" y="0"/>
            <a:chExt cx="1848590" cy="598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75012" y="6356198"/>
            <a:ext cx="7018864" cy="2273958"/>
            <a:chOff x="0" y="0"/>
            <a:chExt cx="1848590" cy="5989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877931"/>
            <a:ext cx="18288000" cy="409069"/>
            <a:chOff x="0" y="0"/>
            <a:chExt cx="6233488" cy="598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33488" cy="598902"/>
            </a:xfrm>
            <a:custGeom>
              <a:avLst/>
              <a:gdLst/>
              <a:ahLst/>
              <a:cxnLst/>
              <a:rect l="l" t="t" r="r" b="b"/>
              <a:pathLst>
                <a:path w="6233488" h="598902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125388" y="4528130"/>
            <a:ext cx="605098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When engaging in cardio activities ensure you are executing proper warm up and cool down exercises.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24915" y="1431287"/>
            <a:ext cx="1283817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Sports Injury Prevention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47291" y="4742815"/>
            <a:ext cx="636544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Wear all proper personal protective equipment required for the sport.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64724" y="7455077"/>
            <a:ext cx="643943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 sure to drink plenty of fluids before, during and after exercising.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58907" y="646495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Hydration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47291" y="7432622"/>
            <a:ext cx="636544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your routes even in a familiar area; wear bright colors to improve visibility.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11630" y="646495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Maintain Awareness</a:t>
            </a:r>
          </a:p>
        </p:txBody>
      </p:sp>
      <p:sp>
        <p:nvSpPr>
          <p:cNvPr id="27" name="AutoShape 27"/>
          <p:cNvSpPr/>
          <p:nvPr/>
        </p:nvSpPr>
        <p:spPr>
          <a:xfrm>
            <a:off x="7453156" y="9258806"/>
            <a:ext cx="3381688" cy="0"/>
          </a:xfrm>
          <a:prstGeom prst="line">
            <a:avLst/>
          </a:prstGeom>
          <a:ln w="762000" cap="rnd">
            <a:solidFill>
              <a:srgbClr val="68D2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7680432" y="8919127"/>
            <a:ext cx="2927136" cy="56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3253" b="1" spc="-107" dirty="0">
                <a:solidFill>
                  <a:schemeClr val="bg1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  <a:hlinkClick r:id="rId4" tooltip="https://navalsafetycommand.navy.mil/Off-Duty/Recreational-Safe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598</Words>
  <Application>Microsoft Office PowerPoint</Application>
  <PresentationFormat>Custom</PresentationFormat>
  <Paragraphs>69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Garet</vt:lpstr>
      <vt:lpstr>Garet Italics</vt:lpstr>
      <vt:lpstr>ITC Avant Garde Gothic Bold</vt:lpstr>
      <vt:lpstr>Arial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 Critical Days Of Summer</dc:title>
  <cp:keywords>Naval Safety Command</cp:keywords>
  <cp:lastModifiedBy>Robinson, Charity M CTR USN COMNAVSAFECOM NOR VA (USA)</cp:lastModifiedBy>
  <cp:revision>4</cp:revision>
  <dcterms:created xsi:type="dcterms:W3CDTF">2006-08-16T00:00:00Z</dcterms:created>
  <dcterms:modified xsi:type="dcterms:W3CDTF">2025-03-14T13:33:36Z</dcterms:modified>
  <dc:identifier>DAGgrrRgzdA</dc:identifier>
</cp:coreProperties>
</file>