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</p:sldIdLst>
  <p:sldSz cx="18288000" cy="10287000"/>
  <p:notesSz cx="6858000" cy="9144000"/>
  <p:embeddedFontLst>
    <p:embeddedFont>
      <p:font typeface="Garet" panose="020B0604020202020204" charset="0"/>
      <p:regular r:id="rId13"/>
    </p:embeddedFont>
    <p:embeddedFont>
      <p:font typeface="Garet Bold" panose="020B0604020202020204" charset="0"/>
      <p:regular r:id="rId14"/>
      <p:bold r:id="rId15"/>
    </p:embeddedFont>
    <p:embeddedFont>
      <p:font typeface="ITC Avant Garde Gothic Bold" panose="020B0604020202020204" charset="0"/>
      <p:regular r:id="rId16"/>
      <p:bold r:id="rId17"/>
    </p:embeddedFont>
    <p:embeddedFont>
      <p:font typeface="League Spartan" panose="020B0604020202020204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D2A161-62FE-49CF-AEA6-0F81895AC0D7}" v="2" dt="2025-03-14T13:01:20.357"/>
    <p1510:client id="{6C194BB9-8FC5-498F-8D53-9A89CA4072DC}" v="1" dt="2025-03-14T13:33:26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71370" autoAdjust="0"/>
  </p:normalViewPr>
  <p:slideViewPr>
    <p:cSldViewPr>
      <p:cViewPr varScale="1">
        <p:scale>
          <a:sx n="52" d="100"/>
          <a:sy n="52" d="100"/>
        </p:scale>
        <p:origin x="185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14.03.2025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sv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s://navalsafetycommand.navy.mil/Off-Duty/Motorcycle-Safety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1.jpeg"/><Relationship Id="rId5" Type="http://schemas.openxmlformats.org/officeDocument/2006/relationships/image" Target="../media/image4.svg"/><Relationship Id="rId10" Type="http://schemas.openxmlformats.org/officeDocument/2006/relationships/image" Target="../media/image20.jpe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2.jpe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17.png"/><Relationship Id="rId7" Type="http://schemas.openxmlformats.org/officeDocument/2006/relationships/image" Target="../media/image1.png"/><Relationship Id="rId12" Type="http://schemas.openxmlformats.org/officeDocument/2006/relationships/image" Target="../media/image6.sv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5.png"/><Relationship Id="rId5" Type="http://schemas.openxmlformats.org/officeDocument/2006/relationships/image" Target="../media/image7.png"/><Relationship Id="rId10" Type="http://schemas.openxmlformats.org/officeDocument/2006/relationships/image" Target="../media/image4.svg"/><Relationship Id="rId4" Type="http://schemas.openxmlformats.org/officeDocument/2006/relationships/image" Target="../media/image18.sv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0629" y="3969293"/>
            <a:ext cx="1015164" cy="1015164"/>
          </a:xfrm>
          <a:custGeom>
            <a:avLst/>
            <a:gdLst/>
            <a:ahLst/>
            <a:cxnLst/>
            <a:rect l="l" t="t" r="r" b="b"/>
            <a:pathLst>
              <a:path w="1015164" h="1015164">
                <a:moveTo>
                  <a:pt x="0" y="0"/>
                </a:moveTo>
                <a:lnTo>
                  <a:pt x="1015165" y="0"/>
                </a:lnTo>
                <a:lnTo>
                  <a:pt x="1015165" y="1015164"/>
                </a:lnTo>
                <a:lnTo>
                  <a:pt x="0" y="10151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90629" y="5318260"/>
            <a:ext cx="1015164" cy="1015164"/>
          </a:xfrm>
          <a:custGeom>
            <a:avLst/>
            <a:gdLst/>
            <a:ahLst/>
            <a:cxnLst/>
            <a:rect l="l" t="t" r="r" b="b"/>
            <a:pathLst>
              <a:path w="1015164" h="1015164">
                <a:moveTo>
                  <a:pt x="0" y="0"/>
                </a:moveTo>
                <a:lnTo>
                  <a:pt x="1015165" y="0"/>
                </a:lnTo>
                <a:lnTo>
                  <a:pt x="1015165" y="1015165"/>
                </a:lnTo>
                <a:lnTo>
                  <a:pt x="0" y="10151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03488" y="6667228"/>
            <a:ext cx="1015164" cy="1015164"/>
          </a:xfrm>
          <a:custGeom>
            <a:avLst/>
            <a:gdLst/>
            <a:ahLst/>
            <a:cxnLst/>
            <a:rect l="l" t="t" r="r" b="b"/>
            <a:pathLst>
              <a:path w="1015164" h="1015164">
                <a:moveTo>
                  <a:pt x="0" y="0"/>
                </a:moveTo>
                <a:lnTo>
                  <a:pt x="1015165" y="0"/>
                </a:lnTo>
                <a:lnTo>
                  <a:pt x="1015165" y="1015164"/>
                </a:lnTo>
                <a:lnTo>
                  <a:pt x="0" y="10151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5959540" y="8099713"/>
            <a:ext cx="10236981" cy="10236981"/>
          </a:xfrm>
          <a:custGeom>
            <a:avLst/>
            <a:gdLst/>
            <a:ahLst/>
            <a:cxnLst/>
            <a:rect l="l" t="t" r="r" b="b"/>
            <a:pathLst>
              <a:path w="10236981" h="10236981">
                <a:moveTo>
                  <a:pt x="0" y="0"/>
                </a:moveTo>
                <a:lnTo>
                  <a:pt x="10236981" y="0"/>
                </a:lnTo>
                <a:lnTo>
                  <a:pt x="10236981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3726785" y="5726047"/>
            <a:ext cx="8937345" cy="8937345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DE5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726785" y="2534866"/>
            <a:ext cx="3532515" cy="6723434"/>
            <a:chOff x="0" y="0"/>
            <a:chExt cx="3331210" cy="634029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331210" cy="6340291"/>
            </a:xfrm>
            <a:custGeom>
              <a:avLst/>
              <a:gdLst/>
              <a:ahLst/>
              <a:cxnLst/>
              <a:rect l="l" t="t" r="r" b="b"/>
              <a:pathLst>
                <a:path w="3331210" h="6340291">
                  <a:moveTo>
                    <a:pt x="3331210" y="3170145"/>
                  </a:moveTo>
                  <a:lnTo>
                    <a:pt x="3331210" y="6340291"/>
                  </a:lnTo>
                  <a:cubicBezTo>
                    <a:pt x="1490980" y="6340291"/>
                    <a:pt x="0" y="4920192"/>
                    <a:pt x="0" y="3170145"/>
                  </a:cubicBezTo>
                  <a:cubicBezTo>
                    <a:pt x="0" y="1420099"/>
                    <a:pt x="1490980" y="0"/>
                    <a:pt x="3331210" y="0"/>
                  </a:cubicBezTo>
                  <a:lnTo>
                    <a:pt x="3331210" y="3170145"/>
                  </a:lnTo>
                  <a:close/>
                </a:path>
              </a:pathLst>
            </a:cu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573729" y="1682517"/>
            <a:ext cx="5727586" cy="572758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AE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805205" y="1928440"/>
            <a:ext cx="5246370" cy="524637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Freeform 16"/>
          <p:cNvSpPr/>
          <p:nvPr/>
        </p:nvSpPr>
        <p:spPr>
          <a:xfrm>
            <a:off x="4171030" y="858764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2"/>
                </a:lnTo>
                <a:lnTo>
                  <a:pt x="0" y="3398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4171030" y="8422525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1503488" y="1312490"/>
            <a:ext cx="10934034" cy="1118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00"/>
              </a:lnSpc>
              <a:spcBef>
                <a:spcPct val="0"/>
              </a:spcBef>
            </a:pPr>
            <a:r>
              <a:rPr lang="en-US" sz="7300" b="1" spc="-240">
                <a:solidFill>
                  <a:srgbClr val="68D2E8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Bicycling Safety Tips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978112" y="4153880"/>
            <a:ext cx="6367634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spc="-7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Wear equipment to protect yourself and to make yourself more visibile to others.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978112" y="5433413"/>
            <a:ext cx="6367634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spc="-7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Plan your route, choose routes with less traffic and slower speeds.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978112" y="6726589"/>
            <a:ext cx="6367634" cy="1262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1"/>
              </a:lnSpc>
            </a:pPr>
            <a:r>
              <a:rPr lang="en-US" sz="2100" spc="-7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Avoid riding at night, if possible, but if you must ride at night, install front and rear lights on your bicycle and wear reflectiving clothing.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90629" y="2540870"/>
            <a:ext cx="7640512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Here are additional bicycling safety tips to keep in mind: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777028">
            <a:off x="-3883324" y="-1043409"/>
            <a:ext cx="12584978" cy="12373818"/>
            <a:chOff x="0" y="0"/>
            <a:chExt cx="1053558" cy="10358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53558" cy="1035881"/>
            </a:xfrm>
            <a:custGeom>
              <a:avLst/>
              <a:gdLst/>
              <a:ahLst/>
              <a:cxnLst/>
              <a:rect l="l" t="t" r="r" b="b"/>
              <a:pathLst>
                <a:path w="1053558" h="1035881">
                  <a:moveTo>
                    <a:pt x="526779" y="0"/>
                  </a:moveTo>
                  <a:cubicBezTo>
                    <a:pt x="235847" y="0"/>
                    <a:pt x="0" y="231890"/>
                    <a:pt x="0" y="517940"/>
                  </a:cubicBezTo>
                  <a:cubicBezTo>
                    <a:pt x="0" y="803991"/>
                    <a:pt x="235847" y="1035881"/>
                    <a:pt x="526779" y="1035881"/>
                  </a:cubicBezTo>
                  <a:cubicBezTo>
                    <a:pt x="817711" y="1035881"/>
                    <a:pt x="1053558" y="803991"/>
                    <a:pt x="1053558" y="517940"/>
                  </a:cubicBezTo>
                  <a:cubicBezTo>
                    <a:pt x="1053558" y="231890"/>
                    <a:pt x="817711" y="0"/>
                    <a:pt x="526779" y="0"/>
                  </a:cubicBezTo>
                  <a:close/>
                </a:path>
              </a:pathLst>
            </a:custGeom>
            <a:solidFill>
              <a:srgbClr val="03AE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98771" y="49489"/>
              <a:ext cx="856016" cy="889278"/>
            </a:xfrm>
            <a:prstGeom prst="rect">
              <a:avLst/>
            </a:prstGeom>
          </p:spPr>
          <p:txBody>
            <a:bodyPr lIns="39398" tIns="39398" rIns="39398" bIns="39398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777028">
            <a:off x="-934022" y="-40944"/>
            <a:ext cx="10443193" cy="10078246"/>
            <a:chOff x="0" y="0"/>
            <a:chExt cx="1053558" cy="10167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53558" cy="1016741"/>
            </a:xfrm>
            <a:custGeom>
              <a:avLst/>
              <a:gdLst/>
              <a:ahLst/>
              <a:cxnLst/>
              <a:rect l="l" t="t" r="r" b="b"/>
              <a:pathLst>
                <a:path w="1053558" h="1016741">
                  <a:moveTo>
                    <a:pt x="526779" y="0"/>
                  </a:moveTo>
                  <a:cubicBezTo>
                    <a:pt x="235847" y="0"/>
                    <a:pt x="0" y="227605"/>
                    <a:pt x="0" y="508370"/>
                  </a:cubicBezTo>
                  <a:cubicBezTo>
                    <a:pt x="0" y="789135"/>
                    <a:pt x="235847" y="1016741"/>
                    <a:pt x="526779" y="1016741"/>
                  </a:cubicBezTo>
                  <a:cubicBezTo>
                    <a:pt x="817711" y="1016741"/>
                    <a:pt x="1053558" y="789135"/>
                    <a:pt x="1053558" y="508370"/>
                  </a:cubicBezTo>
                  <a:cubicBezTo>
                    <a:pt x="1053558" y="227605"/>
                    <a:pt x="817711" y="0"/>
                    <a:pt x="52677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8771" y="47694"/>
              <a:ext cx="856016" cy="873727"/>
            </a:xfrm>
            <a:prstGeom prst="rect">
              <a:avLst/>
            </a:prstGeom>
          </p:spPr>
          <p:txBody>
            <a:bodyPr lIns="39398" tIns="39398" rIns="39398" bIns="39398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-749409" y="180359"/>
            <a:ext cx="9807684" cy="9692791"/>
            <a:chOff x="0" y="0"/>
            <a:chExt cx="1076823" cy="1064208"/>
          </a:xfrm>
        </p:grpSpPr>
        <p:sp>
          <p:nvSpPr>
            <p:cNvPr id="9" name="Freeform 9"/>
            <p:cNvSpPr/>
            <p:nvPr/>
          </p:nvSpPr>
          <p:spPr>
            <a:xfrm flipH="1" flipV="1">
              <a:off x="0" y="0"/>
              <a:ext cx="1076823" cy="1064208"/>
            </a:xfrm>
            <a:custGeom>
              <a:avLst/>
              <a:gdLst/>
              <a:ahLst/>
              <a:cxnLst/>
              <a:rect l="l" t="t" r="r" b="b"/>
              <a:pathLst>
                <a:path w="1076823" h="1064208">
                  <a:moveTo>
                    <a:pt x="538411" y="1064208"/>
                  </a:moveTo>
                  <a:cubicBezTo>
                    <a:pt x="835768" y="1064208"/>
                    <a:pt x="1076823" y="825977"/>
                    <a:pt x="1076823" y="532104"/>
                  </a:cubicBezTo>
                  <a:cubicBezTo>
                    <a:pt x="1076823" y="238231"/>
                    <a:pt x="835768" y="0"/>
                    <a:pt x="538411" y="0"/>
                  </a:cubicBezTo>
                  <a:cubicBezTo>
                    <a:pt x="241055" y="0"/>
                    <a:pt x="0" y="238231"/>
                    <a:pt x="0" y="532104"/>
                  </a:cubicBezTo>
                  <a:cubicBezTo>
                    <a:pt x="0" y="825977"/>
                    <a:pt x="241055" y="1064208"/>
                    <a:pt x="538411" y="1064208"/>
                  </a:cubicBez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103527" y="1028700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5103527" y="9148449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4509672" y="3573587"/>
            <a:ext cx="2547202" cy="2547202"/>
          </a:xfrm>
          <a:custGeom>
            <a:avLst/>
            <a:gdLst/>
            <a:ahLst/>
            <a:cxnLst/>
            <a:rect l="l" t="t" r="r" b="b"/>
            <a:pathLst>
              <a:path w="2547202" h="2547202">
                <a:moveTo>
                  <a:pt x="0" y="0"/>
                </a:moveTo>
                <a:lnTo>
                  <a:pt x="2547202" y="0"/>
                </a:lnTo>
                <a:lnTo>
                  <a:pt x="2547202" y="2547202"/>
                </a:lnTo>
                <a:lnTo>
                  <a:pt x="0" y="254720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1257551" y="3590477"/>
            <a:ext cx="2635742" cy="2530312"/>
          </a:xfrm>
          <a:custGeom>
            <a:avLst/>
            <a:gdLst/>
            <a:ahLst/>
            <a:cxnLst/>
            <a:rect l="l" t="t" r="r" b="b"/>
            <a:pathLst>
              <a:path w="2635742" h="2530312">
                <a:moveTo>
                  <a:pt x="0" y="0"/>
                </a:moveTo>
                <a:lnTo>
                  <a:pt x="2635742" y="0"/>
                </a:lnTo>
                <a:lnTo>
                  <a:pt x="2635742" y="2530312"/>
                </a:lnTo>
                <a:lnTo>
                  <a:pt x="0" y="2530312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0380059" y="3573587"/>
            <a:ext cx="1108685" cy="1027069"/>
          </a:xfrm>
          <a:custGeom>
            <a:avLst/>
            <a:gdLst/>
            <a:ahLst/>
            <a:cxnLst/>
            <a:rect l="l" t="t" r="r" b="b"/>
            <a:pathLst>
              <a:path w="1108685" h="1027069">
                <a:moveTo>
                  <a:pt x="0" y="0"/>
                </a:moveTo>
                <a:lnTo>
                  <a:pt x="1108685" y="0"/>
                </a:lnTo>
                <a:lnTo>
                  <a:pt x="1108685" y="1027069"/>
                </a:lnTo>
                <a:lnTo>
                  <a:pt x="0" y="1027069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142445">
            <a:off x="10400856" y="3596109"/>
            <a:ext cx="1108685" cy="1027069"/>
          </a:xfrm>
          <a:custGeom>
            <a:avLst/>
            <a:gdLst/>
            <a:ahLst/>
            <a:cxnLst/>
            <a:rect l="l" t="t" r="r" b="b"/>
            <a:pathLst>
              <a:path w="1108685" h="1027069">
                <a:moveTo>
                  <a:pt x="0" y="0"/>
                </a:moveTo>
                <a:lnTo>
                  <a:pt x="1108685" y="0"/>
                </a:lnTo>
                <a:lnTo>
                  <a:pt x="1108685" y="1027069"/>
                </a:lnTo>
                <a:lnTo>
                  <a:pt x="0" y="1027069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alphaModFix amt="6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11105200" y="1952600"/>
            <a:ext cx="7578011" cy="1027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00"/>
              </a:lnSpc>
              <a:spcBef>
                <a:spcPct val="0"/>
              </a:spcBef>
            </a:pPr>
            <a:r>
              <a:rPr lang="en-US" sz="6700" b="1" spc="-221">
                <a:solidFill>
                  <a:srgbClr val="03AED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Conclusion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0161852" y="6993490"/>
            <a:ext cx="7097448" cy="1900591"/>
            <a:chOff x="0" y="0"/>
            <a:chExt cx="9463265" cy="2534121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9463265" cy="2534121"/>
              <a:chOff x="0" y="0"/>
              <a:chExt cx="1869287" cy="500567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869287" cy="500567"/>
              </a:xfrm>
              <a:custGeom>
                <a:avLst/>
                <a:gdLst/>
                <a:ahLst/>
                <a:cxnLst/>
                <a:rect l="l" t="t" r="r" b="b"/>
                <a:pathLst>
                  <a:path w="1869287" h="500567">
                    <a:moveTo>
                      <a:pt x="0" y="0"/>
                    </a:moveTo>
                    <a:lnTo>
                      <a:pt x="1869287" y="0"/>
                    </a:lnTo>
                    <a:lnTo>
                      <a:pt x="1869287" y="500567"/>
                    </a:lnTo>
                    <a:lnTo>
                      <a:pt x="0" y="500567"/>
                    </a:lnTo>
                    <a:close/>
                  </a:path>
                </a:pathLst>
              </a:custGeom>
              <a:solidFill>
                <a:srgbClr val="03AED2">
                  <a:alpha val="4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1869287" cy="5481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99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0" y="439939"/>
              <a:ext cx="9463265" cy="547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</a:pPr>
              <a:r>
                <a:rPr lang="en-US" sz="2499" spc="-87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Email: NAVSAFECOM_PAO@us.navy.mil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168073"/>
              <a:ext cx="9463265" cy="547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</a:pPr>
              <a:r>
                <a:rPr lang="en-US" sz="2499" spc="-87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https://www.navalsafetycommand.navy.mil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133234" y="7589315"/>
            <a:ext cx="10236981" cy="10236981"/>
          </a:xfrm>
          <a:custGeom>
            <a:avLst/>
            <a:gdLst/>
            <a:ahLst/>
            <a:cxnLst/>
            <a:rect l="l" t="t" r="r" b="b"/>
            <a:pathLst>
              <a:path w="10236981" h="10236981">
                <a:moveTo>
                  <a:pt x="0" y="0"/>
                </a:moveTo>
                <a:lnTo>
                  <a:pt x="10236981" y="0"/>
                </a:lnTo>
                <a:lnTo>
                  <a:pt x="10236981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765563" y="-1354217"/>
            <a:ext cx="11833546" cy="11833546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AE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144000" y="188599"/>
            <a:ext cx="9662392" cy="966239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277350" y="401160"/>
            <a:ext cx="9256321" cy="925632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26148" y="1423654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8805894" y="9218733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1028700" y="4914949"/>
            <a:ext cx="7018864" cy="712826"/>
            <a:chOff x="0" y="0"/>
            <a:chExt cx="1848590" cy="1877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848590" cy="187740"/>
            </a:xfrm>
            <a:custGeom>
              <a:avLst/>
              <a:gdLst/>
              <a:ahLst/>
              <a:cxnLst/>
              <a:rect l="l" t="t" r="r" b="b"/>
              <a:pathLst>
                <a:path w="1848590" h="187740">
                  <a:moveTo>
                    <a:pt x="0" y="0"/>
                  </a:moveTo>
                  <a:lnTo>
                    <a:pt x="1848590" y="0"/>
                  </a:lnTo>
                  <a:lnTo>
                    <a:pt x="1848590" y="187740"/>
                  </a:lnTo>
                  <a:lnTo>
                    <a:pt x="0" y="187740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1848590" cy="2353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14187" y="6075449"/>
            <a:ext cx="7018864" cy="589001"/>
            <a:chOff x="0" y="0"/>
            <a:chExt cx="1848590" cy="15512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848590" cy="155128"/>
            </a:xfrm>
            <a:custGeom>
              <a:avLst/>
              <a:gdLst/>
              <a:ahLst/>
              <a:cxnLst/>
              <a:rect l="l" t="t" r="r" b="b"/>
              <a:pathLst>
                <a:path w="1848590" h="155128">
                  <a:moveTo>
                    <a:pt x="0" y="0"/>
                  </a:moveTo>
                  <a:lnTo>
                    <a:pt x="1848590" y="0"/>
                  </a:lnTo>
                  <a:lnTo>
                    <a:pt x="1848590" y="155128"/>
                  </a:lnTo>
                  <a:lnTo>
                    <a:pt x="0" y="155128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1848590" cy="2027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14187" y="7112125"/>
            <a:ext cx="7018864" cy="631782"/>
            <a:chOff x="0" y="0"/>
            <a:chExt cx="1848590" cy="16639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848590" cy="166395"/>
            </a:xfrm>
            <a:custGeom>
              <a:avLst/>
              <a:gdLst/>
              <a:ahLst/>
              <a:cxnLst/>
              <a:rect l="l" t="t" r="r" b="b"/>
              <a:pathLst>
                <a:path w="1848590" h="166395">
                  <a:moveTo>
                    <a:pt x="0" y="0"/>
                  </a:moveTo>
                  <a:lnTo>
                    <a:pt x="1848590" y="0"/>
                  </a:lnTo>
                  <a:lnTo>
                    <a:pt x="1848590" y="166395"/>
                  </a:lnTo>
                  <a:lnTo>
                    <a:pt x="0" y="166395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1848590" cy="2140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14187" y="8191582"/>
            <a:ext cx="7018864" cy="989051"/>
            <a:chOff x="0" y="0"/>
            <a:chExt cx="1848590" cy="26049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848590" cy="260491"/>
            </a:xfrm>
            <a:custGeom>
              <a:avLst/>
              <a:gdLst/>
              <a:ahLst/>
              <a:cxnLst/>
              <a:rect l="l" t="t" r="r" b="b"/>
              <a:pathLst>
                <a:path w="1848590" h="260491">
                  <a:moveTo>
                    <a:pt x="0" y="0"/>
                  </a:moveTo>
                  <a:lnTo>
                    <a:pt x="1848590" y="0"/>
                  </a:lnTo>
                  <a:lnTo>
                    <a:pt x="1848590" y="260491"/>
                  </a:lnTo>
                  <a:lnTo>
                    <a:pt x="0" y="260491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1848590" cy="3081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028700" y="2958829"/>
            <a:ext cx="7777194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There are over 700 deaths and 100,000 injuries every year involving ATVs. Follow these tips for a safer ride: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28700" y="1979020"/>
            <a:ext cx="7097448" cy="1027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00"/>
              </a:lnSpc>
              <a:spcBef>
                <a:spcPct val="0"/>
              </a:spcBef>
            </a:pPr>
            <a:r>
              <a:rPr lang="en-US" sz="6700" b="1" spc="-221">
                <a:solidFill>
                  <a:srgbClr val="03AED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ATV Safety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28700" y="5065939"/>
            <a:ext cx="679955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Read the owner’s manual before you ride.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80753" y="6166413"/>
            <a:ext cx="679955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Ensure your ATV is in good working condition.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80753" y="7197850"/>
            <a:ext cx="679955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Always wear an approved helmet.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80753" y="8282546"/>
            <a:ext cx="6799557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Never drive an ATV while under the influence of drugs or alcohol.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707017" y="9724937"/>
            <a:ext cx="5099376" cy="28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0"/>
              </a:lnSpc>
            </a:pPr>
            <a:r>
              <a:rPr lang="en-US" sz="2050" spc="-71">
                <a:solidFill>
                  <a:srgbClr val="1B1B1B"/>
                </a:solidFill>
                <a:latin typeface="Garet"/>
                <a:ea typeface="Garet"/>
                <a:cs typeface="Garet"/>
                <a:sym typeface="Garet"/>
              </a:rPr>
              <a:t>For more info: www.cpsc.gov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1898" y="-798653"/>
            <a:ext cx="6639221" cy="12188858"/>
            <a:chOff x="0" y="0"/>
            <a:chExt cx="1748601" cy="32102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48602" cy="3210234"/>
            </a:xfrm>
            <a:custGeom>
              <a:avLst/>
              <a:gdLst/>
              <a:ahLst/>
              <a:cxnLst/>
              <a:rect l="l" t="t" r="r" b="b"/>
              <a:pathLst>
                <a:path w="1748602" h="3210234">
                  <a:moveTo>
                    <a:pt x="0" y="0"/>
                  </a:moveTo>
                  <a:lnTo>
                    <a:pt x="1748602" y="0"/>
                  </a:lnTo>
                  <a:lnTo>
                    <a:pt x="1748602" y="3210234"/>
                  </a:lnTo>
                  <a:lnTo>
                    <a:pt x="0" y="3210234"/>
                  </a:lnTo>
                  <a:close/>
                </a:path>
              </a:pathLst>
            </a:custGeom>
            <a:solidFill>
              <a:srgbClr val="FDDE5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748601" cy="32483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812745"/>
            <a:ext cx="2772063" cy="8445555"/>
            <a:chOff x="0" y="0"/>
            <a:chExt cx="730091" cy="222434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30091" cy="2224344"/>
            </a:xfrm>
            <a:custGeom>
              <a:avLst/>
              <a:gdLst/>
              <a:ahLst/>
              <a:cxnLst/>
              <a:rect l="l" t="t" r="r" b="b"/>
              <a:pathLst>
                <a:path w="730091" h="2224344">
                  <a:moveTo>
                    <a:pt x="0" y="0"/>
                  </a:moveTo>
                  <a:lnTo>
                    <a:pt x="730091" y="0"/>
                  </a:lnTo>
                  <a:lnTo>
                    <a:pt x="730091" y="2224344"/>
                  </a:lnTo>
                  <a:lnTo>
                    <a:pt x="0" y="2224344"/>
                  </a:lnTo>
                  <a:close/>
                </a:path>
              </a:pathLst>
            </a:custGeom>
            <a:solidFill>
              <a:srgbClr val="03AE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730091" cy="2262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39324" y="1490988"/>
            <a:ext cx="7404676" cy="7150395"/>
            <a:chOff x="0" y="0"/>
            <a:chExt cx="1147178" cy="110778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47178" cy="1107783"/>
            </a:xfrm>
            <a:custGeom>
              <a:avLst/>
              <a:gdLst/>
              <a:ahLst/>
              <a:cxnLst/>
              <a:rect l="l" t="t" r="r" b="b"/>
              <a:pathLst>
                <a:path w="1147178" h="1107783">
                  <a:moveTo>
                    <a:pt x="0" y="0"/>
                  </a:moveTo>
                  <a:lnTo>
                    <a:pt x="1147178" y="0"/>
                  </a:lnTo>
                  <a:lnTo>
                    <a:pt x="1147178" y="1107783"/>
                  </a:lnTo>
                  <a:lnTo>
                    <a:pt x="0" y="1107783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6603095" y="642809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6603095" y="9258300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0943801" y="2623416"/>
            <a:ext cx="10236981" cy="10236981"/>
          </a:xfrm>
          <a:custGeom>
            <a:avLst/>
            <a:gdLst/>
            <a:ahLst/>
            <a:cxnLst/>
            <a:rect l="l" t="t" r="r" b="b"/>
            <a:pathLst>
              <a:path w="10236981" h="10236981">
                <a:moveTo>
                  <a:pt x="0" y="0"/>
                </a:moveTo>
                <a:lnTo>
                  <a:pt x="10236982" y="0"/>
                </a:lnTo>
                <a:lnTo>
                  <a:pt x="10236982" y="10236982"/>
                </a:lnTo>
                <a:lnTo>
                  <a:pt x="0" y="102369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9786946" y="1490988"/>
            <a:ext cx="7129972" cy="1132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58"/>
              </a:lnSpc>
              <a:spcBef>
                <a:spcPct val="0"/>
              </a:spcBef>
            </a:pPr>
            <a:r>
              <a:rPr lang="en-US" sz="7458" b="1" spc="-246">
                <a:solidFill>
                  <a:srgbClr val="03AED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Car Safety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786946" y="3223248"/>
            <a:ext cx="7324125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During the 101 Critical Days of Summer in 2024, the Department of the Navy lost </a:t>
            </a:r>
            <a:r>
              <a:rPr lang="en-US" sz="2499" b="1" spc="-87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21 </a:t>
            </a: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Sailors and Marines to preventable off-duty mishaps.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620219" y="6687349"/>
            <a:ext cx="7657579" cy="1526786"/>
            <a:chOff x="0" y="0"/>
            <a:chExt cx="10210106" cy="2035715"/>
          </a:xfrm>
        </p:grpSpPr>
        <p:sp>
          <p:nvSpPr>
            <p:cNvPr id="16" name="TextBox 16"/>
            <p:cNvSpPr txBox="1"/>
            <p:nvPr/>
          </p:nvSpPr>
          <p:spPr>
            <a:xfrm>
              <a:off x="0" y="95250"/>
              <a:ext cx="10210106" cy="6752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10"/>
                </a:lnSpc>
              </a:pPr>
              <a:r>
                <a:rPr lang="en-US" sz="3800" spc="-190">
                  <a:solidFill>
                    <a:srgbClr val="BF0F0E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One off-duty mishap is too many.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967221"/>
              <a:ext cx="10210106" cy="10684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82"/>
                </a:lnSpc>
              </a:pPr>
              <a:r>
                <a:rPr lang="en-US" sz="2524" spc="126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CUT DOWN THE DISTRACTION. PRACTICE SAFE DRIVING.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9786946" y="5179224"/>
            <a:ext cx="7324125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Overall, there were </a:t>
            </a:r>
            <a:r>
              <a:rPr lang="en-US" sz="2499" b="1" spc="-87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24</a:t>
            </a: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PMV-4 and </a:t>
            </a:r>
            <a:r>
              <a:rPr lang="en-US" sz="2499" b="1" spc="-87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48</a:t>
            </a: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PMV-2 Class A-E mishaps.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20583" y="3514725"/>
            <a:ext cx="7018864" cy="2273958"/>
            <a:chOff x="0" y="0"/>
            <a:chExt cx="1848590" cy="5989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8590" cy="598902"/>
            </a:xfrm>
            <a:custGeom>
              <a:avLst/>
              <a:gdLst/>
              <a:ahLst/>
              <a:cxnLst/>
              <a:rect l="l" t="t" r="r" b="b"/>
              <a:pathLst>
                <a:path w="1848590" h="598902">
                  <a:moveTo>
                    <a:pt x="0" y="0"/>
                  </a:moveTo>
                  <a:lnTo>
                    <a:pt x="1848590" y="0"/>
                  </a:lnTo>
                  <a:lnTo>
                    <a:pt x="1848590" y="598902"/>
                  </a:lnTo>
                  <a:lnTo>
                    <a:pt x="0" y="598902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848590" cy="6465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558206" y="3514725"/>
            <a:ext cx="7018864" cy="2273958"/>
            <a:chOff x="0" y="0"/>
            <a:chExt cx="1848590" cy="5989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48590" cy="598902"/>
            </a:xfrm>
            <a:custGeom>
              <a:avLst/>
              <a:gdLst/>
              <a:ahLst/>
              <a:cxnLst/>
              <a:rect l="l" t="t" r="r" b="b"/>
              <a:pathLst>
                <a:path w="1848590" h="598902">
                  <a:moveTo>
                    <a:pt x="0" y="0"/>
                  </a:moveTo>
                  <a:lnTo>
                    <a:pt x="1848590" y="0"/>
                  </a:lnTo>
                  <a:lnTo>
                    <a:pt x="1848590" y="598902"/>
                  </a:lnTo>
                  <a:lnTo>
                    <a:pt x="0" y="598902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848590" cy="6465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958907" y="3691888"/>
            <a:ext cx="6217463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en-US" sz="4500" b="1" spc="-148">
                <a:solidFill>
                  <a:srgbClr val="FFFFFF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Don’t Drink and Drive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111630" y="3691888"/>
            <a:ext cx="6217463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en-US" sz="4500" b="1" spc="-148">
                <a:solidFill>
                  <a:srgbClr val="FFFFFF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Minimize Distractions</a:t>
            </a:r>
          </a:p>
        </p:txBody>
      </p:sp>
      <p:sp>
        <p:nvSpPr>
          <p:cNvPr id="10" name="Freeform 10"/>
          <p:cNvSpPr/>
          <p:nvPr/>
        </p:nvSpPr>
        <p:spPr>
          <a:xfrm>
            <a:off x="4356521" y="-7293756"/>
            <a:ext cx="10236981" cy="10236981"/>
          </a:xfrm>
          <a:custGeom>
            <a:avLst/>
            <a:gdLst/>
            <a:ahLst/>
            <a:cxnLst/>
            <a:rect l="l" t="t" r="r" b="b"/>
            <a:pathLst>
              <a:path w="10236981" h="10236981">
                <a:moveTo>
                  <a:pt x="0" y="0"/>
                </a:moveTo>
                <a:lnTo>
                  <a:pt x="10236982" y="0"/>
                </a:lnTo>
                <a:lnTo>
                  <a:pt x="10236982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1737389" y="6356198"/>
            <a:ext cx="7018864" cy="2273958"/>
            <a:chOff x="0" y="0"/>
            <a:chExt cx="1848590" cy="59890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48590" cy="598902"/>
            </a:xfrm>
            <a:custGeom>
              <a:avLst/>
              <a:gdLst/>
              <a:ahLst/>
              <a:cxnLst/>
              <a:rect l="l" t="t" r="r" b="b"/>
              <a:pathLst>
                <a:path w="1848590" h="598902">
                  <a:moveTo>
                    <a:pt x="0" y="0"/>
                  </a:moveTo>
                  <a:lnTo>
                    <a:pt x="1848590" y="0"/>
                  </a:lnTo>
                  <a:lnTo>
                    <a:pt x="1848590" y="598902"/>
                  </a:lnTo>
                  <a:lnTo>
                    <a:pt x="0" y="598902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848590" cy="6465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475012" y="6356198"/>
            <a:ext cx="7018864" cy="2273958"/>
            <a:chOff x="0" y="0"/>
            <a:chExt cx="1848590" cy="59890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48590" cy="598902"/>
            </a:xfrm>
            <a:custGeom>
              <a:avLst/>
              <a:gdLst/>
              <a:ahLst/>
              <a:cxnLst/>
              <a:rect l="l" t="t" r="r" b="b"/>
              <a:pathLst>
                <a:path w="1848590" h="598902">
                  <a:moveTo>
                    <a:pt x="0" y="0"/>
                  </a:moveTo>
                  <a:lnTo>
                    <a:pt x="1848590" y="0"/>
                  </a:lnTo>
                  <a:lnTo>
                    <a:pt x="1848590" y="598902"/>
                  </a:lnTo>
                  <a:lnTo>
                    <a:pt x="0" y="598902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1848590" cy="6465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1215589" y="9877931"/>
            <a:ext cx="23667775" cy="2273958"/>
            <a:chOff x="0" y="0"/>
            <a:chExt cx="6233488" cy="59890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233488" cy="598902"/>
            </a:xfrm>
            <a:custGeom>
              <a:avLst/>
              <a:gdLst/>
              <a:ahLst/>
              <a:cxnLst/>
              <a:rect l="l" t="t" r="r" b="b"/>
              <a:pathLst>
                <a:path w="6233488" h="598902">
                  <a:moveTo>
                    <a:pt x="0" y="0"/>
                  </a:moveTo>
                  <a:lnTo>
                    <a:pt x="6233488" y="0"/>
                  </a:lnTo>
                  <a:lnTo>
                    <a:pt x="6233488" y="598902"/>
                  </a:lnTo>
                  <a:lnTo>
                    <a:pt x="0" y="598902"/>
                  </a:lnTo>
                  <a:close/>
                </a:path>
              </a:pathLst>
            </a:custGeom>
            <a:solidFill>
              <a:srgbClr val="03AE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6233488" cy="6465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9641401" y="4735678"/>
            <a:ext cx="6852475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Call a friend, call a cab or use a ride-share app.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724915" y="1431287"/>
            <a:ext cx="12838170" cy="1222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  <a:spcBef>
                <a:spcPct val="0"/>
              </a:spcBef>
            </a:pPr>
            <a:r>
              <a:rPr lang="en-US" sz="8000" b="1" spc="-264">
                <a:solidFill>
                  <a:srgbClr val="03AED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Driving Safety Tips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820583" y="4743516"/>
            <a:ext cx="679955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Keep your attention on the road at all times.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641401" y="7556393"/>
            <a:ext cx="6852475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Speeding not only lessens your reaction time, but increases your risk for an accident.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958907" y="6495241"/>
            <a:ext cx="6217463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en-US" sz="4500" b="1" spc="-148">
                <a:solidFill>
                  <a:srgbClr val="FFFFFF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Slow Down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820583" y="7447740"/>
            <a:ext cx="6799557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Ensure you and your vehicle are in proper working order before you get behind the wheel.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111630" y="6504765"/>
            <a:ext cx="6217463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en-US" sz="4500" b="1" spc="-148">
                <a:solidFill>
                  <a:srgbClr val="FFFFFF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Safety Check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648779" y="-513319"/>
            <a:ext cx="6639221" cy="12188858"/>
            <a:chOff x="0" y="0"/>
            <a:chExt cx="1748601" cy="32102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48602" cy="3210234"/>
            </a:xfrm>
            <a:custGeom>
              <a:avLst/>
              <a:gdLst/>
              <a:ahLst/>
              <a:cxnLst/>
              <a:rect l="l" t="t" r="r" b="b"/>
              <a:pathLst>
                <a:path w="1748602" h="3210234">
                  <a:moveTo>
                    <a:pt x="0" y="0"/>
                  </a:moveTo>
                  <a:lnTo>
                    <a:pt x="1748602" y="0"/>
                  </a:lnTo>
                  <a:lnTo>
                    <a:pt x="1748602" y="3210234"/>
                  </a:lnTo>
                  <a:lnTo>
                    <a:pt x="0" y="3210234"/>
                  </a:lnTo>
                  <a:close/>
                </a:path>
              </a:pathLst>
            </a:custGeom>
            <a:solidFill>
              <a:srgbClr val="FDDE5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748601" cy="32483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487237" y="812745"/>
            <a:ext cx="2772063" cy="8445555"/>
            <a:chOff x="0" y="0"/>
            <a:chExt cx="730091" cy="222434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30091" cy="2224344"/>
            </a:xfrm>
            <a:custGeom>
              <a:avLst/>
              <a:gdLst/>
              <a:ahLst/>
              <a:cxnLst/>
              <a:rect l="l" t="t" r="r" b="b"/>
              <a:pathLst>
                <a:path w="730091" h="2224344">
                  <a:moveTo>
                    <a:pt x="0" y="0"/>
                  </a:moveTo>
                  <a:lnTo>
                    <a:pt x="730091" y="0"/>
                  </a:lnTo>
                  <a:lnTo>
                    <a:pt x="730091" y="2224344"/>
                  </a:lnTo>
                  <a:lnTo>
                    <a:pt x="0" y="2224344"/>
                  </a:lnTo>
                  <a:close/>
                </a:path>
              </a:pathLst>
            </a:custGeom>
            <a:solidFill>
              <a:srgbClr val="03AE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730091" cy="2262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405110" y="1568303"/>
            <a:ext cx="7404676" cy="7150395"/>
            <a:chOff x="0" y="0"/>
            <a:chExt cx="1147178" cy="110778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47178" cy="1107783"/>
            </a:xfrm>
            <a:custGeom>
              <a:avLst/>
              <a:gdLst/>
              <a:ahLst/>
              <a:cxnLst/>
              <a:rect l="l" t="t" r="r" b="b"/>
              <a:pathLst>
                <a:path w="1147178" h="1107783">
                  <a:moveTo>
                    <a:pt x="0" y="0"/>
                  </a:moveTo>
                  <a:lnTo>
                    <a:pt x="1147178" y="0"/>
                  </a:lnTo>
                  <a:lnTo>
                    <a:pt x="1147178" y="1107783"/>
                  </a:lnTo>
                  <a:lnTo>
                    <a:pt x="0" y="1107783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9614344" y="688827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9614344" y="9258300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-4346596" y="6169264"/>
            <a:ext cx="10236981" cy="10236981"/>
          </a:xfrm>
          <a:custGeom>
            <a:avLst/>
            <a:gdLst/>
            <a:ahLst/>
            <a:cxnLst/>
            <a:rect l="l" t="t" r="r" b="b"/>
            <a:pathLst>
              <a:path w="10236981" h="10236981">
                <a:moveTo>
                  <a:pt x="0" y="0"/>
                </a:moveTo>
                <a:lnTo>
                  <a:pt x="10236981" y="0"/>
                </a:lnTo>
                <a:lnTo>
                  <a:pt x="10236981" y="10236982"/>
                </a:lnTo>
                <a:lnTo>
                  <a:pt x="0" y="102369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028700" y="1558778"/>
            <a:ext cx="8022188" cy="1050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58"/>
              </a:lnSpc>
              <a:spcBef>
                <a:spcPct val="0"/>
              </a:spcBef>
            </a:pPr>
            <a:r>
              <a:rPr lang="en-US" sz="6858" b="1" spc="-226">
                <a:solidFill>
                  <a:srgbClr val="03AED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Motorcycle Safety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2523567"/>
            <a:ext cx="8022188" cy="289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4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In 2024 during the 101 Critical Days of Summer, the Department of the Navy lost </a:t>
            </a:r>
            <a:r>
              <a:rPr lang="en-US" sz="2499" b="1" spc="-87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12</a:t>
            </a: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Sailors and Marines as a result of motorcycle (PMV-2) mishaps.</a:t>
            </a:r>
          </a:p>
          <a:p>
            <a:pPr algn="just">
              <a:lnSpc>
                <a:spcPts val="3849"/>
              </a:lnSpc>
            </a:pPr>
            <a:endParaRPr lang="en-US" sz="2499" spc="-87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just">
              <a:lnSpc>
                <a:spcPts val="384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Remember these important tips:</a:t>
            </a:r>
          </a:p>
          <a:p>
            <a:pPr algn="just">
              <a:lnSpc>
                <a:spcPts val="3849"/>
              </a:lnSpc>
            </a:pPr>
            <a:endParaRPr lang="en-US" sz="2499" spc="-87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1043213" y="5162553"/>
            <a:ext cx="7018864" cy="559037"/>
            <a:chOff x="0" y="0"/>
            <a:chExt cx="1848590" cy="14723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848590" cy="147236"/>
            </a:xfrm>
            <a:custGeom>
              <a:avLst/>
              <a:gdLst/>
              <a:ahLst/>
              <a:cxnLst/>
              <a:rect l="l" t="t" r="r" b="b"/>
              <a:pathLst>
                <a:path w="1848590" h="147236">
                  <a:moveTo>
                    <a:pt x="0" y="0"/>
                  </a:moveTo>
                  <a:lnTo>
                    <a:pt x="1848590" y="0"/>
                  </a:lnTo>
                  <a:lnTo>
                    <a:pt x="1848590" y="147236"/>
                  </a:lnTo>
                  <a:lnTo>
                    <a:pt x="0" y="147236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1848590" cy="194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28700" y="6323053"/>
            <a:ext cx="7018864" cy="589001"/>
            <a:chOff x="0" y="0"/>
            <a:chExt cx="1848590" cy="15512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848590" cy="155128"/>
            </a:xfrm>
            <a:custGeom>
              <a:avLst/>
              <a:gdLst/>
              <a:ahLst/>
              <a:cxnLst/>
              <a:rect l="l" t="t" r="r" b="b"/>
              <a:pathLst>
                <a:path w="1848590" h="155128">
                  <a:moveTo>
                    <a:pt x="0" y="0"/>
                  </a:moveTo>
                  <a:lnTo>
                    <a:pt x="1848590" y="0"/>
                  </a:lnTo>
                  <a:lnTo>
                    <a:pt x="1848590" y="155128"/>
                  </a:lnTo>
                  <a:lnTo>
                    <a:pt x="0" y="155128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1848590" cy="2027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28700" y="7359729"/>
            <a:ext cx="7018864" cy="631782"/>
            <a:chOff x="0" y="0"/>
            <a:chExt cx="1848590" cy="16639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848590" cy="166395"/>
            </a:xfrm>
            <a:custGeom>
              <a:avLst/>
              <a:gdLst/>
              <a:ahLst/>
              <a:cxnLst/>
              <a:rect l="l" t="t" r="r" b="b"/>
              <a:pathLst>
                <a:path w="1848590" h="166395">
                  <a:moveTo>
                    <a:pt x="0" y="0"/>
                  </a:moveTo>
                  <a:lnTo>
                    <a:pt x="1848590" y="0"/>
                  </a:lnTo>
                  <a:lnTo>
                    <a:pt x="1848590" y="166395"/>
                  </a:lnTo>
                  <a:lnTo>
                    <a:pt x="0" y="166395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1848590" cy="2140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28700" y="8439186"/>
            <a:ext cx="7018864" cy="600593"/>
            <a:chOff x="0" y="0"/>
            <a:chExt cx="1848590" cy="158181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848590" cy="158181"/>
            </a:xfrm>
            <a:custGeom>
              <a:avLst/>
              <a:gdLst/>
              <a:ahLst/>
              <a:cxnLst/>
              <a:rect l="l" t="t" r="r" b="b"/>
              <a:pathLst>
                <a:path w="1848590" h="158181">
                  <a:moveTo>
                    <a:pt x="0" y="0"/>
                  </a:moveTo>
                  <a:lnTo>
                    <a:pt x="1848590" y="0"/>
                  </a:lnTo>
                  <a:lnTo>
                    <a:pt x="1848590" y="158181"/>
                  </a:lnTo>
                  <a:lnTo>
                    <a:pt x="0" y="158181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47625"/>
              <a:ext cx="1848590" cy="2058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043213" y="5236649"/>
            <a:ext cx="679955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Complete a formal riding education program.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95266" y="6414017"/>
            <a:ext cx="679955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Obey the speed limit and follow local traffic laws.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95266" y="7468927"/>
            <a:ext cx="6799557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 spc="-73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Always wear an approved helmet with face shield.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95266" y="8530149"/>
            <a:ext cx="679955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Always ride defensively.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595291" y="9515981"/>
            <a:ext cx="5099376" cy="537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0"/>
              </a:lnSpc>
            </a:pPr>
            <a:r>
              <a:rPr lang="en-US" sz="2050" spc="-71">
                <a:solidFill>
                  <a:srgbClr val="014196"/>
                </a:solidFill>
                <a:latin typeface="Garet"/>
                <a:ea typeface="Garet"/>
                <a:cs typeface="Garet"/>
                <a:sym typeface="Garet"/>
              </a:rPr>
              <a:t>For more information, check out our </a:t>
            </a:r>
            <a:r>
              <a:rPr lang="en-US" sz="2050" u="sng" spc="-71">
                <a:solidFill>
                  <a:srgbClr val="014196"/>
                </a:solidFill>
                <a:latin typeface="Garet"/>
                <a:ea typeface="Garet"/>
                <a:cs typeface="Garet"/>
                <a:sym typeface="Garet"/>
                <a:hlinkClick r:id="rId7" tooltip="https://navalsafetycommand.navy.mil/Off-Duty/Motorcycle-Safety/"/>
              </a:rPr>
              <a:t>motorcycle</a:t>
            </a:r>
            <a:r>
              <a:rPr lang="en-US" sz="2050" u="sng" spc="-71">
                <a:solidFill>
                  <a:srgbClr val="014196"/>
                </a:solidFill>
                <a:latin typeface="Garet"/>
                <a:ea typeface="Garet"/>
                <a:cs typeface="Garet"/>
                <a:sym typeface="Garet"/>
              </a:rPr>
              <a:t> safety stand-down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0629" y="3969293"/>
            <a:ext cx="1015164" cy="1015164"/>
          </a:xfrm>
          <a:custGeom>
            <a:avLst/>
            <a:gdLst/>
            <a:ahLst/>
            <a:cxnLst/>
            <a:rect l="l" t="t" r="r" b="b"/>
            <a:pathLst>
              <a:path w="1015164" h="1015164">
                <a:moveTo>
                  <a:pt x="0" y="0"/>
                </a:moveTo>
                <a:lnTo>
                  <a:pt x="1015165" y="0"/>
                </a:lnTo>
                <a:lnTo>
                  <a:pt x="1015165" y="1015164"/>
                </a:lnTo>
                <a:lnTo>
                  <a:pt x="0" y="10151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90629" y="5318260"/>
            <a:ext cx="1015164" cy="1015164"/>
          </a:xfrm>
          <a:custGeom>
            <a:avLst/>
            <a:gdLst/>
            <a:ahLst/>
            <a:cxnLst/>
            <a:rect l="l" t="t" r="r" b="b"/>
            <a:pathLst>
              <a:path w="1015164" h="1015164">
                <a:moveTo>
                  <a:pt x="0" y="0"/>
                </a:moveTo>
                <a:lnTo>
                  <a:pt x="1015165" y="0"/>
                </a:lnTo>
                <a:lnTo>
                  <a:pt x="1015165" y="1015165"/>
                </a:lnTo>
                <a:lnTo>
                  <a:pt x="0" y="10151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03488" y="6667228"/>
            <a:ext cx="1015164" cy="1015164"/>
          </a:xfrm>
          <a:custGeom>
            <a:avLst/>
            <a:gdLst/>
            <a:ahLst/>
            <a:cxnLst/>
            <a:rect l="l" t="t" r="r" b="b"/>
            <a:pathLst>
              <a:path w="1015164" h="1015164">
                <a:moveTo>
                  <a:pt x="0" y="0"/>
                </a:moveTo>
                <a:lnTo>
                  <a:pt x="1015165" y="0"/>
                </a:lnTo>
                <a:lnTo>
                  <a:pt x="1015165" y="1015164"/>
                </a:lnTo>
                <a:lnTo>
                  <a:pt x="0" y="10151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5959540" y="8099713"/>
            <a:ext cx="10236981" cy="10236981"/>
          </a:xfrm>
          <a:custGeom>
            <a:avLst/>
            <a:gdLst/>
            <a:ahLst/>
            <a:cxnLst/>
            <a:rect l="l" t="t" r="r" b="b"/>
            <a:pathLst>
              <a:path w="10236981" h="10236981">
                <a:moveTo>
                  <a:pt x="0" y="0"/>
                </a:moveTo>
                <a:lnTo>
                  <a:pt x="10236981" y="0"/>
                </a:lnTo>
                <a:lnTo>
                  <a:pt x="10236981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3726785" y="5726047"/>
            <a:ext cx="8937345" cy="8937345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DE5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206633" y="2588495"/>
            <a:ext cx="3532515" cy="6723434"/>
            <a:chOff x="0" y="0"/>
            <a:chExt cx="3331210" cy="634029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331210" cy="6340291"/>
            </a:xfrm>
            <a:custGeom>
              <a:avLst/>
              <a:gdLst/>
              <a:ahLst/>
              <a:cxnLst/>
              <a:rect l="l" t="t" r="r" b="b"/>
              <a:pathLst>
                <a:path w="3331210" h="6340291">
                  <a:moveTo>
                    <a:pt x="3331210" y="3170145"/>
                  </a:moveTo>
                  <a:lnTo>
                    <a:pt x="3331210" y="6340291"/>
                  </a:lnTo>
                  <a:cubicBezTo>
                    <a:pt x="1490980" y="6340291"/>
                    <a:pt x="0" y="4920192"/>
                    <a:pt x="0" y="3170145"/>
                  </a:cubicBezTo>
                  <a:cubicBezTo>
                    <a:pt x="0" y="1420099"/>
                    <a:pt x="1490980" y="0"/>
                    <a:pt x="3331210" y="0"/>
                  </a:cubicBezTo>
                  <a:lnTo>
                    <a:pt x="3331210" y="3170145"/>
                  </a:lnTo>
                  <a:close/>
                </a:path>
              </a:pathLst>
            </a:cu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573729" y="1682517"/>
            <a:ext cx="5727586" cy="572758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AE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805205" y="1928440"/>
            <a:ext cx="5246370" cy="524637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Freeform 16"/>
          <p:cNvSpPr/>
          <p:nvPr/>
        </p:nvSpPr>
        <p:spPr>
          <a:xfrm>
            <a:off x="4171030" y="858764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2"/>
                </a:lnTo>
                <a:lnTo>
                  <a:pt x="0" y="3398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4171030" y="8422525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1028700" y="1420806"/>
            <a:ext cx="10934034" cy="85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  <a:spcBef>
                <a:spcPct val="0"/>
              </a:spcBef>
            </a:pPr>
            <a:r>
              <a:rPr lang="en-US" sz="5600" b="1" spc="-184">
                <a:solidFill>
                  <a:srgbClr val="68D2E8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Pedestrian Roadside Safety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880974" y="3843159"/>
            <a:ext cx="6574768" cy="1108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spc="-7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Pull over to a safe place such as the shoulder during a roadside emergency and call for </a:t>
            </a:r>
          </a:p>
          <a:p>
            <a:pPr algn="ctr">
              <a:lnSpc>
                <a:spcPts val="2940"/>
              </a:lnSpc>
            </a:pPr>
            <a:r>
              <a:rPr lang="en-US" sz="2100" spc="-7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roadside assistance.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855945" y="5247675"/>
            <a:ext cx="6367634" cy="1108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spc="-7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The safest place to be during a roadside emergency is in the seat of your car with the seatbelt fastened.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893833" y="6715134"/>
            <a:ext cx="6561909" cy="833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1"/>
              </a:lnSpc>
            </a:pPr>
            <a:r>
              <a:rPr lang="en-US" sz="2100" spc="-7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Warn others you are having trouble by turning on warning lights and have an emergency kit on hand.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90629" y="2291423"/>
            <a:ext cx="7640512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Your physical safety should always be top priority in the event of a roadside emergency.  Always keep these tips in mind: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434296" y="9724937"/>
            <a:ext cx="5099376" cy="28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0"/>
              </a:lnSpc>
            </a:pPr>
            <a:r>
              <a:rPr lang="en-US" sz="2050" spc="-71">
                <a:solidFill>
                  <a:srgbClr val="1B1B1B"/>
                </a:solidFill>
                <a:latin typeface="Garet"/>
                <a:ea typeface="Garet"/>
                <a:cs typeface="Garet"/>
                <a:sym typeface="Garet"/>
              </a:rPr>
              <a:t>For more info: www.nhtsa.gov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133234" y="7589315"/>
            <a:ext cx="10236981" cy="10236981"/>
          </a:xfrm>
          <a:custGeom>
            <a:avLst/>
            <a:gdLst/>
            <a:ahLst/>
            <a:cxnLst/>
            <a:rect l="l" t="t" r="r" b="b"/>
            <a:pathLst>
              <a:path w="10236981" h="10236981">
                <a:moveTo>
                  <a:pt x="0" y="0"/>
                </a:moveTo>
                <a:lnTo>
                  <a:pt x="10236981" y="0"/>
                </a:lnTo>
                <a:lnTo>
                  <a:pt x="10236981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765563" y="-1354217"/>
            <a:ext cx="11833546" cy="11833546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AE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144000" y="188599"/>
            <a:ext cx="9662392" cy="966239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277350" y="401160"/>
            <a:ext cx="9256321" cy="925632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26148" y="1423654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8805894" y="9123483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028700" y="3130279"/>
            <a:ext cx="7097448" cy="173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Over the past five years, the Department of the Navy lost </a:t>
            </a:r>
            <a:r>
              <a:rPr lang="en-US" sz="2499" b="1" spc="-87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7</a:t>
            </a: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Sailors and Marines to pedestrian related mishaps during the 101 Critical Days of Summer. 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014187" y="5966737"/>
            <a:ext cx="7018864" cy="579476"/>
            <a:chOff x="0" y="0"/>
            <a:chExt cx="1848590" cy="15261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48590" cy="152619"/>
            </a:xfrm>
            <a:custGeom>
              <a:avLst/>
              <a:gdLst/>
              <a:ahLst/>
              <a:cxnLst/>
              <a:rect l="l" t="t" r="r" b="b"/>
              <a:pathLst>
                <a:path w="1848590" h="152619">
                  <a:moveTo>
                    <a:pt x="0" y="0"/>
                  </a:moveTo>
                  <a:lnTo>
                    <a:pt x="1848590" y="0"/>
                  </a:lnTo>
                  <a:lnTo>
                    <a:pt x="1848590" y="152619"/>
                  </a:lnTo>
                  <a:lnTo>
                    <a:pt x="0" y="152619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1848590" cy="2002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14187" y="7212199"/>
            <a:ext cx="7018864" cy="556198"/>
            <a:chOff x="0" y="0"/>
            <a:chExt cx="1848590" cy="14648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848590" cy="146488"/>
            </a:xfrm>
            <a:custGeom>
              <a:avLst/>
              <a:gdLst/>
              <a:ahLst/>
              <a:cxnLst/>
              <a:rect l="l" t="t" r="r" b="b"/>
              <a:pathLst>
                <a:path w="1848590" h="146488">
                  <a:moveTo>
                    <a:pt x="0" y="0"/>
                  </a:moveTo>
                  <a:lnTo>
                    <a:pt x="1848590" y="0"/>
                  </a:lnTo>
                  <a:lnTo>
                    <a:pt x="1848590" y="146488"/>
                  </a:lnTo>
                  <a:lnTo>
                    <a:pt x="0" y="146488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1848590" cy="194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14187" y="8269249"/>
            <a:ext cx="7018864" cy="989051"/>
            <a:chOff x="0" y="0"/>
            <a:chExt cx="1848590" cy="26049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848590" cy="260491"/>
            </a:xfrm>
            <a:custGeom>
              <a:avLst/>
              <a:gdLst/>
              <a:ahLst/>
              <a:cxnLst/>
              <a:rect l="l" t="t" r="r" b="b"/>
              <a:pathLst>
                <a:path w="1848590" h="260491">
                  <a:moveTo>
                    <a:pt x="0" y="0"/>
                  </a:moveTo>
                  <a:lnTo>
                    <a:pt x="1848590" y="0"/>
                  </a:lnTo>
                  <a:lnTo>
                    <a:pt x="1848590" y="260491"/>
                  </a:lnTo>
                  <a:lnTo>
                    <a:pt x="0" y="260491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1848590" cy="3081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028700" y="1979020"/>
            <a:ext cx="7578011" cy="1027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00"/>
              </a:lnSpc>
              <a:spcBef>
                <a:spcPct val="0"/>
              </a:spcBef>
            </a:pPr>
            <a:r>
              <a:rPr lang="en-US" sz="6700" b="1" spc="-221">
                <a:solidFill>
                  <a:srgbClr val="03AED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Pedestrian Safety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80753" y="6057700"/>
            <a:ext cx="679955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Use crosswalks and always  maintain awareness.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80753" y="7284876"/>
            <a:ext cx="679955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Avoid walking while impaired by alcohol.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80753" y="8360213"/>
            <a:ext cx="6799557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Never assume a driver sees you and maintain eye contact with them as they approach.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74895" y="5258712"/>
            <a:ext cx="7097448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Adhere to these guidelines when walking: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905511" y="9889091"/>
            <a:ext cx="5099376" cy="237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0"/>
              </a:lnSpc>
            </a:pPr>
            <a:r>
              <a:rPr lang="en-US" sz="1850" spc="-64">
                <a:solidFill>
                  <a:srgbClr val="1B1B1B"/>
                </a:solidFill>
                <a:latin typeface="Garet"/>
                <a:ea typeface="Garet"/>
                <a:cs typeface="Garet"/>
                <a:sym typeface="Garet"/>
              </a:rPr>
              <a:t>For more info: www.nhtsa.gov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1898" y="-798653"/>
            <a:ext cx="6639221" cy="12188858"/>
            <a:chOff x="0" y="0"/>
            <a:chExt cx="1748601" cy="32102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48602" cy="3210234"/>
            </a:xfrm>
            <a:custGeom>
              <a:avLst/>
              <a:gdLst/>
              <a:ahLst/>
              <a:cxnLst/>
              <a:rect l="l" t="t" r="r" b="b"/>
              <a:pathLst>
                <a:path w="1748602" h="3210234">
                  <a:moveTo>
                    <a:pt x="0" y="0"/>
                  </a:moveTo>
                  <a:lnTo>
                    <a:pt x="1748602" y="0"/>
                  </a:lnTo>
                  <a:lnTo>
                    <a:pt x="1748602" y="3210234"/>
                  </a:lnTo>
                  <a:lnTo>
                    <a:pt x="0" y="3210234"/>
                  </a:lnTo>
                  <a:close/>
                </a:path>
              </a:pathLst>
            </a:custGeom>
            <a:solidFill>
              <a:srgbClr val="FDDE5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748601" cy="32483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812745"/>
            <a:ext cx="2772063" cy="8445555"/>
            <a:chOff x="0" y="0"/>
            <a:chExt cx="730091" cy="222434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30091" cy="2224344"/>
            </a:xfrm>
            <a:custGeom>
              <a:avLst/>
              <a:gdLst/>
              <a:ahLst/>
              <a:cxnLst/>
              <a:rect l="l" t="t" r="r" b="b"/>
              <a:pathLst>
                <a:path w="730091" h="2224344">
                  <a:moveTo>
                    <a:pt x="0" y="0"/>
                  </a:moveTo>
                  <a:lnTo>
                    <a:pt x="730091" y="0"/>
                  </a:lnTo>
                  <a:lnTo>
                    <a:pt x="730091" y="2224344"/>
                  </a:lnTo>
                  <a:lnTo>
                    <a:pt x="0" y="2224344"/>
                  </a:lnTo>
                  <a:close/>
                </a:path>
              </a:pathLst>
            </a:custGeom>
            <a:solidFill>
              <a:srgbClr val="03AE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730091" cy="2262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39324" y="1490988"/>
            <a:ext cx="7404676" cy="7150395"/>
            <a:chOff x="0" y="0"/>
            <a:chExt cx="1147178" cy="110778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47178" cy="1107783"/>
            </a:xfrm>
            <a:custGeom>
              <a:avLst/>
              <a:gdLst/>
              <a:ahLst/>
              <a:cxnLst/>
              <a:rect l="l" t="t" r="r" b="b"/>
              <a:pathLst>
                <a:path w="1147178" h="1107783">
                  <a:moveTo>
                    <a:pt x="0" y="0"/>
                  </a:moveTo>
                  <a:lnTo>
                    <a:pt x="1147178" y="0"/>
                  </a:lnTo>
                  <a:lnTo>
                    <a:pt x="1147178" y="1107783"/>
                  </a:lnTo>
                  <a:lnTo>
                    <a:pt x="0" y="1107783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6603095" y="642809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6603095" y="9258300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0943801" y="2623416"/>
            <a:ext cx="10236981" cy="10236981"/>
          </a:xfrm>
          <a:custGeom>
            <a:avLst/>
            <a:gdLst/>
            <a:ahLst/>
            <a:cxnLst/>
            <a:rect l="l" t="t" r="r" b="b"/>
            <a:pathLst>
              <a:path w="10236981" h="10236981">
                <a:moveTo>
                  <a:pt x="0" y="0"/>
                </a:moveTo>
                <a:lnTo>
                  <a:pt x="10236982" y="0"/>
                </a:lnTo>
                <a:lnTo>
                  <a:pt x="10236982" y="10236982"/>
                </a:lnTo>
                <a:lnTo>
                  <a:pt x="0" y="102369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9786946" y="1490988"/>
            <a:ext cx="7129972" cy="1132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58"/>
              </a:lnSpc>
              <a:spcBef>
                <a:spcPct val="0"/>
              </a:spcBef>
            </a:pPr>
            <a:r>
              <a:rPr lang="en-US" sz="7458" b="1" spc="-246">
                <a:solidFill>
                  <a:srgbClr val="03AED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Grill Safety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638717" y="3223248"/>
            <a:ext cx="7472354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Grill fires on residential properties result in an estimated average of 10 deaths, 100 injuries and $37 million in property loss each year.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638717" y="5179224"/>
            <a:ext cx="5550619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Remember these tips for grill safety:</a:t>
            </a:r>
          </a:p>
        </p:txBody>
      </p:sp>
      <p:sp>
        <p:nvSpPr>
          <p:cNvPr id="16" name="Freeform 16"/>
          <p:cNvSpPr/>
          <p:nvPr/>
        </p:nvSpPr>
        <p:spPr>
          <a:xfrm>
            <a:off x="10172700" y="6240093"/>
            <a:ext cx="1015164" cy="1015164"/>
          </a:xfrm>
          <a:custGeom>
            <a:avLst/>
            <a:gdLst/>
            <a:ahLst/>
            <a:cxnLst/>
            <a:rect l="l" t="t" r="r" b="b"/>
            <a:pathLst>
              <a:path w="1015164" h="1015164">
                <a:moveTo>
                  <a:pt x="0" y="0"/>
                </a:moveTo>
                <a:lnTo>
                  <a:pt x="1015164" y="0"/>
                </a:lnTo>
                <a:lnTo>
                  <a:pt x="1015164" y="1015164"/>
                </a:lnTo>
                <a:lnTo>
                  <a:pt x="0" y="10151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0172700" y="7475722"/>
            <a:ext cx="1015164" cy="1015164"/>
          </a:xfrm>
          <a:custGeom>
            <a:avLst/>
            <a:gdLst/>
            <a:ahLst/>
            <a:cxnLst/>
            <a:rect l="l" t="t" r="r" b="b"/>
            <a:pathLst>
              <a:path w="1015164" h="1015164">
                <a:moveTo>
                  <a:pt x="0" y="0"/>
                </a:moveTo>
                <a:lnTo>
                  <a:pt x="1015164" y="0"/>
                </a:lnTo>
                <a:lnTo>
                  <a:pt x="1015164" y="1015164"/>
                </a:lnTo>
                <a:lnTo>
                  <a:pt x="0" y="101516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0172700" y="8776536"/>
            <a:ext cx="1015164" cy="1015164"/>
          </a:xfrm>
          <a:custGeom>
            <a:avLst/>
            <a:gdLst/>
            <a:ahLst/>
            <a:cxnLst/>
            <a:rect l="l" t="t" r="r" b="b"/>
            <a:pathLst>
              <a:path w="1015164" h="1015164">
                <a:moveTo>
                  <a:pt x="0" y="0"/>
                </a:moveTo>
                <a:lnTo>
                  <a:pt x="1015164" y="0"/>
                </a:lnTo>
                <a:lnTo>
                  <a:pt x="1015164" y="1015164"/>
                </a:lnTo>
                <a:lnTo>
                  <a:pt x="0" y="101516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11491797" y="6355245"/>
            <a:ext cx="5721285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spc="-7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Ensure that your grill is outside, away from siding and overhanging branches.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491797" y="7590874"/>
            <a:ext cx="5800863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spc="-7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Clean grills regularly and remove </a:t>
            </a:r>
          </a:p>
          <a:p>
            <a:pPr algn="ctr">
              <a:lnSpc>
                <a:spcPts val="2940"/>
              </a:lnSpc>
            </a:pPr>
            <a:r>
              <a:rPr lang="en-US" sz="2100" spc="-7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grease build-up.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478938" y="8891688"/>
            <a:ext cx="5813722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spc="-7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Keep a source of water nearby to quickly extinguish the fire if needed.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50723" y="9626748"/>
            <a:ext cx="5099376" cy="28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0"/>
              </a:lnSpc>
            </a:pPr>
            <a:r>
              <a:rPr lang="en-US" sz="2050" spc="-71">
                <a:solidFill>
                  <a:srgbClr val="1B1B1B"/>
                </a:solidFill>
                <a:latin typeface="Garet"/>
                <a:ea typeface="Garet"/>
                <a:cs typeface="Garet"/>
                <a:sym typeface="Garet"/>
              </a:rPr>
              <a:t>For more info: www.nfpa.org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959540" y="8099713"/>
            <a:ext cx="10236981" cy="10236981"/>
          </a:xfrm>
          <a:custGeom>
            <a:avLst/>
            <a:gdLst/>
            <a:ahLst/>
            <a:cxnLst/>
            <a:rect l="l" t="t" r="r" b="b"/>
            <a:pathLst>
              <a:path w="10236981" h="10236981">
                <a:moveTo>
                  <a:pt x="0" y="0"/>
                </a:moveTo>
                <a:lnTo>
                  <a:pt x="10236981" y="0"/>
                </a:lnTo>
                <a:lnTo>
                  <a:pt x="10236981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2756159"/>
            <a:ext cx="9351846" cy="4418651"/>
            <a:chOff x="0" y="0"/>
            <a:chExt cx="2463038" cy="11637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63038" cy="1163760"/>
            </a:xfrm>
            <a:custGeom>
              <a:avLst/>
              <a:gdLst/>
              <a:ahLst/>
              <a:cxnLst/>
              <a:rect l="l" t="t" r="r" b="b"/>
              <a:pathLst>
                <a:path w="2463038" h="1163760">
                  <a:moveTo>
                    <a:pt x="0" y="0"/>
                  </a:moveTo>
                  <a:lnTo>
                    <a:pt x="2463038" y="0"/>
                  </a:lnTo>
                  <a:lnTo>
                    <a:pt x="2463038" y="1163760"/>
                  </a:lnTo>
                  <a:lnTo>
                    <a:pt x="0" y="1163760"/>
                  </a:lnTo>
                  <a:close/>
                </a:path>
              </a:pathLst>
            </a:custGeom>
            <a:solidFill>
              <a:srgbClr val="A4F4F7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463038" cy="12113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959540" y="7226886"/>
            <a:ext cx="8527418" cy="872827"/>
            <a:chOff x="0" y="0"/>
            <a:chExt cx="2245904" cy="2298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45904" cy="229880"/>
            </a:xfrm>
            <a:custGeom>
              <a:avLst/>
              <a:gdLst/>
              <a:ahLst/>
              <a:cxnLst/>
              <a:rect l="l" t="t" r="r" b="b"/>
              <a:pathLst>
                <a:path w="2245904" h="229880">
                  <a:moveTo>
                    <a:pt x="0" y="0"/>
                  </a:moveTo>
                  <a:lnTo>
                    <a:pt x="2245904" y="0"/>
                  </a:lnTo>
                  <a:lnTo>
                    <a:pt x="2245904" y="229880"/>
                  </a:lnTo>
                  <a:lnTo>
                    <a:pt x="0" y="229880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2245904" cy="2775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spc="-87">
                  <a:solidFill>
                    <a:srgbClr val="FFFFFF"/>
                  </a:solidFill>
                  <a:latin typeface="Garet"/>
                  <a:ea typeface="Garet"/>
                  <a:cs typeface="Garet"/>
                  <a:sym typeface="Garet"/>
                </a:rPr>
                <a:t>Be smart and have a plan before you begin drinking!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726785" y="5726047"/>
            <a:ext cx="8937345" cy="8937345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DE5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726785" y="2534866"/>
            <a:ext cx="4000108" cy="6723434"/>
            <a:chOff x="0" y="0"/>
            <a:chExt cx="3772157" cy="634029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772157" cy="6340291"/>
            </a:xfrm>
            <a:custGeom>
              <a:avLst/>
              <a:gdLst/>
              <a:ahLst/>
              <a:cxnLst/>
              <a:rect l="l" t="t" r="r" b="b"/>
              <a:pathLst>
                <a:path w="3772157" h="6340291">
                  <a:moveTo>
                    <a:pt x="3772157" y="3170145"/>
                  </a:moveTo>
                  <a:lnTo>
                    <a:pt x="3772157" y="6340291"/>
                  </a:lnTo>
                  <a:cubicBezTo>
                    <a:pt x="1688339" y="6340291"/>
                    <a:pt x="0" y="4920192"/>
                    <a:pt x="0" y="3170145"/>
                  </a:cubicBezTo>
                  <a:cubicBezTo>
                    <a:pt x="0" y="1420099"/>
                    <a:pt x="1688339" y="0"/>
                    <a:pt x="3772157" y="0"/>
                  </a:cubicBezTo>
                  <a:lnTo>
                    <a:pt x="3772157" y="3170145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573729" y="1711092"/>
            <a:ext cx="5727586" cy="572758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AE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805205" y="1957015"/>
            <a:ext cx="5246370" cy="5246370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Freeform 19"/>
          <p:cNvSpPr/>
          <p:nvPr/>
        </p:nvSpPr>
        <p:spPr>
          <a:xfrm>
            <a:off x="4171030" y="858764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2"/>
                </a:lnTo>
                <a:lnTo>
                  <a:pt x="0" y="3398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4171030" y="8918427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1503488" y="1312490"/>
            <a:ext cx="8301717" cy="1222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00"/>
              </a:lnSpc>
              <a:spcBef>
                <a:spcPct val="0"/>
              </a:spcBef>
            </a:pPr>
            <a:r>
              <a:rPr lang="en-US" sz="8000" b="1" spc="-264">
                <a:solidFill>
                  <a:srgbClr val="68D2E8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Alcohol Safety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94383" y="5753708"/>
            <a:ext cx="7640512" cy="1189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20"/>
              </a:lnSpc>
            </a:pPr>
            <a:r>
              <a:rPr lang="en-US" sz="2300" spc="-8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When people drink alcohol, their awareness decreases and they tend to become more reckless in their behavior.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94383" y="2997159"/>
            <a:ext cx="7640512" cy="2389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20"/>
              </a:lnSpc>
            </a:pPr>
            <a:r>
              <a:rPr lang="en-US" sz="2300" spc="-8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Risky drinking can seriously damper your summer plans.</a:t>
            </a:r>
          </a:p>
          <a:p>
            <a:pPr algn="just">
              <a:lnSpc>
                <a:spcPts val="3220"/>
              </a:lnSpc>
            </a:pPr>
            <a:endParaRPr lang="en-US" sz="2300" spc="-8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just">
              <a:lnSpc>
                <a:spcPts val="3220"/>
              </a:lnSpc>
            </a:pPr>
            <a:r>
              <a:rPr lang="en-US" sz="2300" spc="-8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The sun can cause your body to sweat more in an effort to stay cool and you may feel thirsty, dizzy or fatigued.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177151" y="9638591"/>
            <a:ext cx="5099376" cy="28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0"/>
              </a:lnSpc>
            </a:pPr>
            <a:r>
              <a:rPr lang="en-US" sz="2050" spc="-71">
                <a:solidFill>
                  <a:srgbClr val="1B1B1B"/>
                </a:solidFill>
                <a:latin typeface="Garet"/>
                <a:ea typeface="Garet"/>
                <a:cs typeface="Garet"/>
                <a:sym typeface="Garet"/>
              </a:rPr>
              <a:t>For more info: www.cdc.gov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693</Words>
  <Application>Microsoft Office PowerPoint</Application>
  <PresentationFormat>Custom</PresentationFormat>
  <Paragraphs>73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Garet</vt:lpstr>
      <vt:lpstr>League Spartan</vt:lpstr>
      <vt:lpstr>ITC Avant Garde Gothic Bold</vt:lpstr>
      <vt:lpstr>Arial</vt:lpstr>
      <vt:lpstr>Garet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101 Critical Days Of Summer</dc:title>
  <cp:keywords>Naval Safety Command</cp:keywords>
  <cp:lastModifiedBy>Robinson, Charity M CTR USN COMNAVSAFECOM NOR VA (USA)</cp:lastModifiedBy>
  <cp:revision>5</cp:revision>
  <dcterms:created xsi:type="dcterms:W3CDTF">2006-08-16T00:00:00Z</dcterms:created>
  <dcterms:modified xsi:type="dcterms:W3CDTF">2025-03-14T13:34:38Z</dcterms:modified>
  <dc:identifier>DAGgrrRgzdA</dc:identifier>
</cp:coreProperties>
</file>