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2"/>
  </p:notesMasterIdLst>
  <p:sldIdLst>
    <p:sldId id="256" r:id="rId5"/>
    <p:sldId id="262" r:id="rId6"/>
    <p:sldId id="264" r:id="rId7"/>
    <p:sldId id="265" r:id="rId8"/>
    <p:sldId id="266" r:id="rId9"/>
    <p:sldId id="267" r:id="rId10"/>
    <p:sldId id="269" r:id="rId11"/>
    <p:sldId id="268" r:id="rId12"/>
    <p:sldId id="270" r:id="rId13"/>
    <p:sldId id="272" r:id="rId14"/>
    <p:sldId id="271" r:id="rId15"/>
    <p:sldId id="273" r:id="rId16"/>
    <p:sldId id="275" r:id="rId17"/>
    <p:sldId id="276" r:id="rId18"/>
    <p:sldId id="279" r:id="rId19"/>
    <p:sldId id="280" r:id="rId20"/>
    <p:sldId id="281" r:id="rId21"/>
    <p:sldId id="277" r:id="rId22"/>
    <p:sldId id="282" r:id="rId23"/>
    <p:sldId id="283" r:id="rId24"/>
    <p:sldId id="284" r:id="rId25"/>
    <p:sldId id="285" r:id="rId26"/>
    <p:sldId id="286" r:id="rId27"/>
    <p:sldId id="287" r:id="rId28"/>
    <p:sldId id="288" r:id="rId29"/>
    <p:sldId id="289" r:id="rId30"/>
    <p:sldId id="290" r:id="rId31"/>
  </p:sldIdLst>
  <p:sldSz cx="20104100" cy="11449050"/>
  <p:notesSz cx="20104100" cy="114490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7687"/>
    <a:srgbClr val="FAD879"/>
    <a:srgbClr val="F19A72"/>
    <a:srgbClr val="23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63" autoAdjust="0"/>
  </p:normalViewPr>
  <p:slideViewPr>
    <p:cSldViewPr snapToGrid="0">
      <p:cViewPr varScale="1">
        <p:scale>
          <a:sx n="51" d="100"/>
          <a:sy n="51" d="100"/>
        </p:scale>
        <p:origin x="1632" y="84"/>
      </p:cViewPr>
      <p:guideLst>
        <p:guide orient="horz" pos="288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746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74675"/>
          </a:xfrm>
          <a:prstGeom prst="rect">
            <a:avLst/>
          </a:prstGeom>
        </p:spPr>
        <p:txBody>
          <a:bodyPr vert="horz" lIns="91440" tIns="45720" rIns="91440" bIns="45720" rtlCol="0"/>
          <a:lstStyle>
            <a:lvl1pPr algn="r">
              <a:defRPr sz="1200"/>
            </a:lvl1pPr>
          </a:lstStyle>
          <a:p>
            <a:fld id="{423C45C8-BE87-534C-8366-897AFA98E722}" type="datetimeFigureOut">
              <a:rPr lang="en-US" smtClean="0"/>
              <a:t>4/13/2026</a:t>
            </a:fld>
            <a:endParaRPr lang="en-US"/>
          </a:p>
        </p:txBody>
      </p:sp>
      <p:sp>
        <p:nvSpPr>
          <p:cNvPr id="4" name="Slide Image Placeholder 3"/>
          <p:cNvSpPr>
            <a:spLocks noGrp="1" noRot="1" noChangeAspect="1"/>
          </p:cNvSpPr>
          <p:nvPr>
            <p:ph type="sldImg" idx="2"/>
          </p:nvPr>
        </p:nvSpPr>
        <p:spPr>
          <a:xfrm>
            <a:off x="6659563" y="1431925"/>
            <a:ext cx="6784975" cy="3863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510213"/>
            <a:ext cx="16084550" cy="4508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874375"/>
            <a:ext cx="8712200" cy="5746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874375"/>
            <a:ext cx="8712200" cy="574675"/>
          </a:xfrm>
          <a:prstGeom prst="rect">
            <a:avLst/>
          </a:prstGeom>
        </p:spPr>
        <p:txBody>
          <a:bodyPr vert="horz" lIns="91440" tIns="45720" rIns="91440" bIns="45720" rtlCol="0" anchor="b"/>
          <a:lstStyle>
            <a:lvl1pPr algn="r">
              <a:defRPr sz="1200"/>
            </a:lvl1pPr>
          </a:lstStyle>
          <a:p>
            <a:fld id="{2B6D60A5-3E09-2D43-9338-CDCF17F41F53}" type="slidenum">
              <a:rPr lang="en-US" smtClean="0"/>
              <a:t>‹#›</a:t>
            </a:fld>
            <a:endParaRPr lang="en-US"/>
          </a:p>
        </p:txBody>
      </p:sp>
    </p:spTree>
    <p:extLst>
      <p:ext uri="{BB962C8B-B14F-4D97-AF65-F5344CB8AC3E}">
        <p14:creationId xmlns:p14="http://schemas.microsoft.com/office/powerpoint/2010/main" val="3067492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dvidshub.net/graphic/30800/spotting-rip-current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nhtsa.gov/road-safety/motorcycles"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ow.uscgaux.info/content.php?unit=013-04-06&amp;category=1329844473"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a:solidFill>
                  <a:schemeClr val="tx1"/>
                </a:solidFill>
                <a:effectLst/>
                <a:latin typeface="+mn-lt"/>
                <a:ea typeface="+mn-ea"/>
                <a:cs typeface="+mn-cs"/>
              </a:rPr>
              <a:t>We encourage you to tailor and localize this brief for your organization.</a:t>
            </a:r>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1</a:t>
            </a:fld>
            <a:endParaRPr lang="en-US"/>
          </a:p>
        </p:txBody>
      </p:sp>
    </p:spTree>
    <p:extLst>
      <p:ext uri="{BB962C8B-B14F-4D97-AF65-F5344CB8AC3E}">
        <p14:creationId xmlns:p14="http://schemas.microsoft.com/office/powerpoint/2010/main" val="334151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4741B-1D77-86FC-4EF3-7CA2C4B516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22562A-AB83-BC03-2FBC-0A2AC26DE8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02DEA1-D697-4EDD-6104-A9FD3B8CC0C8}"/>
              </a:ext>
            </a:extLst>
          </p:cNvPr>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Every year, we lose nearly a thousand cyclists on U.S. roads and see well over 100,000 injuries. Biking is a great way to stay active, although it has its risks. One of the things that surprises most people regarding bicycle incidents is that most fatal crashes don't occur from simple falls, but from collisions with motor vehicles. Both drivers and cyclists must maintain awareness. Keep in mind when you are commuting, riding with others or just out enjoying the summer fun, that bicyclists are out there and it can be difficult to spot them. On the flip side, if you are out enjoying a stroll on your bicycle, assume that drivers may not always notice you and proceed safely and accordingly.</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When crashes do happen, the largest danger remains head injuries which are the leading cause of death in bicycle crashes. The good news is that wearing a helmet can cut your risk of a head injury significantly by around 60%. Unfortunately, many riders still skip wearing a helmet. The risk climbs higher when alcohol is involved. The takeaway here is a simple one: stay visible, stay alert and protect yourself (including your head) every time you ride.</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p:txBody>
      </p:sp>
      <p:sp>
        <p:nvSpPr>
          <p:cNvPr id="4" name="Slide Number Placeholder 3">
            <a:extLst>
              <a:ext uri="{FF2B5EF4-FFF2-40B4-BE49-F238E27FC236}">
                <a16:creationId xmlns:a16="http://schemas.microsoft.com/office/drawing/2014/main" id="{DD8F8910-95FD-15D1-AF02-0A54F34D151C}"/>
              </a:ext>
            </a:extLst>
          </p:cNvPr>
          <p:cNvSpPr>
            <a:spLocks noGrp="1"/>
          </p:cNvSpPr>
          <p:nvPr>
            <p:ph type="sldNum" sz="quarter" idx="5"/>
          </p:nvPr>
        </p:nvSpPr>
        <p:spPr/>
        <p:txBody>
          <a:bodyPr/>
          <a:lstStyle/>
          <a:p>
            <a:fld id="{2B6D60A5-3E09-2D43-9338-CDCF17F41F53}" type="slidenum">
              <a:rPr lang="en-US" smtClean="0"/>
              <a:t>10</a:t>
            </a:fld>
            <a:endParaRPr lang="en-US"/>
          </a:p>
        </p:txBody>
      </p:sp>
    </p:spTree>
    <p:extLst>
      <p:ext uri="{BB962C8B-B14F-4D97-AF65-F5344CB8AC3E}">
        <p14:creationId xmlns:p14="http://schemas.microsoft.com/office/powerpoint/2010/main" val="3691865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2E13F-A659-DE16-1158-4995126249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0ABBA-0974-AF1A-6E53-B7428573D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810403-F180-FBBE-5442-7B33E5361793}"/>
              </a:ext>
            </a:extLst>
          </p:cNvPr>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When it comes to water activities, the risks are often underestimated. Drowning remains one of the leading causes of unintentional injury/deaths in the U.S. More than 4,000 lives are lost each year (about 11 people every day) from drowning. However, d</a:t>
            </a:r>
            <a:r>
              <a:rPr lang="en-US" sz="1200" b="0" i="0" kern="1200">
                <a:solidFill>
                  <a:schemeClr val="tx1"/>
                </a:solidFill>
                <a:effectLst/>
                <a:latin typeface="+mn-lt"/>
                <a:ea typeface="+mn-ea"/>
                <a:cs typeface="+mn-cs"/>
              </a:rPr>
              <a:t>rowning is not always fatal. </a:t>
            </a:r>
            <a:r>
              <a:rPr lang="en-US" sz="1200" b="1" i="0" kern="1200">
                <a:solidFill>
                  <a:schemeClr val="tx1"/>
                </a:solidFill>
                <a:effectLst/>
                <a:latin typeface="+mn-lt"/>
                <a:ea typeface="+mn-ea"/>
                <a:cs typeface="+mn-cs"/>
              </a:rPr>
              <a:t>Fatal drowning</a:t>
            </a:r>
            <a:r>
              <a:rPr lang="en-US" sz="1200" b="0" i="0" kern="1200">
                <a:solidFill>
                  <a:schemeClr val="tx1"/>
                </a:solidFill>
                <a:effectLst/>
                <a:latin typeface="+mn-lt"/>
                <a:ea typeface="+mn-ea"/>
                <a:cs typeface="+mn-cs"/>
              </a:rPr>
              <a:t> happens when the drowning results in death. </a:t>
            </a:r>
            <a:r>
              <a:rPr lang="en-US" sz="1200" b="1" i="0" kern="1200">
                <a:solidFill>
                  <a:schemeClr val="tx1"/>
                </a:solidFill>
                <a:effectLst/>
                <a:latin typeface="+mn-lt"/>
                <a:ea typeface="+mn-ea"/>
                <a:cs typeface="+mn-cs"/>
              </a:rPr>
              <a:t>Nonfatal drowning</a:t>
            </a:r>
            <a:r>
              <a:rPr lang="en-US" sz="1200" b="0" i="0" kern="1200">
                <a:solidFill>
                  <a:schemeClr val="tx1"/>
                </a:solidFill>
                <a:effectLst/>
                <a:latin typeface="+mn-lt"/>
                <a:ea typeface="+mn-ea"/>
                <a:cs typeface="+mn-cs"/>
              </a:rPr>
              <a:t> happens when a person survives a drowning incident</a:t>
            </a:r>
          </a:p>
          <a:p>
            <a:endParaRPr lang="en-US" sz="1200" b="0" i="0" u="none" strike="noStrike" kern="1200">
              <a:solidFill>
                <a:schemeClr val="tx1"/>
              </a:solidFill>
              <a:effectLst/>
              <a:latin typeface="+mn-lt"/>
              <a:ea typeface="+mn-ea"/>
              <a:cs typeface="+mn-cs"/>
            </a:endParaRPr>
          </a:p>
          <a:p>
            <a:r>
              <a:rPr lang="en-US" sz="1200" b="0" i="0" u="none" strike="noStrike" kern="1200">
                <a:solidFill>
                  <a:schemeClr val="tx1"/>
                </a:solidFill>
                <a:effectLst/>
                <a:latin typeface="+mn-lt"/>
                <a:ea typeface="+mn-ea"/>
                <a:cs typeface="+mn-cs"/>
              </a:rPr>
              <a:t>Even more so, there are roughly 8 more incidents that require emergency care. These situations, appearing benign in nature can quickly turn serious. Natural water environments add an additional risk. For example, rip currents in our oceans can pull even the strongest swimmer away from shore. Lakes and rivers have hidden currents or drop-offs.</a:t>
            </a:r>
          </a:p>
          <a:p>
            <a:endParaRPr lang="en-US"/>
          </a:p>
        </p:txBody>
      </p:sp>
      <p:sp>
        <p:nvSpPr>
          <p:cNvPr id="4" name="Slide Number Placeholder 3">
            <a:extLst>
              <a:ext uri="{FF2B5EF4-FFF2-40B4-BE49-F238E27FC236}">
                <a16:creationId xmlns:a16="http://schemas.microsoft.com/office/drawing/2014/main" id="{9FE358EC-A1B7-52DE-FC0D-3A5BD6CA5F72}"/>
              </a:ext>
            </a:extLst>
          </p:cNvPr>
          <p:cNvSpPr>
            <a:spLocks noGrp="1"/>
          </p:cNvSpPr>
          <p:nvPr>
            <p:ph type="sldNum" sz="quarter" idx="5"/>
          </p:nvPr>
        </p:nvSpPr>
        <p:spPr/>
        <p:txBody>
          <a:bodyPr/>
          <a:lstStyle/>
          <a:p>
            <a:fld id="{2B6D60A5-3E09-2D43-9338-CDCF17F41F53}" type="slidenum">
              <a:rPr lang="en-US" smtClean="0"/>
              <a:t>11</a:t>
            </a:fld>
            <a:endParaRPr lang="en-US"/>
          </a:p>
        </p:txBody>
      </p:sp>
    </p:spTree>
    <p:extLst>
      <p:ext uri="{BB962C8B-B14F-4D97-AF65-F5344CB8AC3E}">
        <p14:creationId xmlns:p14="http://schemas.microsoft.com/office/powerpoint/2010/main" val="3545569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4AC03-45C0-BBFB-335D-B8E74DDAA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53AF6-BBC7-948C-4EB6-1FB3AA6337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AFB88F-9FCB-828E-6D0D-2BF7C41423F1}"/>
              </a:ext>
            </a:extLst>
          </p:cNvPr>
          <p:cNvSpPr>
            <a:spLocks noGrp="1"/>
          </p:cNvSpPr>
          <p:nvPr>
            <p:ph type="body" idx="1"/>
          </p:nvPr>
        </p:nvSpPr>
        <p:spPr/>
        <p:txBody>
          <a:bodyPr/>
          <a:lstStyle/>
          <a:p>
            <a:pPr algn="l" rtl="0" fontAlgn="base">
              <a:buNone/>
            </a:pPr>
            <a:r>
              <a:rPr lang="en-US" sz="1200" b="0" i="0" u="none" strike="noStrike">
                <a:solidFill>
                  <a:srgbClr val="000000"/>
                </a:solidFill>
                <a:effectLst/>
                <a:latin typeface="Calibri" panose="020F0502020204030204" pitchFamily="34" charset="0"/>
              </a:rPr>
              <a:t>When you head out for a day on the water, respect it and stay aware of any changing conditions. Take notice of any hazards. Make smart decisions, such as:</a:t>
            </a:r>
            <a:r>
              <a:rPr lang="en-US" sz="1200" b="0" i="0">
                <a:solidFill>
                  <a:srgbClr val="444444"/>
                </a:solidFill>
                <a:effectLst/>
                <a:latin typeface="Calibri" panose="020F0502020204030204" pitchFamily="34" charset="0"/>
              </a:rPr>
              <a:t>​</a:t>
            </a:r>
            <a:endParaRPr lang="en-US"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200" b="0" i="0" u="none" strike="noStrike">
                <a:solidFill>
                  <a:srgbClr val="000000"/>
                </a:solidFill>
                <a:effectLst/>
                <a:latin typeface="Calibri" panose="020F0502020204030204" pitchFamily="34" charset="0"/>
              </a:rPr>
              <a:t>Even the best swimmers need company. Always swim with a buddy, never go into the open water alone</a:t>
            </a:r>
            <a:r>
              <a:rPr lang="en-US" sz="1200" b="0" i="0">
                <a:solidFill>
                  <a:srgbClr val="444444"/>
                </a:solidFill>
                <a:effectLst/>
                <a:latin typeface="Calibri" panose="020F0502020204030204" pitchFamily="34" charset="0"/>
              </a:rPr>
              <a:t>​</a:t>
            </a:r>
          </a:p>
          <a:p>
            <a:pPr algn="l" rtl="0" fontAlgn="base">
              <a:buFont typeface="Arial" panose="020B0604020202020204" pitchFamily="34" charset="0"/>
              <a:buChar char="•"/>
            </a:pPr>
            <a:r>
              <a:rPr lang="en-US" sz="1200" b="0" i="0">
                <a:solidFill>
                  <a:srgbClr val="444444"/>
                </a:solidFill>
                <a:effectLst/>
                <a:latin typeface="Calibri" panose="020F0502020204030204" pitchFamily="34" charset="0"/>
              </a:rPr>
              <a:t>Use caution when swimming indoors. Use the ladder in the pool to enter and exit, and be mindful that you are wearing slip-resistant footwear around the pool area. </a:t>
            </a:r>
            <a:endParaRPr lang="en-US" sz="960" b="0" i="0">
              <a:solidFill>
                <a:srgbClr val="444444"/>
              </a:solidFill>
              <a:effectLst/>
              <a:latin typeface="Arial" panose="020B0604020202020204" pitchFamily="34" charset="0"/>
            </a:endParaRPr>
          </a:p>
          <a:p>
            <a:pPr fontAlgn="base">
              <a:buFont typeface="Arial" panose="020B0604020202020204" pitchFamily="34" charset="0"/>
              <a:buChar char="•"/>
            </a:pPr>
            <a:r>
              <a:rPr lang="en-US" sz="1200" b="0" i="0" u="none" strike="noStrike">
                <a:solidFill>
                  <a:srgbClr val="000000"/>
                </a:solidFill>
                <a:effectLst/>
                <a:latin typeface="Calibri"/>
                <a:ea typeface="Calibri"/>
                <a:cs typeface="Calibri"/>
              </a:rPr>
              <a:t>Be aware of your surroundings. Look out for hazards. Learn how to spot and escape rip currents (check out our graphic </a:t>
            </a:r>
            <a:r>
              <a:rPr lang="en-US">
                <a:solidFill>
                  <a:srgbClr val="000000"/>
                </a:solidFill>
                <a:latin typeface="Aptos"/>
                <a:ea typeface="Calibri"/>
                <a:cs typeface="Calibri"/>
                <a:hlinkClick r:id="rId3"/>
              </a:rPr>
              <a:t>here</a:t>
            </a:r>
            <a:r>
              <a:rPr lang="en-US" sz="1200" i="0" u="none" strike="noStrike">
                <a:solidFill>
                  <a:srgbClr val="000000"/>
                </a:solidFill>
                <a:effectLst/>
                <a:latin typeface="Aptos"/>
                <a:ea typeface="Calibri"/>
                <a:cs typeface="Calibri"/>
              </a:rPr>
              <a:t> </a:t>
            </a:r>
            <a:r>
              <a:rPr lang="en-US" b="1">
                <a:solidFill>
                  <a:srgbClr val="000000"/>
                </a:solidFill>
                <a:latin typeface="Calibri"/>
                <a:ea typeface="Calibri"/>
                <a:cs typeface="Calibri"/>
              </a:rPr>
              <a:t> </a:t>
            </a:r>
            <a:r>
              <a:rPr lang="en-US" sz="1200" b="0" i="0" u="none" strike="noStrike">
                <a:solidFill>
                  <a:srgbClr val="000000"/>
                </a:solidFill>
                <a:effectLst/>
                <a:latin typeface="Calibri"/>
                <a:ea typeface="Calibri"/>
                <a:cs typeface="Calibri"/>
              </a:rPr>
              <a:t>and swim parallel to shore, not against the current</a:t>
            </a:r>
            <a:r>
              <a:rPr lang="en-US">
                <a:solidFill>
                  <a:srgbClr val="000000"/>
                </a:solidFill>
                <a:latin typeface="Calibri"/>
                <a:ea typeface="Calibri"/>
                <a:cs typeface="Calibri"/>
              </a:rPr>
              <a:t>.)</a:t>
            </a:r>
            <a:endParaRPr lang="en-US" b="0" i="0">
              <a:solidFill>
                <a:srgbClr val="444444"/>
              </a:solidFill>
              <a:effectLst/>
              <a:latin typeface="Calibri"/>
              <a:ea typeface="Calibri"/>
              <a:cs typeface="Calibri"/>
            </a:endParaRPr>
          </a:p>
          <a:p>
            <a:pPr algn="l" rtl="0" fontAlgn="base">
              <a:buFont typeface="Arial" panose="020B0604020202020204" pitchFamily="34" charset="0"/>
              <a:buChar char="•"/>
            </a:pPr>
            <a:r>
              <a:rPr lang="en-US" sz="1200" b="0" i="0" u="none" strike="noStrike">
                <a:solidFill>
                  <a:srgbClr val="000000"/>
                </a:solidFill>
                <a:effectLst/>
                <a:latin typeface="Calibri" panose="020F0502020204030204" pitchFamily="34" charset="0"/>
              </a:rPr>
              <a:t>Be cautious in natural waters such as lakes, rivers and even the ocean. Conditions can change quickly and hazards may not always be visible.</a:t>
            </a:r>
            <a:r>
              <a:rPr lang="en-US" sz="1200" b="0" i="0">
                <a:solidFill>
                  <a:srgbClr val="444444"/>
                </a:solidFill>
                <a:effectLst/>
                <a:latin typeface="Calibri" panose="020F0502020204030204" pitchFamily="34" charset="0"/>
              </a:rPr>
              <a:t>​</a:t>
            </a:r>
          </a:p>
          <a:p>
            <a:pPr algn="l" rtl="0" fontAlgn="base">
              <a:buFont typeface="Arial" panose="020B0604020202020204" pitchFamily="34" charset="0"/>
              <a:buChar char="•"/>
            </a:pPr>
            <a:endParaRPr lang="en-US" sz="960" b="0" i="0">
              <a:solidFill>
                <a:srgbClr val="444444"/>
              </a:solidFill>
              <a:effectLst/>
              <a:latin typeface="Arial" panose="020B0604020202020204" pitchFamily="34" charset="0"/>
            </a:endParaRPr>
          </a:p>
          <a:p>
            <a:pPr fontAlgn="base"/>
            <a:endParaRPr lang="en-US"/>
          </a:p>
        </p:txBody>
      </p:sp>
      <p:sp>
        <p:nvSpPr>
          <p:cNvPr id="4" name="Slide Number Placeholder 3">
            <a:extLst>
              <a:ext uri="{FF2B5EF4-FFF2-40B4-BE49-F238E27FC236}">
                <a16:creationId xmlns:a16="http://schemas.microsoft.com/office/drawing/2014/main" id="{D006AFC5-3A07-D52C-FF36-B525D0A64A87}"/>
              </a:ext>
            </a:extLst>
          </p:cNvPr>
          <p:cNvSpPr>
            <a:spLocks noGrp="1"/>
          </p:cNvSpPr>
          <p:nvPr>
            <p:ph type="sldNum" sz="quarter" idx="5"/>
          </p:nvPr>
        </p:nvSpPr>
        <p:spPr/>
        <p:txBody>
          <a:bodyPr/>
          <a:lstStyle/>
          <a:p>
            <a:fld id="{2B6D60A5-3E09-2D43-9338-CDCF17F41F53}" type="slidenum">
              <a:rPr lang="en-US" smtClean="0"/>
              <a:t>12</a:t>
            </a:fld>
            <a:endParaRPr lang="en-US"/>
          </a:p>
        </p:txBody>
      </p:sp>
    </p:spTree>
    <p:extLst>
      <p:ext uri="{BB962C8B-B14F-4D97-AF65-F5344CB8AC3E}">
        <p14:creationId xmlns:p14="http://schemas.microsoft.com/office/powerpoint/2010/main" val="2180038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Sunburn isn't just a cosmetic issue. It is damage to the skin from the sun that can have serious health consequences. When people work or exercise outdoors in high heat, they face a dual threat: Injury from UV exposure and </a:t>
            </a:r>
            <a:r>
              <a:rPr lang="en-US" sz="1200" b="0" i="0" u="none" strike="noStrike" kern="1200" err="1">
                <a:solidFill>
                  <a:schemeClr val="tx1"/>
                </a:solidFill>
                <a:effectLst/>
                <a:latin typeface="+mn-lt"/>
                <a:ea typeface="+mn-ea"/>
                <a:cs typeface="+mn-cs"/>
              </a:rPr>
              <a:t>heatrelated</a:t>
            </a:r>
            <a:r>
              <a:rPr lang="en-US" sz="1200" b="0" i="0" u="none" strike="noStrike" kern="1200">
                <a:solidFill>
                  <a:schemeClr val="tx1"/>
                </a:solidFill>
                <a:effectLst/>
                <a:latin typeface="+mn-lt"/>
                <a:ea typeface="+mn-ea"/>
                <a:cs typeface="+mn-cs"/>
              </a:rPr>
              <a:t> illness. These injuries can cause blistering, infection and systemic illness. Furthermore, increased sun exposure increases your risk of dehydration and suffering from various heat illnesses. Remember, heat exhaustion and heat stroke are medical emergencies that require immediate attention. </a:t>
            </a:r>
            <a:endParaRPr lang="en-US" sz="1200" b="0" i="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13</a:t>
            </a:fld>
            <a:endParaRPr lang="en-US"/>
          </a:p>
        </p:txBody>
      </p:sp>
    </p:spTree>
    <p:extLst>
      <p:ext uri="{BB962C8B-B14F-4D97-AF65-F5344CB8AC3E}">
        <p14:creationId xmlns:p14="http://schemas.microsoft.com/office/powerpoint/2010/main" val="156379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F48E8-5FC5-5D46-8BBB-A63DFB008C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A7DFFA-8DAE-F005-793C-1A6A287EC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FD6C6-BCAD-064E-A90A-A9723DC51737}"/>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Here are some prevention methods to keep you safe while enjoying the sun:</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Aim to drink at least one cup of water every 20 minutes while outside in the heat. Furthermore, apply sunscreen with an SPF rating of at least 30 or higher to all exposed skin. You'll want to reapply this every two hours, or even more so after sweating or swimming. Stay in the shade as much as possible. It isn't just for your comfort, it can reduce heat and sun exposure significantly. Pay attention to the clothes you wear. Ensure they are light-colored, loose-fitting that cover as much skin as possible. Sunglasses aren't just there to make you look cool. A good pair will block out 99-100% of UV-A and UV-B radiation.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endParaRPr lang="en-US"/>
          </a:p>
        </p:txBody>
      </p:sp>
      <p:sp>
        <p:nvSpPr>
          <p:cNvPr id="4" name="Slide Number Placeholder 3">
            <a:extLst>
              <a:ext uri="{FF2B5EF4-FFF2-40B4-BE49-F238E27FC236}">
                <a16:creationId xmlns:a16="http://schemas.microsoft.com/office/drawing/2014/main" id="{B739C83A-8EAE-5CA6-4686-88F2C8E0F947}"/>
              </a:ext>
            </a:extLst>
          </p:cNvPr>
          <p:cNvSpPr>
            <a:spLocks noGrp="1"/>
          </p:cNvSpPr>
          <p:nvPr>
            <p:ph type="sldNum" sz="quarter" idx="5"/>
          </p:nvPr>
        </p:nvSpPr>
        <p:spPr/>
        <p:txBody>
          <a:bodyPr/>
          <a:lstStyle/>
          <a:p>
            <a:fld id="{2B6D60A5-3E09-2D43-9338-CDCF17F41F53}" type="slidenum">
              <a:rPr lang="en-US" smtClean="0"/>
              <a:t>14</a:t>
            </a:fld>
            <a:endParaRPr lang="en-US"/>
          </a:p>
        </p:txBody>
      </p:sp>
    </p:spTree>
    <p:extLst>
      <p:ext uri="{BB962C8B-B14F-4D97-AF65-F5344CB8AC3E}">
        <p14:creationId xmlns:p14="http://schemas.microsoft.com/office/powerpoint/2010/main" val="1049540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416C9-7C4D-85A3-21D3-E4F5386E9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16EDDD-72FB-35A9-431C-BFE253D364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59A9B0-C4BE-0716-864F-5B5C3F291AD3}"/>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Playing sports has both physical and psychological benefits. However, you can be at risk for sports injuries without proper planning. Exertional heat illness is one of the leading cases of preventable death during physical activity. Runners especially can lose up to three liters of fluid per hour, even in moderate heat. Drinking water is important, but especially when sports are part of your routine. If you start a physical activity already dehydrated, you significantly increase your risk of heat injury. Most heat-related incidents and injuries typically occur within the first 30 minutes of sustained activity. Exertional heat illness can increase the risk of muscle cramps, strains and overuse injuries. Furthermore, failure to acclimate during the first 3-5 days of activity in heat greatly increases the risk that you will get hurt. </a:t>
            </a:r>
          </a:p>
          <a:p>
            <a:pPr rtl="0" fontAlgn="base"/>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8E32958-D788-15AF-2225-816242A9DA2C}"/>
              </a:ext>
            </a:extLst>
          </p:cNvPr>
          <p:cNvSpPr>
            <a:spLocks noGrp="1"/>
          </p:cNvSpPr>
          <p:nvPr>
            <p:ph type="sldNum" sz="quarter" idx="5"/>
          </p:nvPr>
        </p:nvSpPr>
        <p:spPr/>
        <p:txBody>
          <a:bodyPr/>
          <a:lstStyle/>
          <a:p>
            <a:fld id="{2B6D60A5-3E09-2D43-9338-CDCF17F41F53}" type="slidenum">
              <a:rPr lang="en-US" smtClean="0"/>
              <a:t>15</a:t>
            </a:fld>
            <a:endParaRPr lang="en-US"/>
          </a:p>
        </p:txBody>
      </p:sp>
    </p:spTree>
    <p:extLst>
      <p:ext uri="{BB962C8B-B14F-4D97-AF65-F5344CB8AC3E}">
        <p14:creationId xmlns:p14="http://schemas.microsoft.com/office/powerpoint/2010/main" val="2179811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1FDA9-9F69-6463-1E5F-4403D2B2F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192F3-B617-6652-66DE-615C481358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E9F86-2399-FA7A-E648-0866FBC37265}"/>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Keep in mind the symptoms of dehydration, some of which include muscle cramping, dizziness or dry mouth. Water is the most basic form of hydration and the least expensive. Sports drinks and electrolyte beverages can also make a person feel better if they are experiencing dehydration. Exercise related heat exhaustion occurs when your body can no longer get rid of the extra heat made during exercise, and your body temperature rises more than what is healthy. Not drinking enough fluids can cause dehydration which can lead to collapse.</a:t>
            </a:r>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5ECBEA7-FBFD-5DBE-B48F-3948C74F1D38}"/>
              </a:ext>
            </a:extLst>
          </p:cNvPr>
          <p:cNvSpPr>
            <a:spLocks noGrp="1"/>
          </p:cNvSpPr>
          <p:nvPr>
            <p:ph type="sldNum" sz="quarter" idx="5"/>
          </p:nvPr>
        </p:nvSpPr>
        <p:spPr/>
        <p:txBody>
          <a:bodyPr/>
          <a:lstStyle/>
          <a:p>
            <a:fld id="{2B6D60A5-3E09-2D43-9338-CDCF17F41F53}" type="slidenum">
              <a:rPr lang="en-US" smtClean="0"/>
              <a:t>16</a:t>
            </a:fld>
            <a:endParaRPr lang="en-US"/>
          </a:p>
        </p:txBody>
      </p:sp>
    </p:spTree>
    <p:extLst>
      <p:ext uri="{BB962C8B-B14F-4D97-AF65-F5344CB8AC3E}">
        <p14:creationId xmlns:p14="http://schemas.microsoft.com/office/powerpoint/2010/main" val="10937776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AA400-B34C-117F-8B6A-4C3DC7805F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A36A05-5B14-4195-2A71-C8E2004C0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6ACF3-63F8-711B-944C-D877CD263598}"/>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Here are some preventative measures that you can take to ensure that you don't get "winded" while enjoying sports:</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Hydrate even if you don't feel thirsty. Bring water and depending on the intensity, an electrolyte or sports beverage with you. Wear clothing that has moisture-wicking fabric. Furthermore, protect yourself from the sun with sunglasses, a hat and sunscreen. Take frequent breaks and drink water before you are thirsty. Allow yourself enough time to adapt to the heat. This can take between 3-5 days, or even as long as 14 days. Do not push yourself to have an intense workout when it is hot. Always check with your healthcare professional before starting any exercise routine or sport. Certain medications and health conditions can exaggerate your body's response to heat. Working out with a friend or partner can ensure that if something does happen, you can get assistance.</a:t>
            </a:r>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FE3DFA2-D165-8D80-2B14-42BD112BD340}"/>
              </a:ext>
            </a:extLst>
          </p:cNvPr>
          <p:cNvSpPr>
            <a:spLocks noGrp="1"/>
          </p:cNvSpPr>
          <p:nvPr>
            <p:ph type="sldNum" sz="quarter" idx="5"/>
          </p:nvPr>
        </p:nvSpPr>
        <p:spPr/>
        <p:txBody>
          <a:bodyPr/>
          <a:lstStyle/>
          <a:p>
            <a:fld id="{2B6D60A5-3E09-2D43-9338-CDCF17F41F53}" type="slidenum">
              <a:rPr lang="en-US" smtClean="0"/>
              <a:t>17</a:t>
            </a:fld>
            <a:endParaRPr lang="en-US"/>
          </a:p>
        </p:txBody>
      </p:sp>
    </p:spTree>
    <p:extLst>
      <p:ext uri="{BB962C8B-B14F-4D97-AF65-F5344CB8AC3E}">
        <p14:creationId xmlns:p14="http://schemas.microsoft.com/office/powerpoint/2010/main" val="2666823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E2057-8466-BC4F-E1BF-5AB09863A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FDC4D-109F-0E95-45B2-5C2E0BBE81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6991FF-85B1-8D73-93C2-B88AA8091050}"/>
              </a:ext>
            </a:extLst>
          </p:cNvPr>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r>
              <a:rPr lang="en-US" sz="1200" kern="1200">
                <a:solidFill>
                  <a:schemeClr val="tx1"/>
                </a:solidFill>
                <a:effectLst/>
                <a:latin typeface="+mn-lt"/>
                <a:ea typeface="+mn-ea"/>
                <a:cs typeface="+mn-cs"/>
              </a:rPr>
              <a:t>Summertime usually means vacations and summer road trips, with more people driving, walking, and biking. However, vehicle crashes remain a growing concern. Last year was a deadly year for motorcyclists in the Navy and Marine Corps, where 45 Sailors and Marines were killed due to motorcycle crashes. Speeding contributed to about one-third of all motor vehicle fatalities. In 2023, speeding was a factor in 29% of all traffic deaths, according to the National Highway and Traffic Safety Administration.  Now is a good time to review these summer driving safety tips. </a:t>
            </a:r>
          </a:p>
          <a:p>
            <a:endParaRPr lang="en-US" sz="1200" b="0" i="0" kern="1200">
              <a:solidFill>
                <a:schemeClr val="tx1"/>
              </a:solidFill>
              <a:effectLst/>
              <a:latin typeface="+mn-lt"/>
              <a:ea typeface="+mn-ea"/>
              <a:cs typeface="+mn-cs"/>
            </a:endParaRPr>
          </a:p>
          <a:p>
            <a:pPr rtl="0" fontAlgn="base"/>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9698BE2-6D8E-1B27-B83C-8874EA737645}"/>
              </a:ext>
            </a:extLst>
          </p:cNvPr>
          <p:cNvSpPr>
            <a:spLocks noGrp="1"/>
          </p:cNvSpPr>
          <p:nvPr>
            <p:ph type="sldNum" sz="quarter" idx="5"/>
          </p:nvPr>
        </p:nvSpPr>
        <p:spPr/>
        <p:txBody>
          <a:bodyPr/>
          <a:lstStyle/>
          <a:p>
            <a:fld id="{2B6D60A5-3E09-2D43-9338-CDCF17F41F53}" type="slidenum">
              <a:rPr lang="en-US" smtClean="0"/>
              <a:t>18</a:t>
            </a:fld>
            <a:endParaRPr lang="en-US"/>
          </a:p>
        </p:txBody>
      </p:sp>
    </p:spTree>
    <p:extLst>
      <p:ext uri="{BB962C8B-B14F-4D97-AF65-F5344CB8AC3E}">
        <p14:creationId xmlns:p14="http://schemas.microsoft.com/office/powerpoint/2010/main" val="3945358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FC6AF-E52A-7024-8A46-C76D0E34EB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D5752F-4263-ABE3-3371-2617B697F1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32A6B6-EC04-C31D-CDCA-7560B8B4CECD}"/>
              </a:ext>
            </a:extLst>
          </p:cNvPr>
          <p:cNvSpPr>
            <a:spLocks noGrp="1"/>
          </p:cNvSpPr>
          <p:nvPr>
            <p:ph type="body" idx="1"/>
          </p:nvPr>
        </p:nvSpPr>
        <p:spPr/>
        <p:txBody>
          <a:bodyPr/>
          <a:lstStyle/>
          <a:p>
            <a:pPr fontAlgn="base"/>
            <a:r>
              <a:rPr lang="en-US" sz="1200" kern="1200">
                <a:solidFill>
                  <a:schemeClr val="tx1"/>
                </a:solidFill>
                <a:effectLst/>
                <a:latin typeface="+mn-lt"/>
                <a:ea typeface="+mn-ea"/>
                <a:cs typeface="+mn-cs"/>
              </a:rPr>
              <a:t>BEFORE THE RIDE Check your motorcycle’s tire pressure and tread depth, hand and foot brakes, head and brake light signal indicators, and fluid levels before you ride. You should also check under the motorcycle for signs of oil or gas leaks. If you're carrying cargo, you should secure and balance the load on the cycle; and adjust the suspension and tire pressure to accommodate the extra weight. If you're carrying a passenger, they should mount the motorcycle only after the engine has started; should sit as far forward as possible directly behind you; and should always keep both feet on the footrests, even when the motorcycle is stopped. Remind your passenger to keep his or her legs and feet away from the muffler. Tell your passenger to hold on firmly to your waist, hips, or belt; keep movement to a minimum; and lean at the same time and in the same direction as you do. Do not let your passenger dismount the motorcycle until you say it is safe. </a:t>
            </a:r>
          </a:p>
          <a:p>
            <a:pPr fontAlgn="base"/>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Always wear a helmet that meets U.S. Department of Transportation (DOT) Federal Motor Vehicle Safety Standard (FMVSS) 218. Look for the DOT symbol on the outside back of the helmet. Snell and ANSI labels located inside the helmet also show the helmet meets the standards of those private, non-profit organizations.  </a:t>
            </a:r>
          </a:p>
          <a:p>
            <a:pPr fontAlgn="base"/>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DURING THE RIDE Experienced riders know local traffic laws - and they don't take risks. Obey traffic lights, signs, speed limits, and lane markings; ride with the flow of traffic and leave plenty of room between your bike and other vehicles; and always check behind you and signal before you change lanes. Remember to ride defensively. Most multi-vehicle motorcycle crashes generally are caused when other drivers simply don’t see the motorcyclist. Proceed cautiously at intersections and yield to pedestrians and other vehicles as appropriate. You can increase your visibility by applying reflective materials to your motorcycle and by always keeping your motorcycle’s headlights on, even using high beams during the day.</a:t>
            </a:r>
          </a:p>
          <a:p>
            <a:pPr fontAlgn="base"/>
            <a:r>
              <a:rPr lang="en-US" sz="1200" u="sng" kern="1200">
                <a:solidFill>
                  <a:schemeClr val="tx1"/>
                </a:solidFill>
                <a:effectLst/>
                <a:latin typeface="+mn-lt"/>
                <a:ea typeface="+mn-ea"/>
                <a:cs typeface="+mn-cs"/>
                <a:hlinkClick r:id="rId3"/>
              </a:rPr>
              <a:t>https://www.nhtsa.gov/road-safety/motorcycles</a:t>
            </a:r>
            <a:r>
              <a:rPr lang="en-US" sz="1200" kern="120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2B1BBBAB-D0B3-49E6-3692-7647999EB361}"/>
              </a:ext>
            </a:extLst>
          </p:cNvPr>
          <p:cNvSpPr>
            <a:spLocks noGrp="1"/>
          </p:cNvSpPr>
          <p:nvPr>
            <p:ph type="sldNum" sz="quarter" idx="5"/>
          </p:nvPr>
        </p:nvSpPr>
        <p:spPr/>
        <p:txBody>
          <a:bodyPr/>
          <a:lstStyle/>
          <a:p>
            <a:fld id="{2B6D60A5-3E09-2D43-9338-CDCF17F41F53}" type="slidenum">
              <a:rPr lang="en-US" smtClean="0"/>
              <a:t>19</a:t>
            </a:fld>
            <a:endParaRPr lang="en-US"/>
          </a:p>
        </p:txBody>
      </p:sp>
    </p:spTree>
    <p:extLst>
      <p:ext uri="{BB962C8B-B14F-4D97-AF65-F5344CB8AC3E}">
        <p14:creationId xmlns:p14="http://schemas.microsoft.com/office/powerpoint/2010/main" val="4128216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The period known as the 101 Critical days of Summer encompasses the longest portion of the year. Typically, from Memorial Day to Labor Day, people tend to take advantage of the warm weather for their vacations or a long extended weekend. This season, including the 4th of July holiday weekend, creates the potential for mishaps. Statistics from previous years continue to prove that judgement in lapses still occur while engaging in summer activities. During this timeframe in 2024, 27 off-duty servicemembers were killed while many more were injured. Most of those deaths were in roadway mishaps, where 11 deaths resulted from motorcycle crashes, 12 from four-wheeled vehicles and one pedestrian. Furthermore, the summer mishaps  reflect a 10% increase in motorcycle deaths and a 33% increase in vehicle mishap deaths in comparison to a five-year average (FY 2020 – 2024) over the same timeframe. Data continues to show a general lack of situational awareness and complacency for numerous off-duty mishaps. Off-duty recreational deaths claimed three additional lives, including a drowning, ATV mishap and an electric bike mishap.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This brief a general summer safety stand-down presentation that is filled with information for the betterment of yourself and your team. It can help you maintain an active risk-management mindset to help you ensure a safe and enjoyable summer and keep our warriors focused on the task and players on the field.</a:t>
            </a:r>
            <a:r>
              <a:rPr lang="en-US" sz="1200" b="0" i="0" kern="1200">
                <a:solidFill>
                  <a:schemeClr val="tx1"/>
                </a:solidFill>
                <a:effectLst/>
                <a:latin typeface="+mn-lt"/>
                <a:ea typeface="+mn-ea"/>
                <a:cs typeface="+mn-cs"/>
              </a:rPr>
              <a:t>​</a:t>
            </a:r>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2</a:t>
            </a:fld>
            <a:endParaRPr lang="en-US"/>
          </a:p>
        </p:txBody>
      </p:sp>
    </p:spTree>
    <p:extLst>
      <p:ext uri="{BB962C8B-B14F-4D97-AF65-F5344CB8AC3E}">
        <p14:creationId xmlns:p14="http://schemas.microsoft.com/office/powerpoint/2010/main" val="5965222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2C606-96B3-A8D0-9B9D-2EDC5112AD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677D1-A83C-D51B-2E8D-8CE3F6B9CB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E89564-C844-B3DE-986A-175BDEA37395}"/>
              </a:ext>
            </a:extLst>
          </p:cNvPr>
          <p:cNvSpPr>
            <a:spLocks noGrp="1"/>
          </p:cNvSpPr>
          <p:nvPr>
            <p:ph type="body" idx="1"/>
          </p:nvPr>
        </p:nvSpPr>
        <p:spPr/>
        <p:txBody>
          <a:bodyPr/>
          <a:lstStyle/>
          <a:p>
            <a:pPr fontAlgn="base"/>
            <a:r>
              <a:rPr lang="en-US" sz="1200" kern="1200">
                <a:solidFill>
                  <a:schemeClr val="tx1"/>
                </a:solidFill>
                <a:effectLst/>
                <a:latin typeface="+mn-lt"/>
                <a:ea typeface="+mn-ea"/>
                <a:cs typeface="+mn-cs"/>
              </a:rPr>
              <a:t>PLAN YOUR ROUTE </a:t>
            </a:r>
          </a:p>
          <a:p>
            <a:pPr fontAlgn="base"/>
            <a:r>
              <a:rPr lang="en-US" sz="1200" kern="1200">
                <a:solidFill>
                  <a:schemeClr val="tx1"/>
                </a:solidFill>
                <a:effectLst/>
                <a:latin typeface="+mn-lt"/>
                <a:ea typeface="+mn-ea"/>
                <a:cs typeface="+mn-cs"/>
              </a:rPr>
              <a:t>Before heading out, check the weather, road conditions, and traffic. Don’t rush through your trip; allow plenty of time to get to your destination safely. Always review directions and maps before you go, even if you use a navigation aid, and let others know your route and ETA.</a:t>
            </a:r>
          </a:p>
          <a:p>
            <a:pPr fontAlgn="base"/>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SUMMER WEATHER TIPS</a:t>
            </a:r>
          </a:p>
          <a:p>
            <a:pPr fontAlgn="base"/>
            <a:r>
              <a:rPr lang="en-US" sz="1200" kern="1200">
                <a:solidFill>
                  <a:schemeClr val="tx1"/>
                </a:solidFill>
                <a:effectLst/>
                <a:latin typeface="+mn-lt"/>
                <a:ea typeface="+mn-ea"/>
                <a:cs typeface="+mn-cs"/>
              </a:rPr>
              <a:t>A/C </a:t>
            </a:r>
          </a:p>
          <a:p>
            <a:pPr fontAlgn="base"/>
            <a:r>
              <a:rPr lang="en-US" sz="1200" kern="1200">
                <a:solidFill>
                  <a:schemeClr val="tx1"/>
                </a:solidFill>
                <a:effectLst/>
                <a:latin typeface="+mn-lt"/>
                <a:ea typeface="+mn-ea"/>
                <a:cs typeface="+mn-cs"/>
              </a:rPr>
              <a:t>As the temperatures rise, your A/C works harder to keep your vehicle cool. Check A/C performance and cabin air filter before traveling. A lack of air conditioning on a hot summer day affects everyone, especially children and older adults sensitive to heat or in poor health.</a:t>
            </a:r>
          </a:p>
          <a:p>
            <a:pPr fontAlgn="base"/>
            <a:endParaRPr lang="en-US" sz="1200" kern="1200">
              <a:solidFill>
                <a:schemeClr val="tx1"/>
              </a:solidFill>
              <a:effectLst/>
              <a:latin typeface="+mn-lt"/>
              <a:ea typeface="+mn-ea"/>
              <a:cs typeface="+mn-cs"/>
            </a:endParaRPr>
          </a:p>
          <a:p>
            <a:pPr fontAlgn="base"/>
            <a:r>
              <a:rPr lang="en-US" sz="1200" kern="1200">
                <a:solidFill>
                  <a:schemeClr val="tx1"/>
                </a:solidFill>
                <a:effectLst/>
                <a:latin typeface="+mn-lt"/>
                <a:ea typeface="+mn-ea"/>
                <a:cs typeface="+mn-cs"/>
              </a:rPr>
              <a:t>BELTS AND HOSES</a:t>
            </a:r>
          </a:p>
          <a:p>
            <a:pPr fontAlgn="base"/>
            <a:r>
              <a:rPr lang="en-US" sz="1200" kern="1200">
                <a:solidFill>
                  <a:schemeClr val="tx1"/>
                </a:solidFill>
                <a:effectLst/>
                <a:latin typeface="+mn-lt"/>
                <a:ea typeface="+mn-ea"/>
                <a:cs typeface="+mn-cs"/>
              </a:rPr>
              <a:t>As summer temperatures rise, rubber belts and hoses degrade. Look under the hood and inspect all belts and hoses for bulges, blisters, cracks, or cuts in the rubber. It’s best to replace them now if they show signs of obvious wear. Also, make sure all hose connections are secure.</a:t>
            </a:r>
          </a:p>
          <a:p>
            <a:pPr fontAlgn="base"/>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HEATSTROKE</a:t>
            </a:r>
          </a:p>
          <a:p>
            <a:pPr fontAlgn="base"/>
            <a:r>
              <a:rPr lang="en-US" sz="1200" kern="1200">
                <a:solidFill>
                  <a:schemeClr val="tx1"/>
                </a:solidFill>
                <a:effectLst/>
                <a:latin typeface="+mn-lt"/>
                <a:ea typeface="+mn-ea"/>
                <a:cs typeface="+mn-cs"/>
              </a:rPr>
              <a:t>Heatstroke in vehicles can happen when a child is left unattended in a parked vehicle or enters an unattended vehicle. Never leave children alone in a car. A child’s body temperature rises three to five times faster than an adult's. Even if it’s 60 degrees outside with the windows cracked, the temperature inside a vehicle can quickly reach deadly levels.</a:t>
            </a:r>
          </a:p>
          <a:p>
            <a:pPr fontAlgn="base"/>
            <a:r>
              <a:rPr lang="en-US" sz="1200" kern="120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C02B757A-04A3-107B-ACA7-380BE807A0FC}"/>
              </a:ext>
            </a:extLst>
          </p:cNvPr>
          <p:cNvSpPr>
            <a:spLocks noGrp="1"/>
          </p:cNvSpPr>
          <p:nvPr>
            <p:ph type="sldNum" sz="quarter" idx="5"/>
          </p:nvPr>
        </p:nvSpPr>
        <p:spPr/>
        <p:txBody>
          <a:bodyPr/>
          <a:lstStyle/>
          <a:p>
            <a:fld id="{2B6D60A5-3E09-2D43-9338-CDCF17F41F53}" type="slidenum">
              <a:rPr lang="en-US" smtClean="0"/>
              <a:t>20</a:t>
            </a:fld>
            <a:endParaRPr lang="en-US"/>
          </a:p>
        </p:txBody>
      </p:sp>
    </p:spTree>
    <p:extLst>
      <p:ext uri="{BB962C8B-B14F-4D97-AF65-F5344CB8AC3E}">
        <p14:creationId xmlns:p14="http://schemas.microsoft.com/office/powerpoint/2010/main" val="28155514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6CC77-4C9C-ACCD-1070-B7484E5290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A22FC7-7349-7C06-CFE0-C1C59D10CC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83C303-3F61-A2C8-063D-16D2336954A8}"/>
              </a:ext>
            </a:extLst>
          </p:cNvPr>
          <p:cNvSpPr>
            <a:spLocks noGrp="1"/>
          </p:cNvSpPr>
          <p:nvPr>
            <p:ph type="body" idx="1"/>
          </p:nvPr>
        </p:nvSpPr>
        <p:spPr/>
        <p:txBody>
          <a:bodyPr/>
          <a:lstStyle/>
          <a:p>
            <a:pPr fontAlgn="base"/>
            <a:r>
              <a:rPr lang="en-US" sz="1200" kern="1200">
                <a:solidFill>
                  <a:schemeClr val="tx1"/>
                </a:solidFill>
                <a:effectLst/>
                <a:latin typeface="+mn-lt"/>
                <a:ea typeface="+mn-ea"/>
                <a:cs typeface="+mn-cs"/>
              </a:rPr>
              <a:t>Here are AAA’s Top 10 Tips to Avoid Distractions While Driving</a:t>
            </a:r>
          </a:p>
          <a:p>
            <a:pPr fontAlgn="base"/>
            <a:r>
              <a:rPr lang="en-US" sz="1200" kern="1200">
                <a:solidFill>
                  <a:schemeClr val="tx1"/>
                </a:solidFill>
                <a:effectLst/>
                <a:latin typeface="+mn-lt"/>
                <a:ea typeface="+mn-ea"/>
                <a:cs typeface="+mn-cs"/>
              </a:rPr>
              <a:t>10. Fully focus on driving. Do not let anything divert your attention, actively scan the road, use your mirrors and watch out for pedestrians and cyclists.</a:t>
            </a:r>
          </a:p>
          <a:p>
            <a:pPr fontAlgn="base"/>
            <a:r>
              <a:rPr lang="en-US" sz="1200" kern="1200">
                <a:solidFill>
                  <a:schemeClr val="tx1"/>
                </a:solidFill>
                <a:effectLst/>
                <a:latin typeface="+mn-lt"/>
                <a:ea typeface="+mn-ea"/>
                <a:cs typeface="+mn-cs"/>
              </a:rPr>
              <a:t>9. Store loose gear, possessions and other distractions that could roll around in the car so you do not feel tempted to reach for them on the floor or the seat.</a:t>
            </a:r>
          </a:p>
          <a:p>
            <a:pPr fontAlgn="base"/>
            <a:r>
              <a:rPr lang="en-US" sz="1200" kern="1200">
                <a:solidFill>
                  <a:schemeClr val="tx1"/>
                </a:solidFill>
                <a:effectLst/>
                <a:latin typeface="+mn-lt"/>
                <a:ea typeface="+mn-ea"/>
                <a:cs typeface="+mn-cs"/>
              </a:rPr>
              <a:t>8. Make adjustments before you get underway. This includes adjusting your seat, mirrors and climate controls before hitting the road. Also, decide on your route and check traffic conditions ahead of time.</a:t>
            </a:r>
          </a:p>
          <a:p>
            <a:pPr fontAlgn="base"/>
            <a:r>
              <a:rPr lang="en-US" sz="1200" kern="1200">
                <a:solidFill>
                  <a:schemeClr val="tx1"/>
                </a:solidFill>
                <a:effectLst/>
                <a:latin typeface="+mn-lt"/>
                <a:ea typeface="+mn-ea"/>
                <a:cs typeface="+mn-cs"/>
              </a:rPr>
              <a:t>7. Finish getting ready at home – instead of once you get on the road.</a:t>
            </a:r>
          </a:p>
          <a:p>
            <a:pPr fontAlgn="base"/>
            <a:r>
              <a:rPr lang="en-US" sz="1200" kern="1200">
                <a:solidFill>
                  <a:schemeClr val="tx1"/>
                </a:solidFill>
                <a:effectLst/>
                <a:latin typeface="+mn-lt"/>
                <a:ea typeface="+mn-ea"/>
                <a:cs typeface="+mn-cs"/>
              </a:rPr>
              <a:t>6. Snack smart. If possible, eat meals or snacks before or after your trip, not while driving. On the road, avoid messy foods that can be difficult to manage.</a:t>
            </a:r>
          </a:p>
          <a:p>
            <a:pPr fontAlgn="base"/>
            <a:r>
              <a:rPr lang="en-US" sz="1200" kern="1200">
                <a:solidFill>
                  <a:schemeClr val="tx1"/>
                </a:solidFill>
                <a:effectLst/>
                <a:latin typeface="+mn-lt"/>
                <a:ea typeface="+mn-ea"/>
                <a:cs typeface="+mn-cs"/>
              </a:rPr>
              <a:t>5. Secure children and pets before getting underway. If they need your attention, pull off the road safely to care for them. Reaching into the backseat can cause you to lose control of the vehicle.</a:t>
            </a:r>
          </a:p>
          <a:p>
            <a:pPr fontAlgn="base"/>
            <a:r>
              <a:rPr lang="en-US" sz="1200" kern="1200">
                <a:solidFill>
                  <a:schemeClr val="tx1"/>
                </a:solidFill>
                <a:effectLst/>
                <a:latin typeface="+mn-lt"/>
                <a:ea typeface="+mn-ea"/>
                <a:cs typeface="+mn-cs"/>
              </a:rPr>
              <a:t>4. Put aside your cell phone. Never text, read email, play video games or scroll the internet or social media while driving.</a:t>
            </a:r>
          </a:p>
          <a:p>
            <a:pPr fontAlgn="base"/>
            <a:r>
              <a:rPr lang="en-US" sz="1200" kern="1200">
                <a:solidFill>
                  <a:schemeClr val="tx1"/>
                </a:solidFill>
                <a:effectLst/>
                <a:latin typeface="+mn-lt"/>
                <a:ea typeface="+mn-ea"/>
                <a:cs typeface="+mn-cs"/>
              </a:rPr>
              <a:t>3. If you have passengers, let them be your co-pilot or navigator so you can focus safely on driving.</a:t>
            </a:r>
          </a:p>
          <a:p>
            <a:pPr fontAlgn="base"/>
            <a:r>
              <a:rPr lang="en-US" sz="1200" kern="1200">
                <a:solidFill>
                  <a:schemeClr val="tx1"/>
                </a:solidFill>
                <a:effectLst/>
                <a:latin typeface="+mn-lt"/>
                <a:ea typeface="+mn-ea"/>
                <a:cs typeface="+mn-cs"/>
              </a:rPr>
              <a:t>2. If another activity demands your attention, instead of trying to attempt it while driving, pull off the road and stop your vehicle in a safe place</a:t>
            </a:r>
          </a:p>
          <a:p>
            <a:pPr fontAlgn="base"/>
            <a:r>
              <a:rPr lang="en-US" sz="1200" kern="1200">
                <a:solidFill>
                  <a:schemeClr val="tx1"/>
                </a:solidFill>
                <a:effectLst/>
                <a:latin typeface="+mn-lt"/>
                <a:ea typeface="+mn-ea"/>
                <a:cs typeface="+mn-cs"/>
              </a:rPr>
              <a:t>1. As a general rule, if you cannot devote your full attention to driving because of some other activity, it’s a distraction. Take care of it before or after your trip, not while behind the wheel.</a:t>
            </a:r>
          </a:p>
          <a:p>
            <a:pPr fontAlgn="base"/>
            <a:r>
              <a:rPr lang="en-US" sz="1200" kern="1200">
                <a:solidFill>
                  <a:schemeClr val="tx1"/>
                </a:solidFill>
                <a:effectLst/>
                <a:latin typeface="+mn-lt"/>
                <a:ea typeface="+mn-ea"/>
                <a:cs typeface="+mn-cs"/>
              </a:rPr>
              <a:t> </a:t>
            </a: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970D2AF-7AE8-9054-E4FC-C5D09945CFC3}"/>
              </a:ext>
            </a:extLst>
          </p:cNvPr>
          <p:cNvSpPr>
            <a:spLocks noGrp="1"/>
          </p:cNvSpPr>
          <p:nvPr>
            <p:ph type="sldNum" sz="quarter" idx="5"/>
          </p:nvPr>
        </p:nvSpPr>
        <p:spPr/>
        <p:txBody>
          <a:bodyPr/>
          <a:lstStyle/>
          <a:p>
            <a:fld id="{2B6D60A5-3E09-2D43-9338-CDCF17F41F53}" type="slidenum">
              <a:rPr lang="en-US" smtClean="0"/>
              <a:t>21</a:t>
            </a:fld>
            <a:endParaRPr lang="en-US"/>
          </a:p>
        </p:txBody>
      </p:sp>
    </p:spTree>
    <p:extLst>
      <p:ext uri="{BB962C8B-B14F-4D97-AF65-F5344CB8AC3E}">
        <p14:creationId xmlns:p14="http://schemas.microsoft.com/office/powerpoint/2010/main" val="33132648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6E371-6E52-4D16-5B97-413DF475C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5A1ED2-0F0E-B176-E09B-34C8F729A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216FAF-8EF2-F211-D7BE-530A89126A78}"/>
              </a:ext>
            </a:extLst>
          </p:cNvPr>
          <p:cNvSpPr>
            <a:spLocks noGrp="1"/>
          </p:cNvSpPr>
          <p:nvPr>
            <p:ph type="body" idx="1"/>
          </p:nvPr>
        </p:nvSpPr>
        <p:spPr/>
        <p:txBody>
          <a:bodyPr/>
          <a:lstStyle/>
          <a:p>
            <a:r>
              <a:rPr lang="en-US" sz="1200" kern="1200">
                <a:solidFill>
                  <a:schemeClr val="tx1"/>
                </a:solidFill>
                <a:effectLst/>
                <a:latin typeface="+mn-lt"/>
                <a:ea typeface="+mn-ea"/>
                <a:cs typeface="+mn-cs"/>
              </a:rPr>
              <a:t>Stay alert and look out for pedestrians and cyclists. To prevent back overs, always walk around your vehicle to check for children running or playing before backing out of a driveway or parking spot. While backup cameras are helpful, they have limitations; kids, pets, and objects can still be in your path but out of the camera’s view. When children play, they are often oblivious to cars and trucks around them. Every vehicle has a blind zone. </a:t>
            </a:r>
          </a:p>
          <a:p>
            <a:pPr fontAlgn="base"/>
            <a:r>
              <a:rPr lang="en-US" sz="1200" kern="1200">
                <a:solidFill>
                  <a:schemeClr val="tx1"/>
                </a:solidFill>
                <a:effectLst/>
                <a:latin typeface="+mn-lt"/>
                <a:ea typeface="+mn-ea"/>
                <a:cs typeface="+mn-cs"/>
              </a:rPr>
              <a:t> </a:t>
            </a: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3165CC-D026-3A9A-4DAC-50D095064E24}"/>
              </a:ext>
            </a:extLst>
          </p:cNvPr>
          <p:cNvSpPr>
            <a:spLocks noGrp="1"/>
          </p:cNvSpPr>
          <p:nvPr>
            <p:ph type="sldNum" sz="quarter" idx="5"/>
          </p:nvPr>
        </p:nvSpPr>
        <p:spPr/>
        <p:txBody>
          <a:bodyPr/>
          <a:lstStyle/>
          <a:p>
            <a:fld id="{2B6D60A5-3E09-2D43-9338-CDCF17F41F53}" type="slidenum">
              <a:rPr lang="en-US" smtClean="0"/>
              <a:t>22</a:t>
            </a:fld>
            <a:endParaRPr lang="en-US"/>
          </a:p>
        </p:txBody>
      </p:sp>
    </p:spTree>
    <p:extLst>
      <p:ext uri="{BB962C8B-B14F-4D97-AF65-F5344CB8AC3E}">
        <p14:creationId xmlns:p14="http://schemas.microsoft.com/office/powerpoint/2010/main" val="944149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B68DD-9F5A-89A6-D778-80B913104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682E6-94D7-8B02-5129-AADFDC8322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A3C314-F019-5AA0-96FD-D0A77A79374B}"/>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Understand this: Alcohol use impairs judgment and increases risk taking. Did you know that alcohol is a leading contributor in water-related drowning deaths? Not only does alcohol impair your judgment and increase risk-taking, it is a dangerous combination for swimmers. People tend to become overconfident the more they drink and push beyond their natural ability at different sports or activities, increasing the risk of injury.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Keep in mind how much alcohol you consume when traveling or on vacation. Drinking often leads to higher blood alcohol concentrations and increases the risk for accidents and injuries. It can worsen certain health conditions as well, or interact with medications. Alcohol and heat can equal trouble. Heat can cause fluid loss through perspiration while alcohol intensifies this fluid loss through increased urination. Together, these two things can quickly lead to dehydration or heat stroke. Be smart this summer and think before you drink.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Avoid alcohol while piloting a boat, driving a car, exploring the great outdoors, swimming, surfing or any activity that requires concentration and can lead to severe injuries or death. Be a good host; if you are serving alcohol at a summer gathering, be sure to:</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-Provide a variety of healthy foods and snacks. Food can slow the absorption of alcohol and reduce the peak level of alcohol in the body by 1/3.</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-Offer alcohol-free beverages such as water, juice and sparkling sodas. This will help counteract the dehydrating effects of alcohol.</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-Have a plan for your guests to get home safely. Use designated drivers, ride-hailing services or taxis. Do not drive if you drink.</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46237DB-B71F-A148-9183-E365FA657541}"/>
              </a:ext>
            </a:extLst>
          </p:cNvPr>
          <p:cNvSpPr>
            <a:spLocks noGrp="1"/>
          </p:cNvSpPr>
          <p:nvPr>
            <p:ph type="sldNum" sz="quarter" idx="5"/>
          </p:nvPr>
        </p:nvSpPr>
        <p:spPr/>
        <p:txBody>
          <a:bodyPr/>
          <a:lstStyle/>
          <a:p>
            <a:fld id="{2B6D60A5-3E09-2D43-9338-CDCF17F41F53}" type="slidenum">
              <a:rPr lang="en-US" smtClean="0"/>
              <a:t>23</a:t>
            </a:fld>
            <a:endParaRPr lang="en-US"/>
          </a:p>
        </p:txBody>
      </p:sp>
    </p:spTree>
    <p:extLst>
      <p:ext uri="{BB962C8B-B14F-4D97-AF65-F5344CB8AC3E}">
        <p14:creationId xmlns:p14="http://schemas.microsoft.com/office/powerpoint/2010/main" val="636362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58585-0328-45EC-74B2-6C5FA5E314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E15EE9-C1A0-FBC4-EB75-C872FFBDF5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ADD9CB-F660-0020-7675-38032AD0007B}"/>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The U.S. Consumer Product Safety Commission (CPSC) urges all consumers using all-terrain vehicles (ATVs) to understand the risks and necessary safety measures of ATVs before riding them. Latest data shows that more than 800 deaths and an estimated 100,000 emergency department-treated injuries occur involving off-highway vehicles (OHVs). Over a five year period form 2018 to 2023, ATVs were the vehicle involved in 92% of OHV injuries. Before you hit the trails, keep the following tips in mind:</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-Get hands-on training from a qualified instructor. </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-Always wear a helmet and other protective gear and ensure that they are in good condition and working order. Don’t consume alcohol before or after you ride. Use common sense and don't ride with more passengers than there are seats available. Use designated trails, stay off of paved roads. Exercise overall caution when riding an ATV.</a:t>
            </a:r>
            <a:endParaRPr lang="en-US" sz="1200" b="0" i="0" kern="1200">
              <a:solidFill>
                <a:schemeClr val="tx1"/>
              </a:solidFill>
              <a:effectLst/>
              <a:latin typeface="+mn-lt"/>
              <a:ea typeface="+mn-ea"/>
              <a:cs typeface="+mn-cs"/>
            </a:endParaRP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397864F-D8B6-D5C7-D196-1CC81565BB05}"/>
              </a:ext>
            </a:extLst>
          </p:cNvPr>
          <p:cNvSpPr>
            <a:spLocks noGrp="1"/>
          </p:cNvSpPr>
          <p:nvPr>
            <p:ph type="sldNum" sz="quarter" idx="5"/>
          </p:nvPr>
        </p:nvSpPr>
        <p:spPr/>
        <p:txBody>
          <a:bodyPr/>
          <a:lstStyle/>
          <a:p>
            <a:fld id="{2B6D60A5-3E09-2D43-9338-CDCF17F41F53}" type="slidenum">
              <a:rPr lang="en-US" smtClean="0"/>
              <a:t>24</a:t>
            </a:fld>
            <a:endParaRPr lang="en-US"/>
          </a:p>
        </p:txBody>
      </p:sp>
    </p:spTree>
    <p:extLst>
      <p:ext uri="{BB962C8B-B14F-4D97-AF65-F5344CB8AC3E}">
        <p14:creationId xmlns:p14="http://schemas.microsoft.com/office/powerpoint/2010/main" val="3134329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47865-C37C-2077-6FF7-23D23CEA4A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DE76F9-2416-B376-5742-201CAEAFD0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2E381D-86FD-4204-D391-7A16816931D0}"/>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Before you fire up your grills in celebration of warm weather, hear this: Based on annual averages from 2019-2023, July was the peak month for grill fires, followed by June, May and then August. Gas grills were involved in an average of 9,287 home fires per year, including 4,682 structure fires and 4,605 outdoor fires. From 2020-2024, an average of 21,682 patients per year went to the emergency room because of injuries involving grills.</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Keep the following safety tips in mind to keep your BBQ weekend plan from going up in smoke:</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Never leave your grill unattended when in use. Before use, check your gas tank for leaks. Push your grill away from your home or anything flammable. Clean your grill before and after each use. Ensure you remove grease or fat build up from the grill and trays below your grill. Keep children and pets at least three feet away from the grill.</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With these simple tips, you will be on your way to safe grilling.</a:t>
            </a:r>
            <a:endParaRPr lang="en-US" sz="1200" b="0" i="0" kern="1200">
              <a:solidFill>
                <a:schemeClr val="tx1"/>
              </a:solidFill>
              <a:effectLst/>
              <a:latin typeface="+mn-lt"/>
              <a:ea typeface="+mn-ea"/>
              <a:cs typeface="+mn-cs"/>
            </a:endParaRP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4B7AECB-239A-C546-B732-9386EFAA3EE1}"/>
              </a:ext>
            </a:extLst>
          </p:cNvPr>
          <p:cNvSpPr>
            <a:spLocks noGrp="1"/>
          </p:cNvSpPr>
          <p:nvPr>
            <p:ph type="sldNum" sz="quarter" idx="5"/>
          </p:nvPr>
        </p:nvSpPr>
        <p:spPr/>
        <p:txBody>
          <a:bodyPr/>
          <a:lstStyle/>
          <a:p>
            <a:fld id="{2B6D60A5-3E09-2D43-9338-CDCF17F41F53}" type="slidenum">
              <a:rPr lang="en-US" smtClean="0"/>
              <a:t>25</a:t>
            </a:fld>
            <a:endParaRPr lang="en-US"/>
          </a:p>
        </p:txBody>
      </p:sp>
    </p:spTree>
    <p:extLst>
      <p:ext uri="{BB962C8B-B14F-4D97-AF65-F5344CB8AC3E}">
        <p14:creationId xmlns:p14="http://schemas.microsoft.com/office/powerpoint/2010/main" val="42341432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CE49D-B252-C245-8DB1-7B0ED5AF0B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9D746D-0B4A-D743-97CC-A08089681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8DA37-4D11-890B-051A-3EAACD15B8A9}"/>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We have reached the end of the presentation. But, we have to remind all servicemembers of these important facts. FACT: Towards the end of the 101 CDOS last year, 69 servicemembers had been killed in vehicle-related mishaps, resulting in a 20% increase from the previous year's total. Furthermore, we lost 30 Sailors and 15 Marines during FY 2025 from motorcycle accidents. From the most junior person to the highest ranking leader, help us keep YOU from being part of these unfortunate statistics.</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See the risk, get the information out so that your personnel can avoid the same fate. We at the Naval Safety Command Risk Management Directorate - Safety Division want you to enjoy your summer—safely. YOU are valuable to our team, and we need to keep all players on the field and focused on the mission.</a:t>
            </a:r>
            <a:endParaRPr lang="en-US" sz="1200" b="0" i="0" kern="1200">
              <a:solidFill>
                <a:schemeClr val="tx1"/>
              </a:solidFill>
              <a:effectLst/>
              <a:latin typeface="+mn-lt"/>
              <a:ea typeface="+mn-ea"/>
              <a:cs typeface="+mn-cs"/>
            </a:endParaRP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A9ED011-7FEF-10D0-3F10-E1B03777FA0F}"/>
              </a:ext>
            </a:extLst>
          </p:cNvPr>
          <p:cNvSpPr>
            <a:spLocks noGrp="1"/>
          </p:cNvSpPr>
          <p:nvPr>
            <p:ph type="sldNum" sz="quarter" idx="5"/>
          </p:nvPr>
        </p:nvSpPr>
        <p:spPr/>
        <p:txBody>
          <a:bodyPr/>
          <a:lstStyle/>
          <a:p>
            <a:fld id="{2B6D60A5-3E09-2D43-9338-CDCF17F41F53}" type="slidenum">
              <a:rPr lang="en-US" smtClean="0"/>
              <a:t>26</a:t>
            </a:fld>
            <a:endParaRPr lang="en-US"/>
          </a:p>
        </p:txBody>
      </p:sp>
    </p:spTree>
    <p:extLst>
      <p:ext uri="{BB962C8B-B14F-4D97-AF65-F5344CB8AC3E}">
        <p14:creationId xmlns:p14="http://schemas.microsoft.com/office/powerpoint/2010/main" val="13011804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5D10D-4453-5DBA-8EA4-48AA09F98E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2C86B-CC5A-8860-F8D1-5ABB0CA9CD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8CADB9-09F3-B385-C579-A4AF58BD3447}"/>
              </a:ext>
            </a:extLst>
          </p:cNvPr>
          <p:cNvSpPr>
            <a:spLocks noGrp="1"/>
          </p:cNvSpPr>
          <p:nvPr>
            <p:ph type="body" idx="1"/>
          </p:nvPr>
        </p:nvSpPr>
        <p:spPr/>
        <p:txBody>
          <a:bodyPr/>
          <a:lstStyle/>
          <a:p>
            <a:pPr fontAlgn="base"/>
            <a:r>
              <a:rPr lang="en-US" sz="1200" kern="1200">
                <a:solidFill>
                  <a:schemeClr val="tx1"/>
                </a:solidFill>
                <a:effectLst/>
                <a:latin typeface="+mn-lt"/>
                <a:ea typeface="+mn-ea"/>
                <a:cs typeface="+mn-cs"/>
              </a:rPr>
              <a:t>Have any questions? Send an email or visit the website on the slide.</a:t>
            </a:r>
          </a:p>
          <a:p>
            <a:pPr fontAlgn="base"/>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B55500B-70A7-0C3B-48E3-6E0EA5624479}"/>
              </a:ext>
            </a:extLst>
          </p:cNvPr>
          <p:cNvSpPr>
            <a:spLocks noGrp="1"/>
          </p:cNvSpPr>
          <p:nvPr>
            <p:ph type="sldNum" sz="quarter" idx="5"/>
          </p:nvPr>
        </p:nvSpPr>
        <p:spPr/>
        <p:txBody>
          <a:bodyPr/>
          <a:lstStyle/>
          <a:p>
            <a:fld id="{2B6D60A5-3E09-2D43-9338-CDCF17F41F53}" type="slidenum">
              <a:rPr lang="en-US" smtClean="0"/>
              <a:t>27</a:t>
            </a:fld>
            <a:endParaRPr lang="en-US"/>
          </a:p>
        </p:txBody>
      </p:sp>
    </p:spTree>
    <p:extLst>
      <p:ext uri="{BB962C8B-B14F-4D97-AF65-F5344CB8AC3E}">
        <p14:creationId xmlns:p14="http://schemas.microsoft.com/office/powerpoint/2010/main" val="135389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Extreme heat is a period where high heat meets high humidity and exceeds temperatures above 90 degrees for 2-3 days. Your body works hard to maintain a normal temperature. In extreme heat, this can lead to your body working harder than ever, leading to injury or death. In 2023, 294 people perished in the U.S. from weather-related excessive heat. Our warfighters had more heat-related injury mishaps in FY24 compared to the previous three years. You are more at risk for suffering from a heat-related illness if you are ill or have other chronic health conditions, taking certain medications, overweight, working in or enjoying strenuous exercise in the heat. </a:t>
            </a:r>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3</a:t>
            </a:fld>
            <a:endParaRPr lang="en-US"/>
          </a:p>
        </p:txBody>
      </p:sp>
    </p:spTree>
    <p:extLst>
      <p:ext uri="{BB962C8B-B14F-4D97-AF65-F5344CB8AC3E}">
        <p14:creationId xmlns:p14="http://schemas.microsoft.com/office/powerpoint/2010/main" val="1155585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Early recognition of heat-related illness symptoms followed by quick action is imperative to stop symptoms from progressing. Symptoms of heat cramps include painful muscle cramps and spasms that usually occur in the legs and abdomen, followed by heavy sweating. For first aid, apply firm pressure on cramping muscles or gently massage to relieve the spasm. Give sips of water unless the person complains of nausea. Seek medical attention of the cramps last more than an hour.</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For heat exhaustion, symptoms include heavy sweating, weakness or tiredness, cool, pale clammy skin, fast, weak pulse, muscle cramps, dizziness, nausea or vomiting, headache and fainting. For first aid treatment, move the person to a cooler environment, loosen clothing and apply cool, wet cloths or have the person sit in a cool bath. Offer sips of water. Call for medical attention if the person vomits or symptoms worsen or last longer than 1 hour. Symptoms of a heat stroke include throbbing headache, confusion, slurred speech, nausea, dizziness, body temperature above 103 degrees F, </a:t>
            </a:r>
            <a:r>
              <a:rPr lang="en-US" sz="1200" b="0" i="0" u="none" strike="noStrike" kern="1200" err="1">
                <a:solidFill>
                  <a:schemeClr val="tx1"/>
                </a:solidFill>
                <a:effectLst/>
                <a:latin typeface="+mn-lt"/>
                <a:ea typeface="+mn-ea"/>
                <a:cs typeface="+mn-cs"/>
              </a:rPr>
              <a:t>hot,r</a:t>
            </a:r>
            <a:r>
              <a:rPr lang="en-US" sz="1200" b="0" i="0" u="none" strike="noStrike" kern="1200">
                <a:solidFill>
                  <a:schemeClr val="tx1"/>
                </a:solidFill>
                <a:effectLst/>
                <a:latin typeface="+mn-lt"/>
                <a:ea typeface="+mn-ea"/>
                <a:cs typeface="+mn-cs"/>
              </a:rPr>
              <a:t> ed, dry or damp skin, rapid or strong pulse, fainting and loss of consciousness. Call 9-1-1 or other local emergency services, and get the victim to a hospital </a:t>
            </a:r>
            <a:r>
              <a:rPr lang="en-US" sz="1200" b="1" i="0" u="none" strike="noStrike" kern="1200">
                <a:solidFill>
                  <a:schemeClr val="tx1"/>
                </a:solidFill>
                <a:effectLst/>
                <a:latin typeface="+mn-lt"/>
                <a:ea typeface="+mn-ea"/>
                <a:cs typeface="+mn-cs"/>
              </a:rPr>
              <a:t>immediately</a:t>
            </a:r>
            <a:r>
              <a:rPr lang="en-US" sz="1200" b="0" i="0" u="none" strike="noStrike" kern="1200">
                <a:solidFill>
                  <a:schemeClr val="tx1"/>
                </a:solidFill>
                <a:effectLst/>
                <a:latin typeface="+mn-lt"/>
                <a:ea typeface="+mn-ea"/>
                <a:cs typeface="+mn-cs"/>
              </a:rPr>
              <a:t>. Heat stroke is a severe medical emergency and delaying can be fatal. Move the victim to a cooler, air-conditioned environment. Reduce body temperature with cool cloths or bath and use a fan only if the heat index is below the high 90s (a fan can make you hotter at higher temperatures). It is important to </a:t>
            </a:r>
            <a:r>
              <a:rPr lang="en-US" sz="1200" b="1" i="0" u="none" strike="noStrike" kern="1200">
                <a:solidFill>
                  <a:schemeClr val="tx1"/>
                </a:solidFill>
                <a:effectLst/>
                <a:latin typeface="+mn-lt"/>
                <a:ea typeface="+mn-ea"/>
                <a:cs typeface="+mn-cs"/>
              </a:rPr>
              <a:t>NOT GIVE FLUIDS</a:t>
            </a:r>
            <a:r>
              <a:rPr lang="en-US" sz="1200" b="0" i="0" u="none" strike="noStrike" kern="1200">
                <a:solidFill>
                  <a:schemeClr val="tx1"/>
                </a:solidFill>
                <a:effectLst/>
                <a:latin typeface="+mn-lt"/>
                <a:ea typeface="+mn-ea"/>
                <a:cs typeface="+mn-cs"/>
              </a:rPr>
              <a:t> during a heat stroke.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Drink enough water to prevent heat illness. Although estimates are everywhere, the average person should aim to drink ¾ of a gallon of water daily, though needs vary according to the person. You can check if you are getting enough water by your urine color. Darker colored urine indicates that you are not drinking enough. Additionally, try to avoid sugary, caffeinated and alcoholic beverages. Combine water with a sports drink to replace the salt and minerals you lose if you are sweating a lot. Your body needs fuel while in the heat. Always keep in touch with your PCM if you have a medical condition or taking medications that can be affected by the heat.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4</a:t>
            </a:fld>
            <a:endParaRPr lang="en-US"/>
          </a:p>
        </p:txBody>
      </p:sp>
    </p:spTree>
    <p:extLst>
      <p:ext uri="{BB962C8B-B14F-4D97-AF65-F5344CB8AC3E}">
        <p14:creationId xmlns:p14="http://schemas.microsoft.com/office/powerpoint/2010/main" val="4200356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Each year, thousands of people are injured from fireworks-related incidents to which medical treatment is often necessary. Most of these incidents are due to amateurs attempting to use professional-grade or even homemade fireworks. Regardless, improper handling of fireworks can cause significant injuries, so it’s best to leave them to the professionals. In 2024, there were 11 reported fireworks-related deaths, most of which involved the misuse of fireworks or device misfires and malfunctions. 14,700 people were injured in 2024 alone, where there was a 38% sharp increase in deaths and 52% increase in injuries in comparison to the previous year. </a:t>
            </a:r>
          </a:p>
          <a:p>
            <a:endParaRPr lang="en-US"/>
          </a:p>
          <a:p>
            <a:r>
              <a:rPr lang="en-US"/>
              <a:t>Adults aged 25-44 account for the largest share of injuries followed by people aged 15-24. Hands and fingers are the most frequently injured part of the body, accounting for 35% of total injuries. Second is head, face and ears at 22%.</a:t>
            </a:r>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5</a:t>
            </a:fld>
            <a:endParaRPr lang="en-US"/>
          </a:p>
        </p:txBody>
      </p:sp>
    </p:spTree>
    <p:extLst>
      <p:ext uri="{BB962C8B-B14F-4D97-AF65-F5344CB8AC3E}">
        <p14:creationId xmlns:p14="http://schemas.microsoft.com/office/powerpoint/2010/main" val="2579958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Want to enjoy a safe and relaxing Fourth of July holiday? Keep these safety tips in mind, leave it up to the professionals or consider using other festive alternatives for a safe and mishap-free holiday. </a:t>
            </a:r>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6</a:t>
            </a:fld>
            <a:endParaRPr lang="en-US"/>
          </a:p>
        </p:txBody>
      </p:sp>
    </p:spTree>
    <p:extLst>
      <p:ext uri="{BB962C8B-B14F-4D97-AF65-F5344CB8AC3E}">
        <p14:creationId xmlns:p14="http://schemas.microsoft.com/office/powerpoint/2010/main" val="374889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1EA6E-F878-E9D4-F4AC-00D576282A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887AF7-942C-C0D1-5CE8-8B3BC789A1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14669C-3557-7A2B-C3D4-5A4D1D88FB2D}"/>
              </a:ext>
            </a:extLst>
          </p:cNvPr>
          <p:cNvSpPr>
            <a:spLocks noGrp="1"/>
          </p:cNvSpPr>
          <p:nvPr>
            <p:ph type="body" idx="1"/>
          </p:nvPr>
        </p:nvSpPr>
        <p:spPr/>
        <p:txBody>
          <a:bodyPr/>
          <a:lstStyle/>
          <a:p>
            <a:pPr lvl="0" fontAlgn="base"/>
            <a:r>
              <a:rPr lang="en-US" sz="1200" kern="1200">
                <a:solidFill>
                  <a:schemeClr val="tx1"/>
                </a:solidFill>
                <a:effectLst/>
                <a:latin typeface="+mn-lt"/>
                <a:ea typeface="+mn-ea"/>
                <a:cs typeface="+mn-cs"/>
              </a:rPr>
              <a:t>Boating Safety Advocates recommend all boaters and passengers always wear a life jacket while boating.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best life jacket is the one you will wear. Modern life jackets are more comfortable, lightweight and stylish than the bulky orange style most boaters know. </a:t>
            </a:r>
            <a:r>
              <a:rPr lang="en-US" sz="1200">
                <a:latin typeface="Roboto" panose="02000000000000000000" pitchFamily="2" charset="0"/>
                <a:ea typeface="Roboto" panose="02000000000000000000" pitchFamily="2" charset="0"/>
              </a:rPr>
              <a:t>You don’t want your life jacket too large or too small. A snug fit is a proper fit. Hold your arms straight over your head. Ask a friend to grasp the tops of the arm openings and gently pull up.</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lvl="0" fontAlgn="base"/>
            <a:r>
              <a:rPr lang="en-US" sz="1200" kern="1200">
                <a:solidFill>
                  <a:schemeClr val="tx1"/>
                </a:solidFill>
                <a:effectLst/>
                <a:latin typeface="+mn-lt"/>
                <a:ea typeface="+mn-ea"/>
                <a:cs typeface="+mn-cs"/>
              </a:rPr>
              <a:t>All life jackets that are U.S. Coast Guard approved have an approval number. Look for it to ensure your life jacket meets the law requirements and is safe. </a:t>
            </a:r>
          </a:p>
          <a:p>
            <a:endParaRPr lang="en-US"/>
          </a:p>
        </p:txBody>
      </p:sp>
      <p:sp>
        <p:nvSpPr>
          <p:cNvPr id="4" name="Slide Number Placeholder 3">
            <a:extLst>
              <a:ext uri="{FF2B5EF4-FFF2-40B4-BE49-F238E27FC236}">
                <a16:creationId xmlns:a16="http://schemas.microsoft.com/office/drawing/2014/main" id="{20D4728E-1FB9-C696-8954-1CA024F01AAC}"/>
              </a:ext>
            </a:extLst>
          </p:cNvPr>
          <p:cNvSpPr>
            <a:spLocks noGrp="1"/>
          </p:cNvSpPr>
          <p:nvPr>
            <p:ph type="sldNum" sz="quarter" idx="5"/>
          </p:nvPr>
        </p:nvSpPr>
        <p:spPr/>
        <p:txBody>
          <a:bodyPr/>
          <a:lstStyle/>
          <a:p>
            <a:fld id="{2B6D60A5-3E09-2D43-9338-CDCF17F41F53}" type="slidenum">
              <a:rPr lang="en-US" smtClean="0"/>
              <a:t>7</a:t>
            </a:fld>
            <a:endParaRPr lang="en-US"/>
          </a:p>
        </p:txBody>
      </p:sp>
    </p:spTree>
    <p:extLst>
      <p:ext uri="{BB962C8B-B14F-4D97-AF65-F5344CB8AC3E}">
        <p14:creationId xmlns:p14="http://schemas.microsoft.com/office/powerpoint/2010/main" val="1351471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fontAlgn="base">
              <a:lnSpc>
                <a:spcPts val="4000"/>
              </a:lnSpc>
              <a:buFont typeface="Arial" panose="020B0604020202020204" pitchFamily="34" charset="0"/>
              <a:buNone/>
            </a:pPr>
            <a:r>
              <a:rPr lang="en-US" sz="1200" kern="1200">
                <a:solidFill>
                  <a:schemeClr val="tx1"/>
                </a:solidFill>
                <a:effectLst/>
                <a:latin typeface="+mn-lt"/>
                <a:ea typeface="+mn-ea"/>
                <a:cs typeface="+mn-cs"/>
              </a:rPr>
              <a:t>New boaters and experienced experts alike need to be familiar with the boating rules of the road. Boating safety courses are offered locally, inexpensive, and often completed in a day in-person or online. </a:t>
            </a:r>
            <a:r>
              <a:rPr lang="en-US" sz="1200">
                <a:latin typeface="Roboto" panose="02000000000000000000" pitchFamily="2" charset="0"/>
                <a:ea typeface="Roboto" panose="02000000000000000000" pitchFamily="2" charset="0"/>
              </a:rPr>
              <a:t>Make sure to stay alert and steer clear of large vessels and watercraft. Maintain a proper lookout and remember to be respectful of buoys and other navigational aids. They are there for your safety and the safety of other boats around you.  To learn more, check out the USCG Navigation Rules Information page.   </a:t>
            </a:r>
          </a:p>
          <a:p>
            <a:pPr fontAlgn="base"/>
            <a:endParaRPr lang="en-US" sz="1200" kern="1200">
              <a:solidFill>
                <a:schemeClr val="tx1"/>
              </a:solidFill>
              <a:effectLst/>
              <a:latin typeface="+mn-lt"/>
              <a:ea typeface="+mn-ea"/>
              <a:cs typeface="+mn-cs"/>
            </a:endParaRPr>
          </a:p>
          <a:p>
            <a:endParaRPr lang="en-US"/>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8</a:t>
            </a:fld>
            <a:endParaRPr lang="en-US"/>
          </a:p>
        </p:txBody>
      </p:sp>
    </p:spTree>
    <p:extLst>
      <p:ext uri="{BB962C8B-B14F-4D97-AF65-F5344CB8AC3E}">
        <p14:creationId xmlns:p14="http://schemas.microsoft.com/office/powerpoint/2010/main" val="805451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6D72C-B33B-4A18-2ADB-ACFDC1265E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1E047-28E8-6B0B-E766-695E0324BF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1D9C60-945C-F3FB-4FE9-BDAA773CB920}"/>
              </a:ext>
            </a:extLst>
          </p:cNvPr>
          <p:cNvSpPr>
            <a:spLocks noGrp="1"/>
          </p:cNvSpPr>
          <p:nvPr>
            <p:ph type="body" idx="1"/>
          </p:nvPr>
        </p:nvSpPr>
        <p:spPr/>
        <p:txBody>
          <a:bodyPr/>
          <a:lstStyle/>
          <a:p>
            <a:pPr fontAlgn="base"/>
            <a:r>
              <a:rPr lang="en-US" sz="1200" kern="1200">
                <a:solidFill>
                  <a:schemeClr val="tx1"/>
                </a:solidFill>
                <a:effectLst/>
                <a:latin typeface="+mn-lt"/>
                <a:ea typeface="+mn-ea"/>
                <a:cs typeface="+mn-cs"/>
              </a:rPr>
              <a:t>1) GET FREE VESSEL SAFETY CHECKS</a:t>
            </a:r>
          </a:p>
          <a:p>
            <a:pPr fontAlgn="base"/>
            <a:r>
              <a:rPr lang="en-US" sz="1200" kern="1200">
                <a:solidFill>
                  <a:schemeClr val="tx1"/>
                </a:solidFill>
                <a:effectLst/>
                <a:latin typeface="+mn-lt"/>
                <a:ea typeface="+mn-ea"/>
                <a:cs typeface="+mn-cs"/>
              </a:rPr>
              <a:t>The U.S. Coast Guard Auxiliary and U.S. Power Squadrons offer complimentary boat examinations to verify the presence and condition of specific safety equipment required by state and federal regulations. Free of charge, they also offer virtual vessel exams. </a:t>
            </a:r>
          </a:p>
          <a:p>
            <a:pPr fontAlgn="base"/>
            <a:r>
              <a:rPr lang="en-US" sz="1200" u="sng" kern="1200">
                <a:solidFill>
                  <a:schemeClr val="tx1"/>
                </a:solidFill>
                <a:effectLst/>
                <a:latin typeface="+mn-lt"/>
                <a:ea typeface="+mn-ea"/>
                <a:cs typeface="+mn-cs"/>
                <a:hlinkClick r:id="rId3"/>
              </a:rPr>
              <a:t>https://wow.uscgaux.info/content.php?unit=013-04-06&amp;category=1329844473</a:t>
            </a:r>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 </a:t>
            </a:r>
          </a:p>
          <a:p>
            <a:pPr fontAlgn="base"/>
            <a:r>
              <a:rPr lang="en-US" sz="1200" kern="1200">
                <a:solidFill>
                  <a:schemeClr val="tx1"/>
                </a:solidFill>
                <a:effectLst/>
                <a:latin typeface="+mn-lt"/>
                <a:ea typeface="+mn-ea"/>
                <a:cs typeface="+mn-cs"/>
              </a:rPr>
              <a:t>2) CHECK THE WEATHER </a:t>
            </a:r>
          </a:p>
          <a:p>
            <a:pPr fontAlgn="base"/>
            <a:r>
              <a:rPr lang="en-US" sz="1200" kern="1200">
                <a:solidFill>
                  <a:schemeClr val="tx1"/>
                </a:solidFill>
                <a:effectLst/>
                <a:latin typeface="+mn-lt"/>
                <a:ea typeface="+mn-ea"/>
                <a:cs typeface="+mn-cs"/>
              </a:rPr>
              <a:t>Always check local, route, and destination weather and water conditions before departure and ensure it is safe to go out.</a:t>
            </a:r>
          </a:p>
          <a:p>
            <a:pPr fontAlgn="base"/>
            <a:r>
              <a:rPr lang="en-US" sz="1200" kern="1200">
                <a:solidFill>
                  <a:schemeClr val="tx1"/>
                </a:solidFill>
                <a:effectLst/>
                <a:latin typeface="+mn-lt"/>
                <a:ea typeface="+mn-ea"/>
                <a:cs typeface="+mn-cs"/>
              </a:rPr>
              <a:t> </a:t>
            </a:r>
          </a:p>
          <a:p>
            <a:r>
              <a:rPr lang="en-US" sz="1200" kern="1200">
                <a:solidFill>
                  <a:schemeClr val="tx1"/>
                </a:solidFill>
                <a:effectLst/>
                <a:latin typeface="+mn-lt"/>
                <a:ea typeface="+mn-ea"/>
                <a:cs typeface="+mn-cs"/>
              </a:rPr>
              <a:t>3) HAVE A FLOAT PLAN</a:t>
            </a:r>
          </a:p>
          <a:p>
            <a:r>
              <a:rPr lang="en-US" sz="1200" kern="1200">
                <a:solidFill>
                  <a:schemeClr val="tx1"/>
                </a:solidFill>
                <a:effectLst/>
                <a:latin typeface="+mn-lt"/>
                <a:ea typeface="+mn-ea"/>
                <a:cs typeface="+mn-cs"/>
              </a:rPr>
              <a:t>Just like pilots file a flight plan before takeoff, boaters should file a float plan before heading out on the water. It's one of the most important things you can do to prepare for an emergency and ensure a fast, effective response if you need assistance on your journey. Give your float plan to a family member, reliable friend, marina dock master, or anyone you trust to contact the US Coast Guard in an emergency. If your plans change due to weather, mechanical issues, or even personal preferences, reach out to your contact and update them.</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When preparing your float plan, include the following details:</a:t>
            </a:r>
          </a:p>
          <a:p>
            <a:pPr lvl="0"/>
            <a:r>
              <a:rPr lang="en-US" sz="1200" b="1" kern="1200">
                <a:solidFill>
                  <a:schemeClr val="tx1"/>
                </a:solidFill>
                <a:effectLst/>
                <a:latin typeface="+mn-lt"/>
                <a:ea typeface="+mn-ea"/>
                <a:cs typeface="+mn-cs"/>
              </a:rPr>
              <a:t>Vessel Description</a:t>
            </a:r>
            <a:r>
              <a:rPr lang="en-US" sz="1200" kern="1200">
                <a:solidFill>
                  <a:schemeClr val="tx1"/>
                </a:solidFill>
                <a:effectLst/>
                <a:latin typeface="+mn-lt"/>
                <a:ea typeface="+mn-ea"/>
                <a:cs typeface="+mn-cs"/>
              </a:rPr>
              <a:t>: Include the make, model, size, color, type, engine size (if applicable), and vessel identification number.</a:t>
            </a:r>
          </a:p>
          <a:p>
            <a:pPr lvl="0"/>
            <a:r>
              <a:rPr lang="en-US" sz="1200" b="1" kern="1200">
                <a:solidFill>
                  <a:schemeClr val="tx1"/>
                </a:solidFill>
                <a:effectLst/>
                <a:latin typeface="+mn-lt"/>
                <a:ea typeface="+mn-ea"/>
                <a:cs typeface="+mn-cs"/>
              </a:rPr>
              <a:t>Number of Persons Onboard</a:t>
            </a:r>
            <a:r>
              <a:rPr lang="en-US" sz="1200" kern="1200">
                <a:solidFill>
                  <a:schemeClr val="tx1"/>
                </a:solidFill>
                <a:effectLst/>
                <a:latin typeface="+mn-lt"/>
                <a:ea typeface="+mn-ea"/>
                <a:cs typeface="+mn-cs"/>
              </a:rPr>
              <a:t>: List names, along with contact information and any special medical needs.</a:t>
            </a:r>
          </a:p>
          <a:p>
            <a:pPr lvl="0"/>
            <a:r>
              <a:rPr lang="en-US" sz="1200" b="1" kern="1200">
                <a:solidFill>
                  <a:schemeClr val="tx1"/>
                </a:solidFill>
                <a:effectLst/>
                <a:latin typeface="+mn-lt"/>
                <a:ea typeface="+mn-ea"/>
                <a:cs typeface="+mn-cs"/>
              </a:rPr>
              <a:t>Departure Details</a:t>
            </a:r>
            <a:r>
              <a:rPr lang="en-US" sz="1200" kern="1200">
                <a:solidFill>
                  <a:schemeClr val="tx1"/>
                </a:solidFill>
                <a:effectLst/>
                <a:latin typeface="+mn-lt"/>
                <a:ea typeface="+mn-ea"/>
                <a:cs typeface="+mn-cs"/>
              </a:rPr>
              <a:t>: Include the name and location of the marina, launch ramp, or dock you'll be leaving from.</a:t>
            </a:r>
          </a:p>
          <a:p>
            <a:pPr lvl="0"/>
            <a:r>
              <a:rPr lang="en-US" sz="1200" b="1" kern="1200">
                <a:solidFill>
                  <a:schemeClr val="tx1"/>
                </a:solidFill>
                <a:effectLst/>
                <a:latin typeface="+mn-lt"/>
                <a:ea typeface="+mn-ea"/>
                <a:cs typeface="+mn-cs"/>
              </a:rPr>
              <a:t>Tow Vehicle Info</a:t>
            </a:r>
            <a:r>
              <a:rPr lang="en-US" sz="1200" kern="1200">
                <a:solidFill>
                  <a:schemeClr val="tx1"/>
                </a:solidFill>
                <a:effectLst/>
                <a:latin typeface="+mn-lt"/>
                <a:ea typeface="+mn-ea"/>
                <a:cs typeface="+mn-cs"/>
              </a:rPr>
              <a:t>: Add your tow vehicle's location and license plate number.</a:t>
            </a:r>
          </a:p>
          <a:p>
            <a:pPr lvl="0"/>
            <a:r>
              <a:rPr lang="en-US" sz="1200" b="1" kern="1200">
                <a:solidFill>
                  <a:schemeClr val="tx1"/>
                </a:solidFill>
                <a:effectLst/>
                <a:latin typeface="+mn-lt"/>
                <a:ea typeface="+mn-ea"/>
                <a:cs typeface="+mn-cs"/>
              </a:rPr>
              <a:t>Destination &amp; Route</a:t>
            </a:r>
            <a:r>
              <a:rPr lang="en-US" sz="1200" kern="1200">
                <a:solidFill>
                  <a:schemeClr val="tx1"/>
                </a:solidFill>
                <a:effectLst/>
                <a:latin typeface="+mn-lt"/>
                <a:ea typeface="+mn-ea"/>
                <a:cs typeface="+mn-cs"/>
              </a:rPr>
              <a:t>: Provide your general route and specific stops or areas you plan to visit (e.g., anchor points, dive sites, fishing grounds).</a:t>
            </a:r>
          </a:p>
          <a:p>
            <a:pPr lvl="0"/>
            <a:r>
              <a:rPr lang="en-US" sz="1200" b="1" kern="1200">
                <a:solidFill>
                  <a:schemeClr val="tx1"/>
                </a:solidFill>
                <a:effectLst/>
                <a:latin typeface="+mn-lt"/>
                <a:ea typeface="+mn-ea"/>
                <a:cs typeface="+mn-cs"/>
              </a:rPr>
              <a:t>Estimated Time of Return</a:t>
            </a:r>
            <a:r>
              <a:rPr lang="en-US" sz="1200" kern="1200">
                <a:solidFill>
                  <a:schemeClr val="tx1"/>
                </a:solidFill>
                <a:effectLst/>
                <a:latin typeface="+mn-lt"/>
                <a:ea typeface="+mn-ea"/>
                <a:cs typeface="+mn-cs"/>
              </a:rPr>
              <a:t>: Be specific about when you expect to return or check in.</a:t>
            </a:r>
          </a:p>
          <a:p>
            <a:pPr lvl="0"/>
            <a:r>
              <a:rPr lang="en-US" sz="1200" b="1" kern="1200">
                <a:solidFill>
                  <a:schemeClr val="tx1"/>
                </a:solidFill>
                <a:effectLst/>
                <a:latin typeface="+mn-lt"/>
                <a:ea typeface="+mn-ea"/>
                <a:cs typeface="+mn-cs"/>
              </a:rPr>
              <a:t>Communication Equipment</a:t>
            </a:r>
            <a:r>
              <a:rPr lang="en-US" sz="1200" kern="1200">
                <a:solidFill>
                  <a:schemeClr val="tx1"/>
                </a:solidFill>
                <a:effectLst/>
                <a:latin typeface="+mn-lt"/>
                <a:ea typeface="+mn-ea"/>
                <a:cs typeface="+mn-cs"/>
              </a:rPr>
              <a:t>: List cell phone numbers, VHF radio channel(s), and even satellite devices, if available.</a:t>
            </a:r>
          </a:p>
          <a:p>
            <a:endParaRPr lang="en-US"/>
          </a:p>
        </p:txBody>
      </p:sp>
      <p:sp>
        <p:nvSpPr>
          <p:cNvPr id="4" name="Slide Number Placeholder 3">
            <a:extLst>
              <a:ext uri="{FF2B5EF4-FFF2-40B4-BE49-F238E27FC236}">
                <a16:creationId xmlns:a16="http://schemas.microsoft.com/office/drawing/2014/main" id="{72F5F84E-A8BE-B845-CC7D-1DA9B1AE0A98}"/>
              </a:ext>
            </a:extLst>
          </p:cNvPr>
          <p:cNvSpPr>
            <a:spLocks noGrp="1"/>
          </p:cNvSpPr>
          <p:nvPr>
            <p:ph type="sldNum" sz="quarter" idx="5"/>
          </p:nvPr>
        </p:nvSpPr>
        <p:spPr/>
        <p:txBody>
          <a:bodyPr/>
          <a:lstStyle/>
          <a:p>
            <a:fld id="{2B6D60A5-3E09-2D43-9338-CDCF17F41F53}" type="slidenum">
              <a:rPr lang="en-US" smtClean="0"/>
              <a:t>9</a:t>
            </a:fld>
            <a:endParaRPr lang="en-US"/>
          </a:p>
        </p:txBody>
      </p:sp>
    </p:spTree>
    <p:extLst>
      <p:ext uri="{BB962C8B-B14F-4D97-AF65-F5344CB8AC3E}">
        <p14:creationId xmlns:p14="http://schemas.microsoft.com/office/powerpoint/2010/main" val="3750581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5898"/>
            <a:ext cx="17088486" cy="237496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05205" y="452374"/>
            <a:ext cx="18093690" cy="180949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www.navalsafetycommand.navy.mil/" TargetMode="External"/><Relationship Id="rId2" Type="http://schemas.openxmlformats.org/officeDocument/2006/relationships/notesSlide" Target="../notesSlides/notesSlide27.xml"/><Relationship Id="rId1" Type="http://schemas.openxmlformats.org/officeDocument/2006/relationships/slideLayout" Target="../slideLayouts/slideLayout5.xml"/><Relationship Id="rId6" Type="http://schemas.openxmlformats.org/officeDocument/2006/relationships/hyperlink" Target="https://www.safety.marines.mil/"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safeboatingcampaign.com/get-the-facts/"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dco.uscg.mil/NavRules/"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ow.uscgaux.info/content.php?unit=013-04-06&amp;category=1329844473"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81A08A2-7215-518F-449C-F6D3FCD1F0B1}"/>
              </a:ext>
            </a:extLst>
          </p:cNvPr>
          <p:cNvSpPr/>
          <p:nvPr/>
        </p:nvSpPr>
        <p:spPr>
          <a:xfrm>
            <a:off x="1212850" y="2046513"/>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655CD074-3786-48A1-84CE-708ABCCA089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361402" y="9569976"/>
            <a:ext cx="1720707" cy="1644422"/>
          </a:xfrm>
          <a:prstGeom prst="rect">
            <a:avLst/>
          </a:prstGeom>
        </p:spPr>
      </p:pic>
      <p:pic>
        <p:nvPicPr>
          <p:cNvPr id="11" name="Picture 10">
            <a:extLst>
              <a:ext uri="{FF2B5EF4-FFF2-40B4-BE49-F238E27FC236}">
                <a16:creationId xmlns:a16="http://schemas.microsoft.com/office/drawing/2014/main" id="{961C3EDA-D2DF-E327-1469-990E428EB43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262373" y="9382038"/>
            <a:ext cx="1940027" cy="1939016"/>
          </a:xfrm>
          <a:prstGeom prst="rect">
            <a:avLst/>
          </a:prstGeom>
        </p:spPr>
      </p:pic>
      <p:sp>
        <p:nvSpPr>
          <p:cNvPr id="8" name="TextBox 7">
            <a:extLst>
              <a:ext uri="{FF2B5EF4-FFF2-40B4-BE49-F238E27FC236}">
                <a16:creationId xmlns:a16="http://schemas.microsoft.com/office/drawing/2014/main" id="{D240A102-0A0F-0F6D-9540-9B0C1662D536}"/>
              </a:ext>
            </a:extLst>
          </p:cNvPr>
          <p:cNvSpPr txBox="1"/>
          <p:nvPr/>
        </p:nvSpPr>
        <p:spPr>
          <a:xfrm>
            <a:off x="6075335" y="2530424"/>
            <a:ext cx="13235553" cy="6555641"/>
          </a:xfrm>
          <a:prstGeom prst="rect">
            <a:avLst/>
          </a:prstGeom>
          <a:noFill/>
        </p:spPr>
        <p:txBody>
          <a:bodyPr wrap="square" rtlCol="0">
            <a:spAutoFit/>
          </a:bodyPr>
          <a:lstStyle/>
          <a:p>
            <a:r>
              <a:rPr lang="en-US" sz="6000" dirty="0">
                <a:solidFill>
                  <a:schemeClr val="bg1"/>
                </a:solidFill>
              </a:rPr>
              <a:t>Naval Safety Command</a:t>
            </a:r>
          </a:p>
          <a:p>
            <a:endParaRPr lang="en-US" sz="6000" dirty="0"/>
          </a:p>
          <a:p>
            <a:r>
              <a:rPr lang="en-US" sz="6000" dirty="0"/>
              <a:t>101 Critical Days of Summer</a:t>
            </a:r>
          </a:p>
          <a:p>
            <a:endParaRPr lang="en-US" sz="6000" dirty="0"/>
          </a:p>
          <a:p>
            <a:r>
              <a:rPr lang="en-US" sz="6000" dirty="0"/>
              <a:t>Summer Safety Presentation 2026</a:t>
            </a:r>
          </a:p>
          <a:p>
            <a:endParaRPr lang="en-US" sz="6000" dirty="0"/>
          </a:p>
          <a:p>
            <a:r>
              <a:rPr lang="en-US" sz="6000" dirty="0"/>
              <a:t>NO PHOTO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45B3A-492B-3411-0C9C-D69F314AC16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5296692-4668-1622-9528-8CEAE92E32A8}"/>
              </a:ext>
            </a:extLst>
          </p:cNvPr>
          <p:cNvSpPr/>
          <p:nvPr/>
        </p:nvSpPr>
        <p:spPr>
          <a:xfrm>
            <a:off x="5806725" y="-142875"/>
            <a:ext cx="7090317" cy="11278318"/>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E7E7DB9-2C3F-AFCF-7C63-9B02A8E3B3A6}"/>
              </a:ext>
            </a:extLst>
          </p:cNvPr>
          <p:cNvSpPr/>
          <p:nvPr/>
        </p:nvSpPr>
        <p:spPr>
          <a:xfrm>
            <a:off x="1850086" y="0"/>
            <a:ext cx="11264654" cy="11726464"/>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8FB346D-462C-5B1F-0723-9946A3768157}"/>
              </a:ext>
            </a:extLst>
          </p:cNvPr>
          <p:cNvSpPr/>
          <p:nvPr/>
        </p:nvSpPr>
        <p:spPr>
          <a:xfrm>
            <a:off x="1241136" y="227953"/>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B9E1880-50A5-1BDD-6010-E97F09A594E1}"/>
              </a:ext>
            </a:extLst>
          </p:cNvPr>
          <p:cNvSpPr txBox="1"/>
          <p:nvPr/>
        </p:nvSpPr>
        <p:spPr>
          <a:xfrm>
            <a:off x="4698478" y="700854"/>
            <a:ext cx="15071183" cy="1015663"/>
          </a:xfrm>
          <a:prstGeom prst="rect">
            <a:avLst/>
          </a:prstGeom>
          <a:noFill/>
        </p:spPr>
        <p:txBody>
          <a:bodyPr wrap="square" rtlCol="0">
            <a:spAutoFit/>
          </a:bodyPr>
          <a:lstStyle/>
          <a:p>
            <a:pPr algn="r"/>
            <a:r>
              <a:rPr lang="en-US" sz="6000" dirty="0">
                <a:solidFill>
                  <a:schemeClr val="accent1">
                    <a:lumMod val="60000"/>
                    <a:lumOff val="40000"/>
                  </a:schemeClr>
                </a:solidFill>
                <a:latin typeface="Arial" panose="020B0604020202020204" pitchFamily="34" charset="0"/>
                <a:cs typeface="Arial" panose="020B0604020202020204" pitchFamily="34" charset="0"/>
              </a:rPr>
              <a:t>Bicycle Safety</a:t>
            </a:r>
          </a:p>
        </p:txBody>
      </p:sp>
      <p:sp>
        <p:nvSpPr>
          <p:cNvPr id="12" name="TextBox 11">
            <a:extLst>
              <a:ext uri="{FF2B5EF4-FFF2-40B4-BE49-F238E27FC236}">
                <a16:creationId xmlns:a16="http://schemas.microsoft.com/office/drawing/2014/main" id="{EC921614-922A-84DC-3EDD-581447545D15}"/>
              </a:ext>
            </a:extLst>
          </p:cNvPr>
          <p:cNvSpPr txBox="1"/>
          <p:nvPr/>
        </p:nvSpPr>
        <p:spPr>
          <a:xfrm>
            <a:off x="14218024" y="-2761129"/>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1AE546F9-85E9-BE32-980A-0F3AFDDB2785}"/>
              </a:ext>
            </a:extLst>
          </p:cNvPr>
          <p:cNvSpPr txBox="1"/>
          <p:nvPr/>
        </p:nvSpPr>
        <p:spPr>
          <a:xfrm>
            <a:off x="1241136" y="2513306"/>
            <a:ext cx="434616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Quick facts:</a:t>
            </a:r>
          </a:p>
        </p:txBody>
      </p:sp>
      <p:sp>
        <p:nvSpPr>
          <p:cNvPr id="8" name="TextBox 7">
            <a:extLst>
              <a:ext uri="{FF2B5EF4-FFF2-40B4-BE49-F238E27FC236}">
                <a16:creationId xmlns:a16="http://schemas.microsoft.com/office/drawing/2014/main" id="{FAD22F57-B706-3C2F-1FE8-25FE38E6BE3F}"/>
              </a:ext>
            </a:extLst>
          </p:cNvPr>
          <p:cNvSpPr txBox="1"/>
          <p:nvPr/>
        </p:nvSpPr>
        <p:spPr>
          <a:xfrm>
            <a:off x="1241135" y="3101477"/>
            <a:ext cx="17790783" cy="5847113"/>
          </a:xfrm>
          <a:prstGeom prst="rect">
            <a:avLst/>
          </a:prstGeom>
          <a:noFill/>
        </p:spPr>
        <p:txBody>
          <a:bodyPr wrap="square" lIns="91440" tIns="45720" rIns="91440" bIns="45720" rtlCol="0" anchor="t">
            <a:spAutoFit/>
          </a:bodyPr>
          <a:lstStyle/>
          <a:p>
            <a:pPr marL="457200" indent="-457200" algn="l" rtl="0" fontAlgn="base">
              <a:lnSpc>
                <a:spcPts val="4500"/>
              </a:lnSpc>
              <a:spcAft>
                <a:spcPts val="600"/>
              </a:spcAft>
              <a:buFont typeface="Arial" panose="020B0604020202020204" pitchFamily="34" charset="0"/>
              <a:buChar char="•"/>
            </a:pPr>
            <a:r>
              <a:rPr lang="en-US" sz="2800" dirty="0">
                <a:latin typeface="Roboto"/>
                <a:ea typeface="Roboto"/>
                <a:cs typeface="Roboto"/>
              </a:rPr>
              <a:t>In the United States, over </a:t>
            </a:r>
            <a:r>
              <a:rPr lang="en-US" sz="2800" b="1" dirty="0">
                <a:latin typeface="Roboto"/>
                <a:ea typeface="Roboto"/>
                <a:cs typeface="Roboto"/>
              </a:rPr>
              <a:t>1,000 cyclists are killed</a:t>
            </a:r>
            <a:r>
              <a:rPr lang="en-US" sz="2800" dirty="0">
                <a:latin typeface="Roboto"/>
                <a:ea typeface="Roboto"/>
                <a:cs typeface="Roboto"/>
              </a:rPr>
              <a:t> and </a:t>
            </a:r>
            <a:r>
              <a:rPr lang="en-US" sz="2800" b="1" dirty="0">
                <a:latin typeface="Roboto"/>
                <a:ea typeface="Roboto"/>
                <a:cs typeface="Roboto"/>
              </a:rPr>
              <a:t>130,000+ injured</a:t>
            </a:r>
            <a:r>
              <a:rPr lang="en-US" sz="2800" dirty="0">
                <a:latin typeface="Roboto"/>
                <a:ea typeface="Roboto"/>
                <a:cs typeface="Roboto"/>
              </a:rPr>
              <a:t> in crashes each year​</a:t>
            </a:r>
          </a:p>
          <a:p>
            <a:pPr marL="457200" indent="-457200" algn="l" rtl="0" fontAlgn="base">
              <a:lnSpc>
                <a:spcPts val="4500"/>
              </a:lnSpc>
              <a:spcAft>
                <a:spcPts val="600"/>
              </a:spcAft>
              <a:buFont typeface="Arial" panose="020B0604020202020204" pitchFamily="34" charset="0"/>
              <a:buChar char="•"/>
            </a:pPr>
            <a:r>
              <a:rPr lang="en-US" sz="2800" b="1" dirty="0">
                <a:latin typeface="Roboto" panose="02000000000000000000" pitchFamily="2" charset="0"/>
                <a:ea typeface="Roboto" panose="02000000000000000000" pitchFamily="2" charset="0"/>
              </a:rPr>
              <a:t>Most fatal crashes involve motor vehicles</a:t>
            </a:r>
            <a:r>
              <a:rPr lang="en-US" sz="2800" dirty="0">
                <a:latin typeface="Roboto" panose="02000000000000000000" pitchFamily="2" charset="0"/>
                <a:ea typeface="Roboto" panose="02000000000000000000" pitchFamily="2" charset="0"/>
              </a:rPr>
              <a:t>, not just solo falls​</a:t>
            </a:r>
          </a:p>
          <a:p>
            <a:pPr marL="457200" indent="-457200" algn="l" rtl="0" fontAlgn="base">
              <a:lnSpc>
                <a:spcPts val="4500"/>
              </a:lnSpc>
              <a:spcAft>
                <a:spcPts val="600"/>
              </a:spcAft>
              <a:buFont typeface="Arial" panose="020B0604020202020204" pitchFamily="34" charset="0"/>
              <a:buChar char="•"/>
            </a:pPr>
            <a:r>
              <a:rPr lang="en-US" sz="2800" dirty="0">
                <a:latin typeface="Roboto"/>
                <a:ea typeface="Roboto"/>
                <a:cs typeface="Roboto"/>
              </a:rPr>
              <a:t>Head injuries are the </a:t>
            </a:r>
            <a:r>
              <a:rPr lang="en-US" sz="2800" b="1" dirty="0">
                <a:latin typeface="Roboto"/>
                <a:ea typeface="Roboto"/>
                <a:cs typeface="Roboto"/>
              </a:rPr>
              <a:t>leading cause of death</a:t>
            </a:r>
            <a:r>
              <a:rPr lang="en-US" sz="2800" dirty="0">
                <a:latin typeface="Roboto"/>
                <a:ea typeface="Roboto"/>
                <a:cs typeface="Roboto"/>
              </a:rPr>
              <a:t> in bicycle crashes</a:t>
            </a:r>
          </a:p>
          <a:p>
            <a:pPr marL="457200" indent="-457200" algn="l" rtl="0" fontAlgn="base">
              <a:lnSpc>
                <a:spcPts val="4500"/>
              </a:lnSpc>
              <a:spcAft>
                <a:spcPts val="600"/>
              </a:spcAft>
              <a:buFont typeface="Arial" panose="020B0604020202020204" pitchFamily="34" charset="0"/>
              <a:buChar char="•"/>
            </a:pPr>
            <a:r>
              <a:rPr lang="en-US" sz="2800" dirty="0">
                <a:latin typeface="Roboto" panose="02000000000000000000" pitchFamily="2" charset="0"/>
                <a:ea typeface="Roboto" panose="02000000000000000000" pitchFamily="2" charset="0"/>
              </a:rPr>
              <a:t>Wearing a helmet reduces the risk of </a:t>
            </a:r>
            <a:r>
              <a:rPr lang="en-US" sz="2800" b="1" dirty="0">
                <a:latin typeface="Roboto" panose="02000000000000000000" pitchFamily="2" charset="0"/>
                <a:ea typeface="Roboto" panose="02000000000000000000" pitchFamily="2" charset="0"/>
              </a:rPr>
              <a:t>serious head injury </a:t>
            </a:r>
          </a:p>
          <a:p>
            <a:pPr marL="457200" indent="-457200" algn="l" rtl="0" fontAlgn="base">
              <a:lnSpc>
                <a:spcPts val="4500"/>
              </a:lnSpc>
              <a:spcAft>
                <a:spcPts val="600"/>
              </a:spcAft>
              <a:buFont typeface="Arial" panose="020B0604020202020204" pitchFamily="34" charset="0"/>
              <a:buChar char="•"/>
            </a:pPr>
            <a:r>
              <a:rPr lang="en-US" sz="2800" dirty="0">
                <a:latin typeface="Roboto" panose="02000000000000000000" pitchFamily="2" charset="0"/>
                <a:ea typeface="Roboto" panose="02000000000000000000" pitchFamily="2" charset="0"/>
              </a:rPr>
              <a:t>The majority of fatal bicycle crashes occur in </a:t>
            </a:r>
            <a:r>
              <a:rPr lang="en-US" sz="2800" b="1" dirty="0">
                <a:latin typeface="Roboto" panose="02000000000000000000" pitchFamily="2" charset="0"/>
                <a:ea typeface="Roboto" panose="02000000000000000000" pitchFamily="2" charset="0"/>
              </a:rPr>
              <a:t>urban areas</a:t>
            </a:r>
            <a:r>
              <a:rPr lang="en-US" sz="2800" dirty="0">
                <a:latin typeface="Roboto" panose="02000000000000000000" pitchFamily="2" charset="0"/>
                <a:ea typeface="Roboto" panose="02000000000000000000" pitchFamily="2" charset="0"/>
              </a:rPr>
              <a:t>​</a:t>
            </a:r>
          </a:p>
          <a:p>
            <a:pPr marL="457200" indent="-457200" algn="l" rtl="0" fontAlgn="base">
              <a:lnSpc>
                <a:spcPts val="4500"/>
              </a:lnSpc>
              <a:spcAft>
                <a:spcPts val="600"/>
              </a:spcAft>
              <a:buFont typeface="Arial" panose="020B0604020202020204" pitchFamily="34" charset="0"/>
              <a:buChar char="•"/>
            </a:pPr>
            <a:r>
              <a:rPr lang="en-US" sz="2800" b="1" dirty="0">
                <a:latin typeface="Roboto"/>
                <a:ea typeface="Roboto"/>
                <a:cs typeface="Roboto"/>
              </a:rPr>
              <a:t>Dusk to nighttime</a:t>
            </a:r>
            <a:r>
              <a:rPr lang="en-US" sz="2800" dirty="0">
                <a:latin typeface="Roboto"/>
                <a:ea typeface="Roboto"/>
                <a:cs typeface="Roboto"/>
              </a:rPr>
              <a:t> is the highest risk period for fatal </a:t>
            </a:r>
          </a:p>
          <a:p>
            <a:pPr algn="l" rtl="0" fontAlgn="base">
              <a:lnSpc>
                <a:spcPts val="4500"/>
              </a:lnSpc>
              <a:spcAft>
                <a:spcPts val="600"/>
              </a:spcAft>
            </a:pPr>
            <a:r>
              <a:rPr lang="en-US" sz="2800" dirty="0">
                <a:latin typeface="Roboto" panose="02000000000000000000" pitchFamily="2" charset="0"/>
                <a:ea typeface="Roboto" panose="02000000000000000000" pitchFamily="2" charset="0"/>
              </a:rPr>
              <a:t>     cyclist crashes​</a:t>
            </a:r>
          </a:p>
          <a:p>
            <a:pPr marL="457200" indent="-457200" algn="l" rtl="0" fontAlgn="base">
              <a:lnSpc>
                <a:spcPts val="4500"/>
              </a:lnSpc>
              <a:spcAft>
                <a:spcPts val="600"/>
              </a:spcAft>
              <a:buFont typeface="Arial" panose="020B0604020202020204" pitchFamily="34" charset="0"/>
              <a:buChar char="•"/>
            </a:pPr>
            <a:r>
              <a:rPr lang="en-US" sz="2800" dirty="0">
                <a:latin typeface="Roboto" panose="02000000000000000000" pitchFamily="2" charset="0"/>
                <a:ea typeface="Roboto" panose="02000000000000000000" pitchFamily="2" charset="0"/>
              </a:rPr>
              <a:t>Alcohol is a factor in </a:t>
            </a:r>
            <a:r>
              <a:rPr lang="en-US" sz="2800" b="1" dirty="0">
                <a:latin typeface="Roboto" panose="02000000000000000000" pitchFamily="2" charset="0"/>
                <a:ea typeface="Roboto" panose="02000000000000000000" pitchFamily="2" charset="0"/>
              </a:rPr>
              <a:t>~1/3 of fatal bicycle crashes (cyclist </a:t>
            </a:r>
          </a:p>
          <a:p>
            <a:pPr algn="l" rtl="0" fontAlgn="base">
              <a:lnSpc>
                <a:spcPts val="4500"/>
              </a:lnSpc>
              <a:spcAft>
                <a:spcPts val="600"/>
              </a:spcAft>
            </a:pPr>
            <a:r>
              <a:rPr lang="en-US" sz="2800" b="1" dirty="0">
                <a:latin typeface="Roboto" panose="02000000000000000000" pitchFamily="2" charset="0"/>
                <a:ea typeface="Roboto" panose="02000000000000000000" pitchFamily="2" charset="0"/>
              </a:rPr>
              <a:t>     or driver)</a:t>
            </a:r>
            <a:endParaRPr lang="en-US" sz="28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259182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59FF24-24AE-5B94-0D47-F1B062F83F6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AA3903A-203E-72F3-7633-E63C757D1ED5}"/>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D606DE9-A145-A4CF-2EE3-AC5AFB7DB144}"/>
              </a:ext>
            </a:extLst>
          </p:cNvPr>
          <p:cNvSpPr txBox="1"/>
          <p:nvPr/>
        </p:nvSpPr>
        <p:spPr>
          <a:xfrm>
            <a:off x="1212850" y="3637460"/>
            <a:ext cx="17369618" cy="5878532"/>
          </a:xfrm>
          <a:prstGeom prst="rect">
            <a:avLst/>
          </a:prstGeom>
          <a:noFill/>
        </p:spPr>
        <p:txBody>
          <a:bodyPr wrap="square" lIns="91440" tIns="45720" rIns="91440" bIns="45720" anchor="t">
            <a:noAutofit/>
          </a:bodyPr>
          <a:lstStyle/>
          <a:p>
            <a:pPr marL="457200" indent="-457200" rtl="0" fontAlgn="base">
              <a:buFont typeface="Arial" panose="020B0604020202020204" pitchFamily="34" charset="0"/>
              <a:buChar char="•"/>
            </a:pPr>
            <a:r>
              <a:rPr lang="en-US" sz="2800" dirty="0">
                <a:latin typeface="Roboto"/>
                <a:ea typeface="Roboto"/>
                <a:cs typeface="Roboto"/>
              </a:rPr>
              <a:t>Drowning is a </a:t>
            </a:r>
            <a:r>
              <a:rPr lang="en-US" sz="2800" b="1" dirty="0">
                <a:latin typeface="Roboto"/>
                <a:ea typeface="Roboto"/>
                <a:cs typeface="Roboto"/>
              </a:rPr>
              <a:t>leading cause of unintentional injury/ death</a:t>
            </a:r>
            <a:r>
              <a:rPr lang="en-US" sz="2800" dirty="0">
                <a:latin typeface="Roboto"/>
                <a:ea typeface="Roboto"/>
                <a:cs typeface="Roboto"/>
              </a:rPr>
              <a:t> in the United States</a:t>
            </a:r>
          </a:p>
          <a:p>
            <a:pPr rtl="0" fontAlgn="base"/>
            <a:endParaRPr lang="en-US" sz="2800" dirty="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dirty="0">
                <a:latin typeface="Roboto" panose="02000000000000000000" pitchFamily="2" charset="0"/>
                <a:ea typeface="Roboto" panose="02000000000000000000" pitchFamily="2" charset="0"/>
              </a:rPr>
              <a:t>Over </a:t>
            </a:r>
            <a:r>
              <a:rPr lang="en-US" sz="2800" b="1" dirty="0">
                <a:latin typeface="Roboto" panose="02000000000000000000" pitchFamily="2" charset="0"/>
                <a:ea typeface="Roboto" panose="02000000000000000000" pitchFamily="2" charset="0"/>
              </a:rPr>
              <a:t>4,000 fatal unintentional drownings</a:t>
            </a:r>
            <a:r>
              <a:rPr lang="en-US" sz="2800" dirty="0">
                <a:latin typeface="Roboto" panose="02000000000000000000" pitchFamily="2" charset="0"/>
                <a:ea typeface="Roboto" panose="02000000000000000000" pitchFamily="2" charset="0"/>
              </a:rPr>
              <a:t> occur each year (~11 per day)​</a:t>
            </a:r>
          </a:p>
          <a:p>
            <a:pPr rtl="0" fontAlgn="base"/>
            <a:endParaRPr lang="en-US" sz="2800" dirty="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dirty="0">
                <a:latin typeface="Roboto" panose="02000000000000000000" pitchFamily="2" charset="0"/>
                <a:ea typeface="Roboto" panose="02000000000000000000" pitchFamily="2" charset="0"/>
              </a:rPr>
              <a:t>For every fatal drowning, there are </a:t>
            </a:r>
            <a:r>
              <a:rPr lang="en-US" sz="2800" b="1" dirty="0">
                <a:latin typeface="Roboto" panose="02000000000000000000" pitchFamily="2" charset="0"/>
                <a:ea typeface="Roboto" panose="02000000000000000000" pitchFamily="2" charset="0"/>
              </a:rPr>
              <a:t>~8 nonfatal drowning incidents</a:t>
            </a:r>
            <a:r>
              <a:rPr lang="en-US" sz="2800" dirty="0">
                <a:latin typeface="Roboto" panose="02000000000000000000" pitchFamily="2" charset="0"/>
                <a:ea typeface="Roboto" panose="02000000000000000000" pitchFamily="2" charset="0"/>
              </a:rPr>
              <a:t> requiring emergency care​</a:t>
            </a:r>
          </a:p>
          <a:p>
            <a:pPr rtl="0" fontAlgn="base"/>
            <a:endParaRPr lang="en-US" sz="2800" dirty="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b="1" dirty="0">
                <a:latin typeface="Roboto" panose="02000000000000000000" pitchFamily="2" charset="0"/>
                <a:ea typeface="Roboto" panose="02000000000000000000" pitchFamily="2" charset="0"/>
              </a:rPr>
              <a:t>Rip currents account for ~80% of beach rescues</a:t>
            </a:r>
            <a:r>
              <a:rPr lang="en-US" sz="2800" dirty="0">
                <a:latin typeface="Roboto" panose="02000000000000000000" pitchFamily="2" charset="0"/>
                <a:ea typeface="Roboto" panose="02000000000000000000" pitchFamily="2" charset="0"/>
              </a:rPr>
              <a:t>​</a:t>
            </a:r>
          </a:p>
          <a:p>
            <a:pPr rtl="0" fontAlgn="base"/>
            <a:endParaRPr lang="en-US" sz="2800" dirty="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dirty="0">
                <a:latin typeface="Roboto"/>
                <a:ea typeface="Roboto"/>
                <a:cs typeface="Roboto"/>
              </a:rPr>
              <a:t>Most drownings happen in </a:t>
            </a:r>
            <a:r>
              <a:rPr lang="en-US" sz="2800" b="1" dirty="0">
                <a:latin typeface="Roboto"/>
                <a:ea typeface="Roboto"/>
                <a:cs typeface="Roboto"/>
              </a:rPr>
              <a:t>open water (lakes, rivers, ocean), </a:t>
            </a:r>
            <a:r>
              <a:rPr lang="en-US" sz="2800" dirty="0">
                <a:latin typeface="Roboto"/>
                <a:ea typeface="Roboto"/>
                <a:cs typeface="Roboto"/>
              </a:rPr>
              <a:t>not pools</a:t>
            </a:r>
          </a:p>
          <a:p>
            <a:pPr marL="457200" lvl="0" indent="-457200" fontAlgn="base">
              <a:lnSpc>
                <a:spcPts val="40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sp>
        <p:nvSpPr>
          <p:cNvPr id="10" name="TextBox 9">
            <a:extLst>
              <a:ext uri="{FF2B5EF4-FFF2-40B4-BE49-F238E27FC236}">
                <a16:creationId xmlns:a16="http://schemas.microsoft.com/office/drawing/2014/main" id="{F56A4AA1-ABE2-3461-4EE0-885F2A8E9FE3}"/>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Water Activities</a:t>
            </a:r>
          </a:p>
        </p:txBody>
      </p:sp>
    </p:spTree>
    <p:extLst>
      <p:ext uri="{BB962C8B-B14F-4D97-AF65-F5344CB8AC3E}">
        <p14:creationId xmlns:p14="http://schemas.microsoft.com/office/powerpoint/2010/main" val="376507591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F6A61-A552-02A8-7F23-43FFA72DB51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A2E5780-DAF4-CBFF-D89B-E2E35110FD81}"/>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11302D3-E72E-ECD3-BEE3-940763610757}"/>
              </a:ext>
            </a:extLst>
          </p:cNvPr>
          <p:cNvSpPr txBox="1"/>
          <p:nvPr/>
        </p:nvSpPr>
        <p:spPr>
          <a:xfrm>
            <a:off x="1212850" y="3578442"/>
            <a:ext cx="17493604" cy="5878532"/>
          </a:xfrm>
          <a:prstGeom prst="rect">
            <a:avLst/>
          </a:prstGeom>
          <a:noFill/>
        </p:spPr>
        <p:txBody>
          <a:bodyPr wrap="square" lIns="91440" tIns="45720" rIns="91440" bIns="45720" anchor="t">
            <a:noAutofit/>
          </a:bodyPr>
          <a:lstStyle/>
          <a:p>
            <a:pPr marL="457200" indent="-457200" rtl="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Always swim with a buddy, never swim or go into any open body of water alone</a:t>
            </a:r>
          </a:p>
          <a:p>
            <a:pPr marL="457200" indent="-457200" rtl="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If swimming indoors, always use the ladder to enter and exit the pool. Wear slip-resistant footwear around the pool area</a:t>
            </a:r>
          </a:p>
          <a:p>
            <a:pPr marL="457200" indent="-457200" rtl="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Learn how to spot and escape rip currents.</a:t>
            </a:r>
          </a:p>
          <a:p>
            <a:pPr marL="457200" indent="-457200" rtl="0" fontAlgn="base">
              <a:lnSpc>
                <a:spcPts val="5000"/>
              </a:lnSpc>
              <a:buFont typeface="Arial" panose="020B0604020202020204" pitchFamily="34" charset="0"/>
              <a:buChar char="•"/>
            </a:pPr>
            <a:r>
              <a:rPr lang="en-US" sz="2800" dirty="0">
                <a:latin typeface="Roboto"/>
                <a:ea typeface="Roboto"/>
                <a:cs typeface="Roboto"/>
              </a:rPr>
              <a:t>Be cautious in natural waters such as lakes, rivers and the ocean.</a:t>
            </a:r>
          </a:p>
          <a:p>
            <a:pPr marL="457200" indent="-457200" rtl="0" fontAlgn="base">
              <a:lnSpc>
                <a:spcPts val="44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a:p>
            <a:pPr marL="457200" indent="-457200" rtl="0" fontAlgn="base">
              <a:lnSpc>
                <a:spcPts val="44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a:p>
            <a:pPr marL="457200" lvl="0" indent="-457200" fontAlgn="base">
              <a:lnSpc>
                <a:spcPts val="40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sp>
        <p:nvSpPr>
          <p:cNvPr id="10" name="TextBox 9">
            <a:extLst>
              <a:ext uri="{FF2B5EF4-FFF2-40B4-BE49-F238E27FC236}">
                <a16:creationId xmlns:a16="http://schemas.microsoft.com/office/drawing/2014/main" id="{DD145C7C-DBC0-BE45-DCEB-3325656E8904}"/>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Tips to Swim Safely</a:t>
            </a:r>
          </a:p>
        </p:txBody>
      </p:sp>
    </p:spTree>
    <p:extLst>
      <p:ext uri="{BB962C8B-B14F-4D97-AF65-F5344CB8AC3E}">
        <p14:creationId xmlns:p14="http://schemas.microsoft.com/office/powerpoint/2010/main" val="236545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04A3-A575-C2A6-E4FF-156E8661F4A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AE2E0CF-AE97-A803-1244-899ABAF58BA7}"/>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34F2725-4F94-B113-C5EC-42FAA4EF588A}"/>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Sun Exposure</a:t>
            </a:r>
          </a:p>
        </p:txBody>
      </p:sp>
      <p:grpSp>
        <p:nvGrpSpPr>
          <p:cNvPr id="5" name="Group 4">
            <a:extLst>
              <a:ext uri="{FF2B5EF4-FFF2-40B4-BE49-F238E27FC236}">
                <a16:creationId xmlns:a16="http://schemas.microsoft.com/office/drawing/2014/main" id="{B16CD995-8B6E-C3E2-06AB-6222972F5A88}"/>
              </a:ext>
            </a:extLst>
          </p:cNvPr>
          <p:cNvGrpSpPr/>
          <p:nvPr/>
        </p:nvGrpSpPr>
        <p:grpSpPr>
          <a:xfrm>
            <a:off x="2177661" y="2990433"/>
            <a:ext cx="16094841" cy="8004234"/>
            <a:chOff x="11118850" y="3133725"/>
            <a:chExt cx="7938869" cy="8004234"/>
          </a:xfrm>
        </p:grpSpPr>
        <p:sp>
          <p:nvSpPr>
            <p:cNvPr id="16" name="TextBox 15">
              <a:extLst>
                <a:ext uri="{FF2B5EF4-FFF2-40B4-BE49-F238E27FC236}">
                  <a16:creationId xmlns:a16="http://schemas.microsoft.com/office/drawing/2014/main" id="{82304B7B-8399-CF5D-17CA-1E77AEDD90EE}"/>
                </a:ext>
              </a:extLst>
            </p:cNvPr>
            <p:cNvSpPr txBox="1"/>
            <p:nvPr/>
          </p:nvSpPr>
          <p:spPr>
            <a:xfrm>
              <a:off x="11675695" y="5575995"/>
              <a:ext cx="7080126" cy="954107"/>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effectLst/>
                  <a:latin typeface="Roboto" panose="02000000000000000000" pitchFamily="2" charset="0"/>
                  <a:ea typeface="Roboto" panose="02000000000000000000" pitchFamily="2" charset="0"/>
                </a:rPr>
                <a:t>Sunburn is a radiation injury where severe burns can cause blistering, infection and systemic illness</a:t>
              </a:r>
              <a:endParaRPr lang="en-US" sz="2800" dirty="0">
                <a:latin typeface="Roboto" panose="02000000000000000000" pitchFamily="2" charset="0"/>
                <a:ea typeface="Roboto" panose="02000000000000000000" pitchFamily="2" charset="0"/>
              </a:endParaRPr>
            </a:p>
          </p:txBody>
        </p:sp>
        <p:sp>
          <p:nvSpPr>
            <p:cNvPr id="19" name="TextBox 18">
              <a:extLst>
                <a:ext uri="{FF2B5EF4-FFF2-40B4-BE49-F238E27FC236}">
                  <a16:creationId xmlns:a16="http://schemas.microsoft.com/office/drawing/2014/main" id="{51D9A2DC-89CB-4D90-7723-39CBB0E7E14B}"/>
                </a:ext>
              </a:extLst>
            </p:cNvPr>
            <p:cNvSpPr txBox="1"/>
            <p:nvPr/>
          </p:nvSpPr>
          <p:spPr>
            <a:xfrm>
              <a:off x="11709450" y="4448599"/>
              <a:ext cx="7142256" cy="954107"/>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effectLst/>
                </a:rPr>
                <a:t>Sun exposure significantly increases the risk of dehydration, heat exhaustion and heat stroke</a:t>
              </a:r>
              <a:endParaRPr lang="en-US" sz="2800" dirty="0">
                <a:latin typeface="Roboto" panose="02000000000000000000" pitchFamily="2" charset="0"/>
                <a:ea typeface="Roboto" panose="02000000000000000000" pitchFamily="2" charset="0"/>
              </a:endParaRPr>
            </a:p>
          </p:txBody>
        </p:sp>
        <p:sp>
          <p:nvSpPr>
            <p:cNvPr id="20" name="TextBox 19">
              <a:extLst>
                <a:ext uri="{FF2B5EF4-FFF2-40B4-BE49-F238E27FC236}">
                  <a16:creationId xmlns:a16="http://schemas.microsoft.com/office/drawing/2014/main" id="{39B8B345-498D-0085-B333-658D49B06F17}"/>
                </a:ext>
              </a:extLst>
            </p:cNvPr>
            <p:cNvSpPr txBox="1"/>
            <p:nvPr/>
          </p:nvSpPr>
          <p:spPr>
            <a:xfrm>
              <a:off x="11709449" y="6818446"/>
              <a:ext cx="7046372" cy="523220"/>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latin typeface="Roboto" panose="02000000000000000000" pitchFamily="2" charset="0"/>
                  <a:ea typeface="Roboto" panose="02000000000000000000" pitchFamily="2" charset="0"/>
                </a:rPr>
                <a:t>UV exposure + heat = faster fatigue and reduced physical performance</a:t>
              </a:r>
            </a:p>
          </p:txBody>
        </p:sp>
        <p:sp>
          <p:nvSpPr>
            <p:cNvPr id="21" name="TextBox 20">
              <a:extLst>
                <a:ext uri="{FF2B5EF4-FFF2-40B4-BE49-F238E27FC236}">
                  <a16:creationId xmlns:a16="http://schemas.microsoft.com/office/drawing/2014/main" id="{A676742E-273F-F808-A19C-979670F9B7E6}"/>
                </a:ext>
              </a:extLst>
            </p:cNvPr>
            <p:cNvSpPr txBox="1"/>
            <p:nvPr/>
          </p:nvSpPr>
          <p:spPr>
            <a:xfrm>
              <a:off x="11675696" y="7598529"/>
              <a:ext cx="7048865" cy="3539430"/>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latin typeface="Roboto" panose="02000000000000000000" pitchFamily="2" charset="0"/>
                  <a:ea typeface="Roboto" panose="02000000000000000000" pitchFamily="2" charset="0"/>
                </a:rPr>
                <a:t>Certain medications can increase sun sensitivity and dehydration risks</a:t>
              </a:r>
            </a:p>
            <a:p>
              <a:pPr algn="l"/>
              <a:endParaRPr lang="en-US" sz="2800" dirty="0">
                <a:latin typeface="Roboto" panose="02000000000000000000" pitchFamily="2" charset="0"/>
                <a:ea typeface="Roboto" panose="02000000000000000000" pitchFamily="2" charset="0"/>
              </a:endParaRPr>
            </a:p>
            <a:p>
              <a:r>
                <a:rPr lang="en-US" sz="2800" b="1" i="1" dirty="0">
                  <a:effectLst/>
                </a:rPr>
                <a:t>Did you know?</a:t>
              </a:r>
            </a:p>
            <a:p>
              <a:endParaRPr lang="en-US" sz="2800" dirty="0">
                <a:effectLst/>
              </a:endParaRPr>
            </a:p>
            <a:p>
              <a:r>
                <a:rPr lang="en-US" sz="2800" dirty="0"/>
                <a:t>Just one severe sunburn can lead to fever, chills and dehydration, also known as</a:t>
              </a:r>
            </a:p>
            <a:p>
              <a:r>
                <a:rPr lang="en-US" sz="2800" dirty="0"/>
                <a:t>	 “sun poisoning”</a:t>
              </a:r>
            </a:p>
            <a:p>
              <a:pPr algn="l"/>
              <a:endParaRPr lang="en-US" sz="2800" dirty="0">
                <a:latin typeface="Roboto" panose="02000000000000000000" pitchFamily="2" charset="0"/>
                <a:ea typeface="Roboto" panose="02000000000000000000" pitchFamily="2" charset="0"/>
              </a:endParaRPr>
            </a:p>
            <a:p>
              <a:pPr algn="l"/>
              <a:endParaRPr lang="en-US" sz="2800" dirty="0">
                <a:latin typeface="Roboto" panose="02000000000000000000" pitchFamily="2" charset="0"/>
                <a:ea typeface="Roboto" panose="02000000000000000000" pitchFamily="2" charset="0"/>
              </a:endParaRPr>
            </a:p>
          </p:txBody>
        </p:sp>
        <p:sp>
          <p:nvSpPr>
            <p:cNvPr id="22" name="TextBox 21">
              <a:extLst>
                <a:ext uri="{FF2B5EF4-FFF2-40B4-BE49-F238E27FC236}">
                  <a16:creationId xmlns:a16="http://schemas.microsoft.com/office/drawing/2014/main" id="{FA2A360B-D4C3-604A-2035-CC1F9CE4492D}"/>
                </a:ext>
              </a:extLst>
            </p:cNvPr>
            <p:cNvSpPr txBox="1"/>
            <p:nvPr/>
          </p:nvSpPr>
          <p:spPr>
            <a:xfrm>
              <a:off x="11118850" y="3133725"/>
              <a:ext cx="7938869" cy="954107"/>
            </a:xfrm>
            <a:prstGeom prst="rect">
              <a:avLst/>
            </a:prstGeom>
            <a:noFill/>
          </p:spPr>
          <p:txBody>
            <a:bodyPr wrap="square" rtlCol="0">
              <a:spAutoFit/>
            </a:bodyPr>
            <a:lstStyle/>
            <a:p>
              <a:pPr algn="l"/>
              <a:r>
                <a:rPr lang="en-US" sz="2800" dirty="0">
                  <a:effectLst/>
                </a:rPr>
                <a:t>Here are some of the not so “cold” hard facts on sun exposure:</a:t>
              </a:r>
              <a:endParaRPr lang="en-US" sz="2800" dirty="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4148690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2A62E-645D-10A4-C931-4C8D95E412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D8FC2AF-B0F0-499A-68F6-84AE9643C803}"/>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43052BC-46F6-921A-F6CB-40D7767308D9}"/>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Staying Safe in the Sun</a:t>
            </a:r>
          </a:p>
        </p:txBody>
      </p:sp>
      <p:sp>
        <p:nvSpPr>
          <p:cNvPr id="17" name="TextBox 16">
            <a:extLst>
              <a:ext uri="{FF2B5EF4-FFF2-40B4-BE49-F238E27FC236}">
                <a16:creationId xmlns:a16="http://schemas.microsoft.com/office/drawing/2014/main" id="{CA398533-389E-D42D-57F7-DCB1847EDD18}"/>
              </a:ext>
            </a:extLst>
          </p:cNvPr>
          <p:cNvSpPr txBox="1"/>
          <p:nvPr/>
        </p:nvSpPr>
        <p:spPr>
          <a:xfrm>
            <a:off x="3179016" y="8854560"/>
            <a:ext cx="13310425" cy="1477328"/>
          </a:xfrm>
          <a:prstGeom prst="rect">
            <a:avLst/>
          </a:prstGeom>
          <a:noFill/>
        </p:spPr>
        <p:txBody>
          <a:bodyPr wrap="square" lIns="91440" tIns="45720" rIns="91440" bIns="45720" rtlCol="0" anchor="t">
            <a:spAutoFit/>
          </a:bodyPr>
          <a:lstStyle/>
          <a:p>
            <a:r>
              <a:rPr lang="en-US" sz="2400" b="1" i="1" dirty="0">
                <a:effectLst/>
              </a:rPr>
              <a:t>Did you know?</a:t>
            </a:r>
          </a:p>
          <a:p>
            <a:endParaRPr lang="en-US" sz="2400" dirty="0">
              <a:effectLst/>
            </a:endParaRPr>
          </a:p>
          <a:p>
            <a:r>
              <a:rPr lang="en-US" sz="2400" dirty="0"/>
              <a:t>	Sunglasses aren’t there just to make you look cool; they help block harmful UV radiation.</a:t>
            </a:r>
          </a:p>
          <a:p>
            <a:endParaRPr lang="en-US" dirty="0"/>
          </a:p>
        </p:txBody>
      </p:sp>
      <p:grpSp>
        <p:nvGrpSpPr>
          <p:cNvPr id="5" name="Group 4">
            <a:extLst>
              <a:ext uri="{FF2B5EF4-FFF2-40B4-BE49-F238E27FC236}">
                <a16:creationId xmlns:a16="http://schemas.microsoft.com/office/drawing/2014/main" id="{83D3A566-FBEF-A9FB-78A2-F0A612766251}"/>
              </a:ext>
            </a:extLst>
          </p:cNvPr>
          <p:cNvGrpSpPr/>
          <p:nvPr/>
        </p:nvGrpSpPr>
        <p:grpSpPr>
          <a:xfrm>
            <a:off x="1898650" y="3110665"/>
            <a:ext cx="17210760" cy="5682382"/>
            <a:chOff x="11118850" y="3133725"/>
            <a:chExt cx="7938869" cy="5682382"/>
          </a:xfrm>
        </p:grpSpPr>
        <p:sp>
          <p:nvSpPr>
            <p:cNvPr id="16" name="TextBox 15">
              <a:extLst>
                <a:ext uri="{FF2B5EF4-FFF2-40B4-BE49-F238E27FC236}">
                  <a16:creationId xmlns:a16="http://schemas.microsoft.com/office/drawing/2014/main" id="{FF21DBDD-760F-C717-C6B8-46B180369687}"/>
                </a:ext>
              </a:extLst>
            </p:cNvPr>
            <p:cNvSpPr txBox="1"/>
            <p:nvPr/>
          </p:nvSpPr>
          <p:spPr>
            <a:xfrm>
              <a:off x="11725738" y="5359022"/>
              <a:ext cx="7080126" cy="954107"/>
            </a:xfrm>
            <a:prstGeom prst="rect">
              <a:avLst/>
            </a:prstGeom>
            <a:noFill/>
          </p:spPr>
          <p:txBody>
            <a:bodyPr wrap="square" lIns="91440" tIns="45720" rIns="91440" bIns="45720" rtlCol="0" anchor="t">
              <a:spAutoFit/>
            </a:bodyPr>
            <a:lstStyle/>
            <a:p>
              <a:pPr marL="457200" indent="-457200" algn="l">
                <a:buFont typeface="Arial" panose="020B0604020202020204" pitchFamily="34" charset="0"/>
                <a:buChar char="•"/>
              </a:pPr>
              <a:r>
                <a:rPr lang="en-US" sz="2800" dirty="0">
                  <a:effectLst/>
                  <a:latin typeface="Roboto"/>
                  <a:ea typeface="Roboto"/>
                  <a:cs typeface="Roboto"/>
                </a:rPr>
                <a:t>Reapply sunscreen every two hours or</a:t>
              </a:r>
              <a:r>
                <a:rPr lang="en-US" sz="2800" dirty="0">
                  <a:latin typeface="Roboto"/>
                  <a:ea typeface="Roboto"/>
                  <a:cs typeface="Roboto"/>
                </a:rPr>
                <a:t> </a:t>
              </a:r>
              <a:r>
                <a:rPr lang="en-US" sz="2800" dirty="0">
                  <a:effectLst/>
                  <a:latin typeface="Roboto"/>
                  <a:ea typeface="Roboto"/>
                  <a:cs typeface="Roboto"/>
                </a:rPr>
                <a:t>more after sweating or swimming</a:t>
              </a:r>
              <a:endParaRPr lang="en-US" sz="2800" dirty="0">
                <a:latin typeface="Roboto"/>
                <a:ea typeface="Roboto"/>
                <a:cs typeface="Roboto"/>
              </a:endParaRPr>
            </a:p>
          </p:txBody>
        </p:sp>
        <p:sp>
          <p:nvSpPr>
            <p:cNvPr id="19" name="TextBox 18">
              <a:extLst>
                <a:ext uri="{FF2B5EF4-FFF2-40B4-BE49-F238E27FC236}">
                  <a16:creationId xmlns:a16="http://schemas.microsoft.com/office/drawing/2014/main" id="{5330C3AB-2544-FF77-203E-D95FEFBDAA5A}"/>
                </a:ext>
              </a:extLst>
            </p:cNvPr>
            <p:cNvSpPr txBox="1"/>
            <p:nvPr/>
          </p:nvSpPr>
          <p:spPr>
            <a:xfrm>
              <a:off x="11709450" y="4448599"/>
              <a:ext cx="7142256" cy="954107"/>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latin typeface="Roboto" panose="02000000000000000000" pitchFamily="2" charset="0"/>
                  <a:ea typeface="Roboto" panose="02000000000000000000" pitchFamily="2" charset="0"/>
                </a:rPr>
                <a:t>Apply sunscreen with an SPF rating of at least 30 or higher to all exposed skin</a:t>
              </a:r>
            </a:p>
          </p:txBody>
        </p:sp>
        <p:sp>
          <p:nvSpPr>
            <p:cNvPr id="20" name="TextBox 19">
              <a:extLst>
                <a:ext uri="{FF2B5EF4-FFF2-40B4-BE49-F238E27FC236}">
                  <a16:creationId xmlns:a16="http://schemas.microsoft.com/office/drawing/2014/main" id="{3362009B-1705-AA8E-76F4-DC4ED9A43595}"/>
                </a:ext>
              </a:extLst>
            </p:cNvPr>
            <p:cNvSpPr txBox="1"/>
            <p:nvPr/>
          </p:nvSpPr>
          <p:spPr>
            <a:xfrm>
              <a:off x="11740710" y="6415492"/>
              <a:ext cx="7015111" cy="1384995"/>
            </a:xfrm>
            <a:prstGeom prst="rect">
              <a:avLst/>
            </a:prstGeom>
            <a:noFill/>
          </p:spPr>
          <p:txBody>
            <a:bodyPr wrap="square" lIns="91440" tIns="45720" rIns="91440" bIns="45720" rtlCol="0" anchor="t">
              <a:spAutoFit/>
            </a:bodyPr>
            <a:lstStyle/>
            <a:p>
              <a:pPr marL="457200" indent="-457200" algn="l">
                <a:buFont typeface="Arial" panose="020B0604020202020204" pitchFamily="34" charset="0"/>
                <a:buChar char="•"/>
              </a:pPr>
              <a:r>
                <a:rPr lang="en-US" sz="2800" dirty="0">
                  <a:latin typeface="Roboto"/>
                  <a:ea typeface="Roboto"/>
                  <a:cs typeface="Roboto"/>
                </a:rPr>
                <a:t>Stay in the shade as much as possible; Wear a hat or use an umbrella to reduce heat and sun exposure</a:t>
              </a:r>
            </a:p>
          </p:txBody>
        </p:sp>
        <p:sp>
          <p:nvSpPr>
            <p:cNvPr id="21" name="TextBox 20">
              <a:extLst>
                <a:ext uri="{FF2B5EF4-FFF2-40B4-BE49-F238E27FC236}">
                  <a16:creationId xmlns:a16="http://schemas.microsoft.com/office/drawing/2014/main" id="{5964AF96-AD53-1196-239C-020557D75AEF}"/>
                </a:ext>
              </a:extLst>
            </p:cNvPr>
            <p:cNvSpPr txBox="1"/>
            <p:nvPr/>
          </p:nvSpPr>
          <p:spPr>
            <a:xfrm>
              <a:off x="11773790" y="7862000"/>
              <a:ext cx="7015111" cy="954107"/>
            </a:xfrm>
            <a:prstGeom prst="rect">
              <a:avLst/>
            </a:prstGeom>
            <a:noFill/>
          </p:spPr>
          <p:txBody>
            <a:bodyPr wrap="square" rtlCol="0">
              <a:spAutoFit/>
            </a:bodyPr>
            <a:lstStyle/>
            <a:p>
              <a:pPr marL="457200" indent="-457200" algn="l">
                <a:buFont typeface="Arial" panose="020B0604020202020204" pitchFamily="34" charset="0"/>
                <a:buChar char="•"/>
              </a:pPr>
              <a:r>
                <a:rPr lang="en-US" sz="2800" dirty="0">
                  <a:latin typeface="Roboto" panose="02000000000000000000" pitchFamily="2" charset="0"/>
                  <a:ea typeface="Roboto" panose="02000000000000000000" pitchFamily="2" charset="0"/>
                </a:rPr>
                <a:t>Wear sunglasses that will block out 99-100% UV-A and UV-B radiation</a:t>
              </a:r>
            </a:p>
          </p:txBody>
        </p:sp>
        <p:sp>
          <p:nvSpPr>
            <p:cNvPr id="22" name="TextBox 21">
              <a:extLst>
                <a:ext uri="{FF2B5EF4-FFF2-40B4-BE49-F238E27FC236}">
                  <a16:creationId xmlns:a16="http://schemas.microsoft.com/office/drawing/2014/main" id="{B4E9E4F8-A5F2-2671-87ED-8C54D5B7BC30}"/>
                </a:ext>
              </a:extLst>
            </p:cNvPr>
            <p:cNvSpPr txBox="1"/>
            <p:nvPr/>
          </p:nvSpPr>
          <p:spPr>
            <a:xfrm>
              <a:off x="11118850" y="3133725"/>
              <a:ext cx="7938869" cy="954107"/>
            </a:xfrm>
            <a:prstGeom prst="rect">
              <a:avLst/>
            </a:prstGeom>
            <a:noFill/>
          </p:spPr>
          <p:txBody>
            <a:bodyPr wrap="square" rtlCol="0">
              <a:spAutoFit/>
            </a:bodyPr>
            <a:lstStyle/>
            <a:p>
              <a:pPr algn="l"/>
              <a:r>
                <a:rPr lang="en-US" sz="2800">
                  <a:effectLst/>
                </a:rPr>
                <a:t>Here’s how you can protect yourself from sun exposure:</a:t>
              </a:r>
              <a:endParaRPr lang="en-US" sz="280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2041760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B0A89-3979-25F1-49EE-C32DF653A3E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F623CE1-F4C6-5352-7C07-B1CB79C40DFC}"/>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67A82DD-E791-0CA8-AE8F-DD2F30D0EC21}"/>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Sports Safety</a:t>
            </a:r>
          </a:p>
        </p:txBody>
      </p:sp>
      <p:grpSp>
        <p:nvGrpSpPr>
          <p:cNvPr id="5" name="Group 4">
            <a:extLst>
              <a:ext uri="{FF2B5EF4-FFF2-40B4-BE49-F238E27FC236}">
                <a16:creationId xmlns:a16="http://schemas.microsoft.com/office/drawing/2014/main" id="{EFAF506A-9FD2-E1A7-E10A-75EABAAFB42D}"/>
              </a:ext>
            </a:extLst>
          </p:cNvPr>
          <p:cNvGrpSpPr/>
          <p:nvPr/>
        </p:nvGrpSpPr>
        <p:grpSpPr>
          <a:xfrm>
            <a:off x="1227950" y="3522956"/>
            <a:ext cx="18332683" cy="6887868"/>
            <a:chOff x="10658475" y="3171911"/>
            <a:chExt cx="8822783" cy="6887868"/>
          </a:xfrm>
        </p:grpSpPr>
        <p:sp>
          <p:nvSpPr>
            <p:cNvPr id="8" name="TextBox 7">
              <a:extLst>
                <a:ext uri="{FF2B5EF4-FFF2-40B4-BE49-F238E27FC236}">
                  <a16:creationId xmlns:a16="http://schemas.microsoft.com/office/drawing/2014/main" id="{CAC29C7A-1639-B7C2-0F3C-9850207432CF}"/>
                </a:ext>
              </a:extLst>
            </p:cNvPr>
            <p:cNvSpPr txBox="1"/>
            <p:nvPr/>
          </p:nvSpPr>
          <p:spPr>
            <a:xfrm>
              <a:off x="10658475" y="4181247"/>
              <a:ext cx="8822783" cy="5878532"/>
            </a:xfrm>
            <a:prstGeom prst="rect">
              <a:avLst/>
            </a:prstGeom>
            <a:noFill/>
          </p:spPr>
          <p:txBody>
            <a:bodyPr wrap="square">
              <a:noAutofit/>
            </a:bodyPr>
            <a:lstStyle/>
            <a:p>
              <a:pPr marL="457200" indent="-457200" rtl="0" fontAlgn="base">
                <a:lnSpc>
                  <a:spcPts val="3800"/>
                </a:lnSpc>
                <a:buFont typeface="Arial" panose="020B0604020202020204" pitchFamily="34" charset="0"/>
                <a:buChar char="•"/>
              </a:pPr>
              <a:r>
                <a:rPr lang="en-US" sz="2800" dirty="0">
                  <a:latin typeface="Roboto" panose="02000000000000000000" pitchFamily="2" charset="0"/>
                  <a:ea typeface="Roboto" panose="02000000000000000000" pitchFamily="2" charset="0"/>
                </a:rPr>
                <a:t>Exertional heat illness is one of the leading causes of death during physical activity​</a:t>
              </a:r>
            </a:p>
            <a:p>
              <a:pPr marL="457200" indent="-457200" rtl="0" fontAlgn="base">
                <a:lnSpc>
                  <a:spcPts val="3800"/>
                </a:lnSpc>
                <a:buFont typeface="Arial" panose="020B0604020202020204" pitchFamily="34" charset="0"/>
                <a:buChar char="•"/>
              </a:pPr>
              <a:r>
                <a:rPr lang="en-US" sz="2800" dirty="0">
                  <a:latin typeface="Roboto" panose="02000000000000000000" pitchFamily="2" charset="0"/>
                  <a:ea typeface="Roboto" panose="02000000000000000000" pitchFamily="2" charset="0"/>
                </a:rPr>
                <a:t>Runners can lose 1–3 liters of fluid per hour, even in moderate heat​</a:t>
              </a:r>
            </a:p>
            <a:p>
              <a:pPr marL="457200" indent="-457200" rtl="0" fontAlgn="base">
                <a:lnSpc>
                  <a:spcPts val="3800"/>
                </a:lnSpc>
                <a:buFont typeface="Arial" panose="020B0604020202020204" pitchFamily="34" charset="0"/>
                <a:buChar char="•"/>
              </a:pPr>
              <a:r>
                <a:rPr lang="en-US" sz="2800" dirty="0">
                  <a:latin typeface="Roboto" panose="02000000000000000000" pitchFamily="2" charset="0"/>
                  <a:ea typeface="Roboto" panose="02000000000000000000" pitchFamily="2" charset="0"/>
                </a:rPr>
                <a:t>Starting activity already dehydrated significantly increases risk of heat injury​</a:t>
              </a:r>
            </a:p>
            <a:p>
              <a:pPr marL="457200" indent="-457200" rtl="0" fontAlgn="base">
                <a:lnSpc>
                  <a:spcPts val="3800"/>
                </a:lnSpc>
                <a:buFont typeface="Arial" panose="020B0604020202020204" pitchFamily="34" charset="0"/>
                <a:buChar char="•"/>
              </a:pPr>
              <a:r>
                <a:rPr lang="en-US" sz="2800" dirty="0">
                  <a:latin typeface="Roboto" panose="02000000000000000000" pitchFamily="2" charset="0"/>
                  <a:ea typeface="Roboto" panose="02000000000000000000" pitchFamily="2" charset="0"/>
                </a:rPr>
                <a:t>Most heat-related incidents occur during sustained activity (30+ minutes)​</a:t>
              </a:r>
            </a:p>
            <a:p>
              <a:pPr marL="457200" indent="-457200" rtl="0" fontAlgn="base">
                <a:lnSpc>
                  <a:spcPts val="3800"/>
                </a:lnSpc>
                <a:buFont typeface="Arial" panose="020B0604020202020204" pitchFamily="34" charset="0"/>
                <a:buChar char="•"/>
              </a:pPr>
              <a:r>
                <a:rPr lang="en-US" sz="2800" dirty="0">
                  <a:latin typeface="Roboto" panose="02000000000000000000" pitchFamily="2" charset="0"/>
                  <a:ea typeface="Roboto" panose="02000000000000000000" pitchFamily="2" charset="0"/>
                </a:rPr>
                <a:t>Lack of acclimatization (first 3–5 days of activity in heat) greatly increases risk</a:t>
              </a:r>
            </a:p>
          </p:txBody>
        </p:sp>
        <p:sp>
          <p:nvSpPr>
            <p:cNvPr id="3" name="TextBox 2">
              <a:extLst>
                <a:ext uri="{FF2B5EF4-FFF2-40B4-BE49-F238E27FC236}">
                  <a16:creationId xmlns:a16="http://schemas.microsoft.com/office/drawing/2014/main" id="{2B4324FA-F570-7C6D-6C80-C6419C9D4267}"/>
                </a:ext>
              </a:extLst>
            </p:cNvPr>
            <p:cNvSpPr txBox="1"/>
            <p:nvPr/>
          </p:nvSpPr>
          <p:spPr>
            <a:xfrm>
              <a:off x="10658475" y="3171911"/>
              <a:ext cx="49561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What you should know: </a:t>
              </a:r>
            </a:p>
          </p:txBody>
        </p:sp>
      </p:grpSp>
    </p:spTree>
    <p:extLst>
      <p:ext uri="{BB962C8B-B14F-4D97-AF65-F5344CB8AC3E}">
        <p14:creationId xmlns:p14="http://schemas.microsoft.com/office/powerpoint/2010/main" val="4267706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951E6-B1AF-D976-411E-66E3A2347B5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BCAF9CD-F7F1-2281-F975-BB4C94E316AB}"/>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D7E0597-3C66-9141-996C-2845A5AD27F0}"/>
              </a:ext>
            </a:extLst>
          </p:cNvPr>
          <p:cNvSpPr txBox="1"/>
          <p:nvPr/>
        </p:nvSpPr>
        <p:spPr>
          <a:xfrm>
            <a:off x="4489450" y="1063793"/>
            <a:ext cx="15071183" cy="1015663"/>
          </a:xfrm>
          <a:prstGeom prst="rect">
            <a:avLst/>
          </a:prstGeom>
          <a:noFill/>
        </p:spPr>
        <p:txBody>
          <a:bodyPr wrap="square" lIns="91440" tIns="45720" rIns="91440" bIns="45720" rtlCol="0" anchor="t">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The Effects of Dehydration</a:t>
            </a:r>
          </a:p>
        </p:txBody>
      </p:sp>
      <p:grpSp>
        <p:nvGrpSpPr>
          <p:cNvPr id="4" name="Group 3">
            <a:extLst>
              <a:ext uri="{FF2B5EF4-FFF2-40B4-BE49-F238E27FC236}">
                <a16:creationId xmlns:a16="http://schemas.microsoft.com/office/drawing/2014/main" id="{84343F54-155A-A33E-A072-9908B16176B9}"/>
              </a:ext>
            </a:extLst>
          </p:cNvPr>
          <p:cNvGrpSpPr/>
          <p:nvPr/>
        </p:nvGrpSpPr>
        <p:grpSpPr>
          <a:xfrm>
            <a:off x="1212850" y="3311826"/>
            <a:ext cx="16145252" cy="6887868"/>
            <a:chOff x="10658475" y="3171911"/>
            <a:chExt cx="16145252" cy="6887868"/>
          </a:xfrm>
        </p:grpSpPr>
        <p:sp>
          <p:nvSpPr>
            <p:cNvPr id="8" name="TextBox 7">
              <a:extLst>
                <a:ext uri="{FF2B5EF4-FFF2-40B4-BE49-F238E27FC236}">
                  <a16:creationId xmlns:a16="http://schemas.microsoft.com/office/drawing/2014/main" id="{6AF28FE7-9EE0-5F89-7FEB-1540F87FF672}"/>
                </a:ext>
              </a:extLst>
            </p:cNvPr>
            <p:cNvSpPr txBox="1"/>
            <p:nvPr/>
          </p:nvSpPr>
          <p:spPr>
            <a:xfrm>
              <a:off x="10658475" y="4181247"/>
              <a:ext cx="16145252" cy="5878532"/>
            </a:xfrm>
            <a:prstGeom prst="rect">
              <a:avLst/>
            </a:prstGeom>
            <a:noFill/>
          </p:spPr>
          <p:txBody>
            <a:bodyPr wrap="square">
              <a:noAutofit/>
            </a:bodyPr>
            <a:lstStyle/>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Muscle cramping​</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Fatigue​</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Lightheadedness​</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Dizziness​</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Confusion​</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Dry mouth/mucous membranes​</a:t>
              </a:r>
            </a:p>
            <a:p>
              <a:pPr marL="457200" indent="-457200" rtl="0" fontAlgn="base">
                <a:lnSpc>
                  <a:spcPts val="4800"/>
                </a:lnSpc>
                <a:buFont typeface="Arial" panose="020B0604020202020204" pitchFamily="34" charset="0"/>
                <a:buChar char="•"/>
              </a:pPr>
              <a:r>
                <a:rPr lang="en-US" sz="2800" dirty="0">
                  <a:latin typeface="Roboto" panose="02000000000000000000" pitchFamily="2" charset="0"/>
                  <a:ea typeface="Roboto" panose="02000000000000000000" pitchFamily="2" charset="0"/>
                </a:rPr>
                <a:t>Increased heart rate and breathing​</a:t>
              </a:r>
            </a:p>
          </p:txBody>
        </p:sp>
        <p:sp>
          <p:nvSpPr>
            <p:cNvPr id="3" name="TextBox 2">
              <a:extLst>
                <a:ext uri="{FF2B5EF4-FFF2-40B4-BE49-F238E27FC236}">
                  <a16:creationId xmlns:a16="http://schemas.microsoft.com/office/drawing/2014/main" id="{86286B56-A81D-2AFC-A2CF-48AE834A7726}"/>
                </a:ext>
              </a:extLst>
            </p:cNvPr>
            <p:cNvSpPr txBox="1"/>
            <p:nvPr/>
          </p:nvSpPr>
          <p:spPr>
            <a:xfrm>
              <a:off x="10658475" y="3171911"/>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Symptoms of Dehydration: </a:t>
              </a:r>
            </a:p>
          </p:txBody>
        </p:sp>
      </p:grpSp>
    </p:spTree>
    <p:extLst>
      <p:ext uri="{BB962C8B-B14F-4D97-AF65-F5344CB8AC3E}">
        <p14:creationId xmlns:p14="http://schemas.microsoft.com/office/powerpoint/2010/main" val="2353887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93AC5-3BA3-94E1-BCE4-D34F504F64D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647D4F8-E819-2F66-0239-E1B84DF1DF0B}"/>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4BBE006-4627-D2C1-AD6B-8622249979A2}"/>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Playing It Safe</a:t>
            </a:r>
          </a:p>
        </p:txBody>
      </p:sp>
      <p:grpSp>
        <p:nvGrpSpPr>
          <p:cNvPr id="4" name="Group 3">
            <a:extLst>
              <a:ext uri="{FF2B5EF4-FFF2-40B4-BE49-F238E27FC236}">
                <a16:creationId xmlns:a16="http://schemas.microsoft.com/office/drawing/2014/main" id="{4093CD1A-6193-5D57-D61A-C211D24DDE0D}"/>
              </a:ext>
            </a:extLst>
          </p:cNvPr>
          <p:cNvGrpSpPr/>
          <p:nvPr/>
        </p:nvGrpSpPr>
        <p:grpSpPr>
          <a:xfrm>
            <a:off x="1212850" y="3065799"/>
            <a:ext cx="16036764" cy="6887868"/>
            <a:chOff x="10658475" y="3171911"/>
            <a:chExt cx="8822783" cy="6887868"/>
          </a:xfrm>
        </p:grpSpPr>
        <p:sp>
          <p:nvSpPr>
            <p:cNvPr id="8" name="TextBox 7">
              <a:extLst>
                <a:ext uri="{FF2B5EF4-FFF2-40B4-BE49-F238E27FC236}">
                  <a16:creationId xmlns:a16="http://schemas.microsoft.com/office/drawing/2014/main" id="{842EC81C-4DA7-85BE-AFAC-E7D2A0E55D1F}"/>
                </a:ext>
              </a:extLst>
            </p:cNvPr>
            <p:cNvSpPr txBox="1"/>
            <p:nvPr/>
          </p:nvSpPr>
          <p:spPr>
            <a:xfrm>
              <a:off x="10658475" y="4181247"/>
              <a:ext cx="8822783" cy="5878532"/>
            </a:xfrm>
            <a:prstGeom prst="rect">
              <a:avLst/>
            </a:prstGeom>
            <a:noFill/>
          </p:spPr>
          <p:txBody>
            <a:bodyPr wrap="square" lIns="91440" tIns="45720" rIns="91440" bIns="45720" anchor="t">
              <a:noAutofit/>
            </a:bodyPr>
            <a:lstStyle/>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Hydrate before, during and after physical activity​</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Wear lightweight, light-colored, loose-fitting clothes​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Listen to your body and take frequent breaks​</a:t>
              </a:r>
            </a:p>
            <a:p>
              <a:pPr marL="457200" indent="-457200" rtl="0" fontAlgn="base">
                <a:lnSpc>
                  <a:spcPts val="5200"/>
                </a:lnSpc>
                <a:buFont typeface="Arial" panose="020B0604020202020204" pitchFamily="34" charset="0"/>
                <a:buChar char="•"/>
              </a:pPr>
              <a:r>
                <a:rPr lang="en-US" sz="2800" dirty="0">
                  <a:latin typeface="Roboto"/>
                  <a:ea typeface="Roboto"/>
                  <a:cs typeface="Roboto"/>
                </a:rPr>
                <a:t>Check with your doctor before starting an exercise routine​</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Avoid exercise outside in the early afternoon​</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Work out or play sports with a friend, not alone​</a:t>
              </a:r>
            </a:p>
          </p:txBody>
        </p:sp>
        <p:sp>
          <p:nvSpPr>
            <p:cNvPr id="3" name="TextBox 2">
              <a:extLst>
                <a:ext uri="{FF2B5EF4-FFF2-40B4-BE49-F238E27FC236}">
                  <a16:creationId xmlns:a16="http://schemas.microsoft.com/office/drawing/2014/main" id="{CE0829F2-F083-5215-3B1F-9A27BDB9D9AE}"/>
                </a:ext>
              </a:extLst>
            </p:cNvPr>
            <p:cNvSpPr txBox="1"/>
            <p:nvPr/>
          </p:nvSpPr>
          <p:spPr>
            <a:xfrm>
              <a:off x="10658475" y="3171911"/>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Tips for Sports Safety: </a:t>
              </a:r>
            </a:p>
          </p:txBody>
        </p:sp>
      </p:grpSp>
    </p:spTree>
    <p:extLst>
      <p:ext uri="{BB962C8B-B14F-4D97-AF65-F5344CB8AC3E}">
        <p14:creationId xmlns:p14="http://schemas.microsoft.com/office/powerpoint/2010/main" val="572023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A472D-45E2-953B-6D09-8661184A608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291DB13-2888-D331-E41C-13A2388F9949}"/>
              </a:ext>
            </a:extLst>
          </p:cNvPr>
          <p:cNvSpPr/>
          <p:nvPr/>
        </p:nvSpPr>
        <p:spPr>
          <a:xfrm>
            <a:off x="9638534" y="319838"/>
            <a:ext cx="1637876" cy="10534712"/>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AB75036B-4876-4BF5-44DE-972E87C9C1DE}"/>
              </a:ext>
            </a:extLst>
          </p:cNvPr>
          <p:cNvGrpSpPr/>
          <p:nvPr/>
        </p:nvGrpSpPr>
        <p:grpSpPr>
          <a:xfrm>
            <a:off x="1182649" y="600014"/>
            <a:ext cx="18891250" cy="2057400"/>
            <a:chOff x="1202783" y="4267640"/>
            <a:chExt cx="18891250" cy="2057400"/>
          </a:xfrm>
        </p:grpSpPr>
        <p:sp>
          <p:nvSpPr>
            <p:cNvPr id="2" name="Rectangle 1">
              <a:extLst>
                <a:ext uri="{FF2B5EF4-FFF2-40B4-BE49-F238E27FC236}">
                  <a16:creationId xmlns:a16="http://schemas.microsoft.com/office/drawing/2014/main" id="{1EFD624A-C820-3A6E-6723-0223701FBAFD}"/>
                </a:ext>
              </a:extLst>
            </p:cNvPr>
            <p:cNvSpPr/>
            <p:nvPr/>
          </p:nvSpPr>
          <p:spPr>
            <a:xfrm>
              <a:off x="1202783" y="4267640"/>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D1664CE-5D31-723B-4F77-5ED568DE4541}"/>
                </a:ext>
              </a:extLst>
            </p:cNvPr>
            <p:cNvSpPr txBox="1"/>
            <p:nvPr/>
          </p:nvSpPr>
          <p:spPr>
            <a:xfrm>
              <a:off x="4660125" y="4740541"/>
              <a:ext cx="15071183" cy="1015663"/>
            </a:xfrm>
            <a:prstGeom prst="rect">
              <a:avLst/>
            </a:prstGeom>
            <a:noFill/>
          </p:spPr>
          <p:txBody>
            <a:bodyPr wrap="square" rtlCol="0">
              <a:spAutoFit/>
            </a:bodyPr>
            <a:lstStyle/>
            <a:p>
              <a:pPr algn="r"/>
              <a:r>
                <a:rPr lang="en-US" sz="6000" dirty="0">
                  <a:solidFill>
                    <a:schemeClr val="accent1">
                      <a:lumMod val="60000"/>
                      <a:lumOff val="40000"/>
                    </a:schemeClr>
                  </a:solidFill>
                  <a:latin typeface="Arial" panose="020B0604020202020204" pitchFamily="34" charset="0"/>
                  <a:cs typeface="Arial" panose="020B0604020202020204" pitchFamily="34" charset="0"/>
                </a:rPr>
                <a:t>Safe Driving</a:t>
              </a:r>
            </a:p>
          </p:txBody>
        </p:sp>
      </p:grpSp>
      <p:sp>
        <p:nvSpPr>
          <p:cNvPr id="13" name="Rectangle 12">
            <a:extLst>
              <a:ext uri="{FF2B5EF4-FFF2-40B4-BE49-F238E27FC236}">
                <a16:creationId xmlns:a16="http://schemas.microsoft.com/office/drawing/2014/main" id="{91B3AD69-F3AE-9B26-2804-7770932AF4A8}"/>
              </a:ext>
            </a:extLst>
          </p:cNvPr>
          <p:cNvSpPr/>
          <p:nvPr/>
        </p:nvSpPr>
        <p:spPr>
          <a:xfrm rot="5400000">
            <a:off x="8263419" y="-3585007"/>
            <a:ext cx="3577263" cy="21183602"/>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6D35C114-0CBB-B161-1897-3BCCFD687E5B}"/>
              </a:ext>
            </a:extLst>
          </p:cNvPr>
          <p:cNvSpPr txBox="1"/>
          <p:nvPr/>
        </p:nvSpPr>
        <p:spPr>
          <a:xfrm>
            <a:off x="14218024" y="-2761129"/>
            <a:ext cx="184731" cy="369332"/>
          </a:xfrm>
          <a:prstGeom prst="rect">
            <a:avLst/>
          </a:prstGeom>
          <a:noFill/>
        </p:spPr>
        <p:txBody>
          <a:bodyPr wrap="none" rtlCol="0">
            <a:spAutoFit/>
          </a:bodyPr>
          <a:lstStyle/>
          <a:p>
            <a:endParaRPr lang="en-US"/>
          </a:p>
        </p:txBody>
      </p:sp>
      <p:grpSp>
        <p:nvGrpSpPr>
          <p:cNvPr id="14" name="Group 13">
            <a:extLst>
              <a:ext uri="{FF2B5EF4-FFF2-40B4-BE49-F238E27FC236}">
                <a16:creationId xmlns:a16="http://schemas.microsoft.com/office/drawing/2014/main" id="{2583DB98-CEEB-BED9-0FF6-512AA8D37AA4}"/>
              </a:ext>
            </a:extLst>
          </p:cNvPr>
          <p:cNvGrpSpPr/>
          <p:nvPr/>
        </p:nvGrpSpPr>
        <p:grpSpPr>
          <a:xfrm>
            <a:off x="1055743" y="3312760"/>
            <a:ext cx="17325247" cy="4051534"/>
            <a:chOff x="197195" y="6421096"/>
            <a:chExt cx="18803458" cy="4051534"/>
          </a:xfrm>
        </p:grpSpPr>
        <p:sp>
          <p:nvSpPr>
            <p:cNvPr id="3" name="TextBox 2">
              <a:extLst>
                <a:ext uri="{FF2B5EF4-FFF2-40B4-BE49-F238E27FC236}">
                  <a16:creationId xmlns:a16="http://schemas.microsoft.com/office/drawing/2014/main" id="{39F35F9B-AB10-4259-DD26-90439AAAB6A5}"/>
                </a:ext>
              </a:extLst>
            </p:cNvPr>
            <p:cNvSpPr txBox="1"/>
            <p:nvPr/>
          </p:nvSpPr>
          <p:spPr>
            <a:xfrm>
              <a:off x="197195" y="6421096"/>
              <a:ext cx="4346162"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Quick facts</a:t>
              </a:r>
            </a:p>
          </p:txBody>
        </p:sp>
        <p:sp>
          <p:nvSpPr>
            <p:cNvPr id="8" name="TextBox 7">
              <a:extLst>
                <a:ext uri="{FF2B5EF4-FFF2-40B4-BE49-F238E27FC236}">
                  <a16:creationId xmlns:a16="http://schemas.microsoft.com/office/drawing/2014/main" id="{A1A01F95-8E97-75D1-D64D-6B53CB2709BF}"/>
                </a:ext>
              </a:extLst>
            </p:cNvPr>
            <p:cNvSpPr txBox="1"/>
            <p:nvPr/>
          </p:nvSpPr>
          <p:spPr>
            <a:xfrm>
              <a:off x="708268" y="6895369"/>
              <a:ext cx="18292385" cy="3577261"/>
            </a:xfrm>
            <a:prstGeom prst="rect">
              <a:avLst/>
            </a:prstGeom>
            <a:noFill/>
          </p:spPr>
          <p:txBody>
            <a:bodyPr wrap="square" lIns="91440" tIns="45720" rIns="91440" bIns="45720" rtlCol="0" anchor="t">
              <a:spAutoFit/>
            </a:bodyPr>
            <a:lstStyle/>
            <a:p>
              <a:pPr marL="457200" indent="-457200" algn="l" rtl="0" fontAlgn="base">
                <a:lnSpc>
                  <a:spcPts val="4500"/>
                </a:lnSpc>
                <a:spcAft>
                  <a:spcPts val="600"/>
                </a:spcAft>
                <a:buFont typeface="Arial" panose="020B0604020202020204" pitchFamily="34" charset="0"/>
                <a:buChar char="•"/>
              </a:pPr>
              <a:r>
                <a:rPr lang="en-US" sz="2800" dirty="0">
                  <a:latin typeface="Roboto"/>
                  <a:ea typeface="Roboto"/>
                  <a:cs typeface="Roboto"/>
                </a:rPr>
                <a:t>According to the NHTSA, per vehicle miles traveled in 2023, motorcyclists were about 28 times more likely than passenger car occupants to die in a vehicle crash and were five times more likely to be injured. Motorcycle riders continue to be overrepresented in fatal traffic crashes. In 2023, there were 6,335 motorcyclists killed — 15% of all traffic fatalities</a:t>
              </a:r>
              <a:r>
                <a:rPr lang="en-US" sz="1800" dirty="0"/>
                <a:t>. </a:t>
              </a:r>
              <a:endParaRPr lang="en-US" dirty="0"/>
            </a:p>
            <a:p>
              <a:pPr marL="457200" indent="-457200" algn="l" rtl="0" fontAlgn="base">
                <a:lnSpc>
                  <a:spcPts val="4500"/>
                </a:lnSpc>
                <a:spcAft>
                  <a:spcPts val="600"/>
                </a:spcAft>
                <a:buFont typeface="Arial" panose="020B0604020202020204" pitchFamily="34" charset="0"/>
                <a:buChar char="•"/>
              </a:pPr>
              <a:r>
                <a:rPr lang="en-US" sz="2800" dirty="0">
                  <a:latin typeface="Roboto"/>
                  <a:ea typeface="Roboto"/>
                  <a:cs typeface="Roboto"/>
                </a:rPr>
                <a:t>Speed affects your safety even when you are driving at the speed limit; going too fast for road conditions --  such as bad weather or a road under repair. </a:t>
              </a:r>
            </a:p>
          </p:txBody>
        </p:sp>
      </p:grpSp>
    </p:spTree>
    <p:extLst>
      <p:ext uri="{BB962C8B-B14F-4D97-AF65-F5344CB8AC3E}">
        <p14:creationId xmlns:p14="http://schemas.microsoft.com/office/powerpoint/2010/main" val="1334567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328E6-A779-17A4-B22D-523C6D2B776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147E7F7-72C4-530F-1CB7-45DEF4B5DF34}"/>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6FDBC15-FACA-7BF8-C630-C309176BED2C}"/>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Ride Right, Stay in the Fight</a:t>
            </a:r>
          </a:p>
        </p:txBody>
      </p:sp>
      <p:grpSp>
        <p:nvGrpSpPr>
          <p:cNvPr id="7" name="Group 6">
            <a:extLst>
              <a:ext uri="{FF2B5EF4-FFF2-40B4-BE49-F238E27FC236}">
                <a16:creationId xmlns:a16="http://schemas.microsoft.com/office/drawing/2014/main" id="{E19639CD-828C-BDA3-4A59-B2D79874BC1D}"/>
              </a:ext>
            </a:extLst>
          </p:cNvPr>
          <p:cNvGrpSpPr/>
          <p:nvPr/>
        </p:nvGrpSpPr>
        <p:grpSpPr>
          <a:xfrm>
            <a:off x="1212850" y="3020376"/>
            <a:ext cx="17090648" cy="7570350"/>
            <a:chOff x="10658474" y="3006150"/>
            <a:chExt cx="8975184" cy="7570350"/>
          </a:xfrm>
        </p:grpSpPr>
        <p:sp>
          <p:nvSpPr>
            <p:cNvPr id="8" name="TextBox 7">
              <a:extLst>
                <a:ext uri="{FF2B5EF4-FFF2-40B4-BE49-F238E27FC236}">
                  <a16:creationId xmlns:a16="http://schemas.microsoft.com/office/drawing/2014/main" id="{015D3AAA-78A9-3615-2D12-F1E961B0F772}"/>
                </a:ext>
              </a:extLst>
            </p:cNvPr>
            <p:cNvSpPr txBox="1"/>
            <p:nvPr/>
          </p:nvSpPr>
          <p:spPr>
            <a:xfrm>
              <a:off x="10810874" y="7248525"/>
              <a:ext cx="8822783" cy="3327975"/>
            </a:xfrm>
            <a:prstGeom prst="rect">
              <a:avLst/>
            </a:prstGeom>
            <a:noFill/>
          </p:spPr>
          <p:txBody>
            <a:bodyPr wrap="square">
              <a:noAutofit/>
            </a:bodyPr>
            <a:lstStyle/>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Don’t take any unnecessary risks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Obey speed limits, traffic lights, signs and lane markings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Ride defensively and proceed with caution through intersections</a:t>
              </a:r>
            </a:p>
          </p:txBody>
        </p:sp>
        <p:sp>
          <p:nvSpPr>
            <p:cNvPr id="3" name="TextBox 2">
              <a:extLst>
                <a:ext uri="{FF2B5EF4-FFF2-40B4-BE49-F238E27FC236}">
                  <a16:creationId xmlns:a16="http://schemas.microsoft.com/office/drawing/2014/main" id="{6A59F074-9800-5B71-24AF-29C535D7AE48}"/>
                </a:ext>
              </a:extLst>
            </p:cNvPr>
            <p:cNvSpPr txBox="1"/>
            <p:nvPr/>
          </p:nvSpPr>
          <p:spPr>
            <a:xfrm>
              <a:off x="10658475" y="3006150"/>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Before the Ride: </a:t>
              </a:r>
            </a:p>
          </p:txBody>
        </p:sp>
        <p:sp>
          <p:nvSpPr>
            <p:cNvPr id="4" name="TextBox 3">
              <a:extLst>
                <a:ext uri="{FF2B5EF4-FFF2-40B4-BE49-F238E27FC236}">
                  <a16:creationId xmlns:a16="http://schemas.microsoft.com/office/drawing/2014/main" id="{FD3478D1-C4E7-4AF6-2A51-5B52AB4AD565}"/>
                </a:ext>
              </a:extLst>
            </p:cNvPr>
            <p:cNvSpPr txBox="1"/>
            <p:nvPr/>
          </p:nvSpPr>
          <p:spPr>
            <a:xfrm>
              <a:off x="10658474" y="6791325"/>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During the Ride: </a:t>
              </a:r>
            </a:p>
          </p:txBody>
        </p:sp>
        <p:sp>
          <p:nvSpPr>
            <p:cNvPr id="5" name="TextBox 4">
              <a:extLst>
                <a:ext uri="{FF2B5EF4-FFF2-40B4-BE49-F238E27FC236}">
                  <a16:creationId xmlns:a16="http://schemas.microsoft.com/office/drawing/2014/main" id="{305C5DE6-C298-087F-BB0E-28248BBAAC2F}"/>
                </a:ext>
              </a:extLst>
            </p:cNvPr>
            <p:cNvSpPr txBox="1"/>
            <p:nvPr/>
          </p:nvSpPr>
          <p:spPr>
            <a:xfrm>
              <a:off x="10810875" y="3743325"/>
              <a:ext cx="8822783" cy="2932666"/>
            </a:xfrm>
            <a:prstGeom prst="rect">
              <a:avLst/>
            </a:prstGeom>
            <a:noFill/>
          </p:spPr>
          <p:txBody>
            <a:bodyPr wrap="square">
              <a:noAutofit/>
            </a:bodyPr>
            <a:lstStyle/>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Check tire pressure and tread depth</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Check your hand and foot brakes, as well as signal indicators and fluid levels</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Check for gas or oil leaks</a:t>
              </a:r>
            </a:p>
          </p:txBody>
        </p:sp>
      </p:grpSp>
    </p:spTree>
    <p:extLst>
      <p:ext uri="{BB962C8B-B14F-4D97-AF65-F5344CB8AC3E}">
        <p14:creationId xmlns:p14="http://schemas.microsoft.com/office/powerpoint/2010/main" val="205187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2D541-3B52-92EA-39DF-32D1D6E37ACD}"/>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E5A7BFF-1E04-DBB4-B3DB-FBA2F86653F1}"/>
              </a:ext>
            </a:extLst>
          </p:cNvPr>
          <p:cNvSpPr txBox="1"/>
          <p:nvPr/>
        </p:nvSpPr>
        <p:spPr>
          <a:xfrm>
            <a:off x="2002366" y="3121193"/>
            <a:ext cx="17312217" cy="5109091"/>
          </a:xfrm>
          <a:prstGeom prst="rect">
            <a:avLst/>
          </a:prstGeom>
          <a:noFill/>
        </p:spPr>
        <p:txBody>
          <a:bodyPr wrap="square" lIns="91440" tIns="45720" rIns="91440" bIns="45720" anchor="t">
            <a:spAutoFit/>
          </a:bodyPr>
          <a:lstStyle/>
          <a:p>
            <a:r>
              <a:rPr lang="en-US" sz="2800" dirty="0">
                <a:effectLst/>
              </a:rPr>
              <a:t>The period from Memorial Day to Labor Day is known as the 101 Critical Days of Summer due to the </a:t>
            </a:r>
            <a:r>
              <a:rPr lang="en-US" sz="2800" dirty="0"/>
              <a:t>potentially high</a:t>
            </a:r>
            <a:r>
              <a:rPr lang="en-US" sz="2800" dirty="0">
                <a:effectLst/>
              </a:rPr>
              <a:t> number of mishaps and incidents that occur as Sailors and Marines enjoy recreational activities during the summer months:</a:t>
            </a:r>
            <a:br>
              <a:rPr lang="en-US" sz="2800" dirty="0"/>
            </a:br>
            <a:endParaRPr lang="en-US" sz="2800" dirty="0"/>
          </a:p>
          <a:p>
            <a:pPr marL="457200" indent="-457200">
              <a:buFont typeface="Arial" panose="020B0604020202020204" pitchFamily="34" charset="0"/>
              <a:buChar char="•"/>
            </a:pPr>
            <a:r>
              <a:rPr lang="en-US" sz="2800" dirty="0">
                <a:effectLst/>
              </a:rPr>
              <a:t>Last summer, 27 Sailors and Marines died in off-duty mishaps while many more were injured.</a:t>
            </a:r>
            <a:br>
              <a:rPr lang="en-US" sz="2800" dirty="0"/>
            </a:br>
            <a:endParaRPr lang="en-US" sz="2800" dirty="0"/>
          </a:p>
          <a:p>
            <a:pPr marL="457200" indent="-457200">
              <a:buFont typeface="Arial" panose="020B0604020202020204" pitchFamily="34" charset="0"/>
              <a:buChar char="•"/>
            </a:pPr>
            <a:r>
              <a:rPr lang="en-US" sz="2800" dirty="0">
                <a:effectLst/>
              </a:rPr>
              <a:t>Most of the deaths were in roadway mishaps: 11 involved motorcycles, 12 were four-wheeled vehicles and one was a pedestrian.</a:t>
            </a:r>
          </a:p>
          <a:p>
            <a:endParaRPr lang="en-US" sz="2800" dirty="0"/>
          </a:p>
          <a:p>
            <a:pPr marL="457200" indent="-457200">
              <a:buFont typeface="Arial" panose="020B0604020202020204" pitchFamily="34" charset="0"/>
              <a:buChar char="•"/>
            </a:pPr>
            <a:r>
              <a:rPr lang="en-US" sz="2800" dirty="0">
                <a:effectLst/>
              </a:rPr>
              <a:t>Off-duty recreational deaths claimed three more </a:t>
            </a:r>
            <a:r>
              <a:rPr lang="en-US" sz="2800" dirty="0"/>
              <a:t>lives-</a:t>
            </a:r>
            <a:r>
              <a:rPr lang="en-US" sz="2800" dirty="0">
                <a:effectLst/>
              </a:rPr>
              <a:t> a drowning, an All-Terrain Vehicle (ATV) mishap and an electric bike mishap.</a:t>
            </a:r>
            <a:br>
              <a:rPr lang="en-US" dirty="0"/>
            </a:br>
            <a:endParaRPr lang="en-US" dirty="0"/>
          </a:p>
        </p:txBody>
      </p:sp>
      <p:sp>
        <p:nvSpPr>
          <p:cNvPr id="10" name="TextBox 9">
            <a:extLst>
              <a:ext uri="{FF2B5EF4-FFF2-40B4-BE49-F238E27FC236}">
                <a16:creationId xmlns:a16="http://schemas.microsoft.com/office/drawing/2014/main" id="{5AF69948-6252-6DE7-B34D-AB2BC64BEC89}"/>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Introduction</a:t>
            </a:r>
          </a:p>
        </p:txBody>
      </p:sp>
    </p:spTree>
    <p:extLst>
      <p:ext uri="{BB962C8B-B14F-4D97-AF65-F5344CB8AC3E}">
        <p14:creationId xmlns:p14="http://schemas.microsoft.com/office/powerpoint/2010/main" val="3205606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1ABA8-00D1-965A-87FA-70E488BD849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2BFF3F6-FE8A-A3D9-1CA7-76F528F35EC6}"/>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F7202DA-9D4A-BB50-EFF6-B6A53E81F009}"/>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Motor Vehicles Too</a:t>
            </a:r>
          </a:p>
        </p:txBody>
      </p:sp>
      <p:grpSp>
        <p:nvGrpSpPr>
          <p:cNvPr id="4" name="Group 3">
            <a:extLst>
              <a:ext uri="{FF2B5EF4-FFF2-40B4-BE49-F238E27FC236}">
                <a16:creationId xmlns:a16="http://schemas.microsoft.com/office/drawing/2014/main" id="{BD4F5236-7D2E-68A8-268C-D389FE9E1D2F}"/>
              </a:ext>
            </a:extLst>
          </p:cNvPr>
          <p:cNvGrpSpPr/>
          <p:nvPr/>
        </p:nvGrpSpPr>
        <p:grpSpPr>
          <a:xfrm>
            <a:off x="1212850" y="2803237"/>
            <a:ext cx="16641197" cy="3669841"/>
            <a:chOff x="10658475" y="3006150"/>
            <a:chExt cx="16641197" cy="3669841"/>
          </a:xfrm>
        </p:grpSpPr>
        <p:sp>
          <p:nvSpPr>
            <p:cNvPr id="3" name="TextBox 2">
              <a:extLst>
                <a:ext uri="{FF2B5EF4-FFF2-40B4-BE49-F238E27FC236}">
                  <a16:creationId xmlns:a16="http://schemas.microsoft.com/office/drawing/2014/main" id="{135F9213-0EED-38C6-B062-B747ECCA3BF9}"/>
                </a:ext>
              </a:extLst>
            </p:cNvPr>
            <p:cNvSpPr txBox="1"/>
            <p:nvPr/>
          </p:nvSpPr>
          <p:spPr>
            <a:xfrm>
              <a:off x="10658475" y="3006150"/>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Safety Planning Tips</a:t>
              </a:r>
            </a:p>
          </p:txBody>
        </p:sp>
        <p:sp>
          <p:nvSpPr>
            <p:cNvPr id="5" name="TextBox 4">
              <a:extLst>
                <a:ext uri="{FF2B5EF4-FFF2-40B4-BE49-F238E27FC236}">
                  <a16:creationId xmlns:a16="http://schemas.microsoft.com/office/drawing/2014/main" id="{E773F712-6B65-DE8E-2605-80903BCB4025}"/>
                </a:ext>
              </a:extLst>
            </p:cNvPr>
            <p:cNvSpPr txBox="1"/>
            <p:nvPr/>
          </p:nvSpPr>
          <p:spPr>
            <a:xfrm>
              <a:off x="10810875" y="3743325"/>
              <a:ext cx="16488797" cy="2932666"/>
            </a:xfrm>
            <a:prstGeom prst="rect">
              <a:avLst/>
            </a:prstGeom>
            <a:noFill/>
          </p:spPr>
          <p:txBody>
            <a:bodyPr wrap="square" lIns="91440" tIns="45720" rIns="91440" bIns="45720" anchor="t">
              <a:noAutofit/>
            </a:bodyPr>
            <a:lstStyle/>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Check the weather, road conditions and traffic as you plan your route. </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Allow plenty of time to get to your destination safely.</a:t>
              </a:r>
            </a:p>
            <a:p>
              <a:pPr marL="457200" indent="-457200" rtl="0" fontAlgn="base">
                <a:lnSpc>
                  <a:spcPts val="5200"/>
                </a:lnSpc>
                <a:buFont typeface="Arial" panose="020B0604020202020204" pitchFamily="34" charset="0"/>
                <a:buChar char="•"/>
              </a:pPr>
              <a:r>
                <a:rPr lang="en-US" sz="2800" dirty="0">
                  <a:latin typeface="Roboto"/>
                  <a:ea typeface="Roboto"/>
                  <a:cs typeface="Roboto"/>
                </a:rPr>
                <a:t>Check your A/C performance and cabin air filter before the temperature rises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Check under your hood and inspect all belts and hoses to ensure good working order</a:t>
              </a:r>
            </a:p>
            <a:p>
              <a:pPr marL="457200" indent="-457200" rtl="0" fontAlgn="base">
                <a:lnSpc>
                  <a:spcPts val="5200"/>
                </a:lnSpc>
                <a:buFont typeface="Arial" panose="020B0604020202020204" pitchFamily="34" charset="0"/>
                <a:buChar char="•"/>
              </a:pPr>
              <a:r>
                <a:rPr lang="en-US" sz="2800" b="1" u="sng" dirty="0">
                  <a:solidFill>
                    <a:srgbClr val="C00000"/>
                  </a:solidFill>
                  <a:latin typeface="Roboto" panose="02000000000000000000" pitchFamily="2" charset="0"/>
                  <a:ea typeface="Roboto" panose="02000000000000000000" pitchFamily="2" charset="0"/>
                </a:rPr>
                <a:t>NEVER LEAVE A CHILD UNATTENDED IN A PARKED/LOCKED VEHICLE.</a:t>
              </a:r>
            </a:p>
            <a:p>
              <a:pPr marL="457200" indent="-457200" rtl="0" fontAlgn="base">
                <a:lnSpc>
                  <a:spcPts val="52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2309549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40CA2-C913-6BBF-9358-FC47407E28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1345F97-F6F3-1976-E19B-241BA49065B8}"/>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87213B6-5193-76AE-F949-6BEE712FC384}"/>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Distracted Driving</a:t>
            </a:r>
          </a:p>
        </p:txBody>
      </p:sp>
      <p:grpSp>
        <p:nvGrpSpPr>
          <p:cNvPr id="6" name="Group 5">
            <a:extLst>
              <a:ext uri="{FF2B5EF4-FFF2-40B4-BE49-F238E27FC236}">
                <a16:creationId xmlns:a16="http://schemas.microsoft.com/office/drawing/2014/main" id="{6378ED4F-CCBF-EC42-FE48-52D3ACD9FCBA}"/>
              </a:ext>
            </a:extLst>
          </p:cNvPr>
          <p:cNvGrpSpPr/>
          <p:nvPr/>
        </p:nvGrpSpPr>
        <p:grpSpPr>
          <a:xfrm>
            <a:off x="1229267" y="3599058"/>
            <a:ext cx="15508902" cy="3984085"/>
            <a:chOff x="10810875" y="2691906"/>
            <a:chExt cx="8822783" cy="3984085"/>
          </a:xfrm>
        </p:grpSpPr>
        <p:sp>
          <p:nvSpPr>
            <p:cNvPr id="3" name="TextBox 2">
              <a:extLst>
                <a:ext uri="{FF2B5EF4-FFF2-40B4-BE49-F238E27FC236}">
                  <a16:creationId xmlns:a16="http://schemas.microsoft.com/office/drawing/2014/main" id="{D25C0B58-2AE0-9295-CAA5-1F8B99836CF4}"/>
                </a:ext>
              </a:extLst>
            </p:cNvPr>
            <p:cNvSpPr txBox="1"/>
            <p:nvPr/>
          </p:nvSpPr>
          <p:spPr>
            <a:xfrm>
              <a:off x="10810875" y="2691906"/>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Distracted Driving Tips:</a:t>
              </a:r>
            </a:p>
          </p:txBody>
        </p:sp>
        <p:sp>
          <p:nvSpPr>
            <p:cNvPr id="5" name="TextBox 4">
              <a:extLst>
                <a:ext uri="{FF2B5EF4-FFF2-40B4-BE49-F238E27FC236}">
                  <a16:creationId xmlns:a16="http://schemas.microsoft.com/office/drawing/2014/main" id="{F1783D2C-306D-7B8A-8D2B-FF248A88FFBE}"/>
                </a:ext>
              </a:extLst>
            </p:cNvPr>
            <p:cNvSpPr txBox="1"/>
            <p:nvPr/>
          </p:nvSpPr>
          <p:spPr>
            <a:xfrm>
              <a:off x="10810875" y="3743325"/>
              <a:ext cx="8822783" cy="2932666"/>
            </a:xfrm>
            <a:prstGeom prst="rect">
              <a:avLst/>
            </a:prstGeom>
            <a:noFill/>
          </p:spPr>
          <p:txBody>
            <a:bodyPr wrap="square">
              <a:noAutofit/>
            </a:bodyPr>
            <a:lstStyle/>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Do not text while driving</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Obey posted speed limits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Encourage friends and family to drive phone-free</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Put down your phone and focus on the road</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Speak out as a passenger if the driver is distracted</a:t>
              </a:r>
            </a:p>
            <a:p>
              <a:pPr marL="457200" indent="-457200" rtl="0" fontAlgn="base">
                <a:lnSpc>
                  <a:spcPts val="52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1245718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DE5D-48AC-C62A-4BEF-5F711992FB1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4A522E1-6560-A456-D8A5-446360AC5679}"/>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70961AF-6CCB-38EF-6A9A-054ABF04C087}"/>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Pedestrian Safety</a:t>
            </a:r>
          </a:p>
        </p:txBody>
      </p:sp>
      <p:grpSp>
        <p:nvGrpSpPr>
          <p:cNvPr id="6" name="Group 5">
            <a:extLst>
              <a:ext uri="{FF2B5EF4-FFF2-40B4-BE49-F238E27FC236}">
                <a16:creationId xmlns:a16="http://schemas.microsoft.com/office/drawing/2014/main" id="{AFB74DFF-FE3E-D7E0-3991-AF0FB1050DE6}"/>
              </a:ext>
            </a:extLst>
          </p:cNvPr>
          <p:cNvGrpSpPr/>
          <p:nvPr/>
        </p:nvGrpSpPr>
        <p:grpSpPr>
          <a:xfrm>
            <a:off x="1212850" y="3289123"/>
            <a:ext cx="14734906" cy="3669841"/>
            <a:chOff x="10658475" y="3006150"/>
            <a:chExt cx="14734906" cy="3669841"/>
          </a:xfrm>
        </p:grpSpPr>
        <p:sp>
          <p:nvSpPr>
            <p:cNvPr id="3" name="TextBox 2">
              <a:extLst>
                <a:ext uri="{FF2B5EF4-FFF2-40B4-BE49-F238E27FC236}">
                  <a16:creationId xmlns:a16="http://schemas.microsoft.com/office/drawing/2014/main" id="{6914BCB5-AF45-4C3F-0314-CDF1536B0317}"/>
                </a:ext>
              </a:extLst>
            </p:cNvPr>
            <p:cNvSpPr txBox="1"/>
            <p:nvPr/>
          </p:nvSpPr>
          <p:spPr>
            <a:xfrm>
              <a:off x="10658475" y="3006150"/>
              <a:ext cx="62515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Safety tips for Pedestrians:</a:t>
              </a:r>
            </a:p>
          </p:txBody>
        </p:sp>
        <p:sp>
          <p:nvSpPr>
            <p:cNvPr id="5" name="TextBox 4">
              <a:extLst>
                <a:ext uri="{FF2B5EF4-FFF2-40B4-BE49-F238E27FC236}">
                  <a16:creationId xmlns:a16="http://schemas.microsoft.com/office/drawing/2014/main" id="{EC2D1D1E-8FE8-7B5C-EF38-6D207437B0C3}"/>
                </a:ext>
              </a:extLst>
            </p:cNvPr>
            <p:cNvSpPr txBox="1"/>
            <p:nvPr/>
          </p:nvSpPr>
          <p:spPr>
            <a:xfrm>
              <a:off x="10810875" y="3743325"/>
              <a:ext cx="14582506" cy="2932666"/>
            </a:xfrm>
            <a:prstGeom prst="rect">
              <a:avLst/>
            </a:prstGeom>
            <a:noFill/>
          </p:spPr>
          <p:txBody>
            <a:bodyPr wrap="square">
              <a:noAutofit/>
            </a:bodyPr>
            <a:lstStyle/>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Stay alert while in crosswalks</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When driving, scan around your vehicle to check for children before backing out of a driveway or parking spot</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As a pedestrian, walk on sidewalks whenever available</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Make eye contact with drivers whenever possible and wait for a clear, complete stop before crossing</a:t>
              </a:r>
            </a:p>
            <a:p>
              <a:pPr marL="457200" indent="-457200" rtl="0" fontAlgn="base">
                <a:lnSpc>
                  <a:spcPts val="5200"/>
                </a:lnSpc>
                <a:buFont typeface="Arial" panose="020B0604020202020204" pitchFamily="34" charset="0"/>
                <a:buChar char="•"/>
              </a:pPr>
              <a:r>
                <a:rPr lang="en-US" sz="2800" dirty="0">
                  <a:latin typeface="Roboto" panose="02000000000000000000" pitchFamily="2" charset="0"/>
                  <a:ea typeface="Roboto" panose="02000000000000000000" pitchFamily="2" charset="0"/>
                </a:rPr>
                <a:t>Obey signs and signals</a:t>
              </a:r>
            </a:p>
            <a:p>
              <a:pPr marL="457200" indent="-457200" rtl="0" fontAlgn="base">
                <a:lnSpc>
                  <a:spcPts val="52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779284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EE712-AD2C-3DEA-3A70-692ECA6389B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B92A85C-D57F-A58E-EEEA-425CA724497F}"/>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587B9CA-570B-AA3B-C562-8961B9E5236E}"/>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Alcohol Safety</a:t>
            </a:r>
          </a:p>
        </p:txBody>
      </p:sp>
      <p:grpSp>
        <p:nvGrpSpPr>
          <p:cNvPr id="6" name="Group 5">
            <a:extLst>
              <a:ext uri="{FF2B5EF4-FFF2-40B4-BE49-F238E27FC236}">
                <a16:creationId xmlns:a16="http://schemas.microsoft.com/office/drawing/2014/main" id="{85F7EBDA-6885-EA9D-DE0F-F68D6D9EFEB2}"/>
              </a:ext>
            </a:extLst>
          </p:cNvPr>
          <p:cNvGrpSpPr/>
          <p:nvPr/>
        </p:nvGrpSpPr>
        <p:grpSpPr>
          <a:xfrm>
            <a:off x="1238584" y="3121193"/>
            <a:ext cx="8975183" cy="3669841"/>
            <a:chOff x="10658475" y="3006150"/>
            <a:chExt cx="8975183" cy="3669841"/>
          </a:xfrm>
        </p:grpSpPr>
        <p:sp>
          <p:nvSpPr>
            <p:cNvPr id="3" name="TextBox 2">
              <a:extLst>
                <a:ext uri="{FF2B5EF4-FFF2-40B4-BE49-F238E27FC236}">
                  <a16:creationId xmlns:a16="http://schemas.microsoft.com/office/drawing/2014/main" id="{5FCD6E79-9B53-A0E5-D017-6E3B26671FB2}"/>
                </a:ext>
              </a:extLst>
            </p:cNvPr>
            <p:cNvSpPr txBox="1"/>
            <p:nvPr/>
          </p:nvSpPr>
          <p:spPr>
            <a:xfrm>
              <a:off x="10658475" y="3006150"/>
              <a:ext cx="74707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Cold Hard Facts about Alcohol:</a:t>
              </a:r>
            </a:p>
          </p:txBody>
        </p:sp>
        <p:sp>
          <p:nvSpPr>
            <p:cNvPr id="5" name="TextBox 4">
              <a:extLst>
                <a:ext uri="{FF2B5EF4-FFF2-40B4-BE49-F238E27FC236}">
                  <a16:creationId xmlns:a16="http://schemas.microsoft.com/office/drawing/2014/main" id="{57588A7B-FE39-2C17-5E67-F642B7B7BF5F}"/>
                </a:ext>
              </a:extLst>
            </p:cNvPr>
            <p:cNvSpPr txBox="1"/>
            <p:nvPr/>
          </p:nvSpPr>
          <p:spPr>
            <a:xfrm>
              <a:off x="10810875" y="3743325"/>
              <a:ext cx="8822783" cy="2932666"/>
            </a:xfrm>
            <a:prstGeom prst="rect">
              <a:avLst/>
            </a:prstGeom>
            <a:noFill/>
          </p:spPr>
          <p:txBody>
            <a:bodyPr wrap="square" lIns="91440" tIns="45720" rIns="91440" bIns="45720" anchor="t">
              <a:noAutofit/>
            </a:bodyPr>
            <a:lstStyle/>
            <a:p>
              <a:pPr marL="457200" indent="-457200" rtl="0" fontAlgn="base">
                <a:lnSpc>
                  <a:spcPts val="4100"/>
                </a:lnSpc>
                <a:buFont typeface="Arial" panose="020B0604020202020204" pitchFamily="34" charset="0"/>
                <a:buChar char="•"/>
              </a:pPr>
              <a:r>
                <a:rPr lang="en-US" sz="2800"/>
                <a:t>Alcohol involvement leads in water-related drowning deaths, typically peaking in the summer months​</a:t>
              </a:r>
            </a:p>
            <a:p>
              <a:pPr marL="457200" indent="-457200" rtl="0" fontAlgn="base">
                <a:lnSpc>
                  <a:spcPts val="4100"/>
                </a:lnSpc>
                <a:buFont typeface="Arial" panose="020B0604020202020204" pitchFamily="34" charset="0"/>
                <a:buChar char="•"/>
              </a:pPr>
              <a:r>
                <a:rPr lang="en-US" sz="2800"/>
                <a:t>Alcohol consumption is the leading cause of boating accidents involving property damage, injury and death.​</a:t>
              </a:r>
            </a:p>
            <a:p>
              <a:pPr marL="457200" indent="-457200" rtl="0" fontAlgn="base">
                <a:lnSpc>
                  <a:spcPts val="4100"/>
                </a:lnSpc>
                <a:buFont typeface="Arial" panose="020B0604020202020204" pitchFamily="34" charset="0"/>
                <a:buChar char="•"/>
              </a:pPr>
              <a:r>
                <a:rPr lang="en-US" sz="2800"/>
                <a:t>Drinking more while on vacation can lead to unforeseen issues​</a:t>
              </a:r>
            </a:p>
            <a:p>
              <a:pPr marL="457200" indent="-457200" rtl="0" fontAlgn="base">
                <a:lnSpc>
                  <a:spcPts val="4100"/>
                </a:lnSpc>
                <a:buFont typeface="Arial" panose="020B0604020202020204" pitchFamily="34" charset="0"/>
                <a:buChar char="•"/>
              </a:pPr>
              <a:r>
                <a:rPr lang="en-US" sz="2800"/>
                <a:t>Hot weather and alcohol are a dangerous risk combination for dehydration. </a:t>
              </a:r>
            </a:p>
            <a:p>
              <a:pPr marL="457200" indent="-457200" rtl="0" fontAlgn="base">
                <a:lnSpc>
                  <a:spcPts val="4100"/>
                </a:lnSpc>
                <a:buFont typeface="Arial" panose="020B0604020202020204" pitchFamily="34" charset="0"/>
                <a:buChar char="•"/>
              </a:pPr>
              <a:r>
                <a:rPr lang="en-US" sz="2800"/>
                <a:t>Do not drink and operate any motorized vehicles.​</a:t>
              </a:r>
            </a:p>
            <a:p>
              <a:pPr marL="457200" indent="-457200" rtl="0" fontAlgn="base">
                <a:lnSpc>
                  <a:spcPts val="4100"/>
                </a:lnSpc>
                <a:buFont typeface="Arial" panose="020B0604020202020204" pitchFamily="34" charset="0"/>
                <a:buChar char="•"/>
              </a:pPr>
              <a:r>
                <a:rPr lang="en-US" sz="2800"/>
                <a:t>Be smart this summer, think before you drink.</a:t>
              </a:r>
            </a:p>
            <a:p>
              <a:pPr marL="457200" indent="-457200" rtl="0" fontAlgn="base">
                <a:lnSpc>
                  <a:spcPts val="5200"/>
                </a:lnSpc>
                <a:buFont typeface="Arial" panose="020B0604020202020204" pitchFamily="34" charset="0"/>
                <a:buChar char="•"/>
              </a:pPr>
              <a:endParaRPr lang="en-US" sz="280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11482483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36107-91AD-49C3-ABD3-E379ED9A0D9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9403A78-067B-87A8-8813-1BA2F0D5FF56}"/>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34231988-DBED-1F6D-235C-518F8A5B9214}"/>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ATV Safety</a:t>
            </a:r>
          </a:p>
        </p:txBody>
      </p:sp>
      <p:grpSp>
        <p:nvGrpSpPr>
          <p:cNvPr id="6" name="Group 5">
            <a:extLst>
              <a:ext uri="{FF2B5EF4-FFF2-40B4-BE49-F238E27FC236}">
                <a16:creationId xmlns:a16="http://schemas.microsoft.com/office/drawing/2014/main" id="{E6F40834-BCE4-7D9D-3D93-CEC631A74375}"/>
              </a:ext>
            </a:extLst>
          </p:cNvPr>
          <p:cNvGrpSpPr/>
          <p:nvPr/>
        </p:nvGrpSpPr>
        <p:grpSpPr>
          <a:xfrm>
            <a:off x="1212850" y="3530390"/>
            <a:ext cx="17090648" cy="6311034"/>
            <a:chOff x="10658475" y="3006150"/>
            <a:chExt cx="17090648" cy="3669841"/>
          </a:xfrm>
        </p:grpSpPr>
        <p:sp>
          <p:nvSpPr>
            <p:cNvPr id="3" name="TextBox 2">
              <a:extLst>
                <a:ext uri="{FF2B5EF4-FFF2-40B4-BE49-F238E27FC236}">
                  <a16:creationId xmlns:a16="http://schemas.microsoft.com/office/drawing/2014/main" id="{BC21B284-4970-E9D7-3FBB-B670BB0A8502}"/>
                </a:ext>
              </a:extLst>
            </p:cNvPr>
            <p:cNvSpPr txBox="1"/>
            <p:nvPr/>
          </p:nvSpPr>
          <p:spPr>
            <a:xfrm>
              <a:off x="10658475" y="3006150"/>
              <a:ext cx="74707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Having a safe ATV Experience:</a:t>
              </a:r>
            </a:p>
          </p:txBody>
        </p:sp>
        <p:sp>
          <p:nvSpPr>
            <p:cNvPr id="5" name="TextBox 4">
              <a:extLst>
                <a:ext uri="{FF2B5EF4-FFF2-40B4-BE49-F238E27FC236}">
                  <a16:creationId xmlns:a16="http://schemas.microsoft.com/office/drawing/2014/main" id="{6008325E-C9F3-9F56-8410-51B9033CA3E3}"/>
                </a:ext>
              </a:extLst>
            </p:cNvPr>
            <p:cNvSpPr txBox="1"/>
            <p:nvPr/>
          </p:nvSpPr>
          <p:spPr>
            <a:xfrm>
              <a:off x="10810875" y="3743325"/>
              <a:ext cx="16938248" cy="2932666"/>
            </a:xfrm>
            <a:prstGeom prst="rect">
              <a:avLst/>
            </a:prstGeom>
            <a:noFill/>
          </p:spPr>
          <p:txBody>
            <a:bodyPr wrap="square">
              <a:noAutofit/>
            </a:bodyPr>
            <a:lstStyle/>
            <a:p>
              <a:pPr rtl="0" fontAlgn="base">
                <a:lnSpc>
                  <a:spcPts val="4000"/>
                </a:lnSpc>
              </a:pPr>
              <a:r>
                <a:rPr lang="en-US" sz="2800" dirty="0"/>
                <a:t>Before you hit the trails, it's essential to: ​</a:t>
              </a:r>
            </a:p>
            <a:p>
              <a:pPr marL="457200" indent="-457200" rtl="0" fontAlgn="base">
                <a:lnSpc>
                  <a:spcPts val="4000"/>
                </a:lnSpc>
                <a:buFont typeface="Arial" panose="020B0604020202020204" pitchFamily="34" charset="0"/>
                <a:buChar char="•"/>
              </a:pPr>
              <a:r>
                <a:rPr lang="en-US" sz="2800" dirty="0"/>
                <a:t>Get hands-on training from a qualified instructor.​</a:t>
              </a:r>
            </a:p>
            <a:p>
              <a:pPr marL="457200" indent="-457200" rtl="0" fontAlgn="base">
                <a:lnSpc>
                  <a:spcPts val="4000"/>
                </a:lnSpc>
                <a:buFont typeface="Arial" panose="020B0604020202020204" pitchFamily="34" charset="0"/>
                <a:buChar char="•"/>
              </a:pPr>
              <a:r>
                <a:rPr lang="en-US" sz="2800" dirty="0"/>
                <a:t>Always wear a helmet and other protective gear, such as eye protection, boots, gloves, long pants and a long-sleeved shirt.​</a:t>
              </a:r>
            </a:p>
            <a:p>
              <a:pPr marL="457200" indent="-457200" rtl="0" fontAlgn="base">
                <a:lnSpc>
                  <a:spcPts val="4000"/>
                </a:lnSpc>
                <a:buFont typeface="Arial" panose="020B0604020202020204" pitchFamily="34" charset="0"/>
                <a:buChar char="•"/>
              </a:pPr>
              <a:r>
                <a:rPr lang="en-US" sz="2800" dirty="0"/>
                <a:t>Never consume alcohol or drugs before or during your ride.​</a:t>
              </a:r>
            </a:p>
            <a:p>
              <a:pPr marL="457200" indent="-457200" rtl="0" fontAlgn="base">
                <a:lnSpc>
                  <a:spcPts val="4000"/>
                </a:lnSpc>
                <a:buFont typeface="Arial" panose="020B0604020202020204" pitchFamily="34" charset="0"/>
                <a:buChar char="•"/>
              </a:pPr>
              <a:r>
                <a:rPr lang="en-US" sz="2800" dirty="0"/>
                <a:t>Never ride with more passengers than there are seats.​</a:t>
              </a:r>
            </a:p>
            <a:p>
              <a:pPr marL="457200" indent="-457200" rtl="0" fontAlgn="base">
                <a:lnSpc>
                  <a:spcPts val="4000"/>
                </a:lnSpc>
                <a:buFont typeface="Arial" panose="020B0604020202020204" pitchFamily="34" charset="0"/>
                <a:buChar char="•"/>
              </a:pPr>
              <a:r>
                <a:rPr lang="en-US" sz="2800" dirty="0"/>
                <a:t>Stay off paved roads and stick to designated trails</a:t>
              </a:r>
            </a:p>
            <a:p>
              <a:pPr marL="457200" indent="-457200" rtl="0" fontAlgn="base">
                <a:lnSpc>
                  <a:spcPts val="52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2134498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563FC-5993-6A31-5D70-8BAA827CFDC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4D139EC-A256-88CA-02D1-9DA3F824B12D}"/>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32053BA1-F5D5-EA7E-C212-1757F483DEB2}"/>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Grilling/Open Fire Safety</a:t>
            </a:r>
          </a:p>
        </p:txBody>
      </p:sp>
      <p:grpSp>
        <p:nvGrpSpPr>
          <p:cNvPr id="6" name="Group 5">
            <a:extLst>
              <a:ext uri="{FF2B5EF4-FFF2-40B4-BE49-F238E27FC236}">
                <a16:creationId xmlns:a16="http://schemas.microsoft.com/office/drawing/2014/main" id="{2080CB8F-6C61-65C9-43A9-9517DA990299}"/>
              </a:ext>
            </a:extLst>
          </p:cNvPr>
          <p:cNvGrpSpPr/>
          <p:nvPr/>
        </p:nvGrpSpPr>
        <p:grpSpPr>
          <a:xfrm>
            <a:off x="1214521" y="3371102"/>
            <a:ext cx="16097086" cy="6661156"/>
            <a:chOff x="10658475" y="3006150"/>
            <a:chExt cx="8975183" cy="3669841"/>
          </a:xfrm>
        </p:grpSpPr>
        <p:sp>
          <p:nvSpPr>
            <p:cNvPr id="3" name="TextBox 2">
              <a:extLst>
                <a:ext uri="{FF2B5EF4-FFF2-40B4-BE49-F238E27FC236}">
                  <a16:creationId xmlns:a16="http://schemas.microsoft.com/office/drawing/2014/main" id="{60F11C6F-E1E2-A020-C31D-8E66BBE00A42}"/>
                </a:ext>
              </a:extLst>
            </p:cNvPr>
            <p:cNvSpPr txBox="1"/>
            <p:nvPr/>
          </p:nvSpPr>
          <p:spPr>
            <a:xfrm>
              <a:off x="10658475" y="3006150"/>
              <a:ext cx="74707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Safe Tips while Grilling</a:t>
              </a:r>
              <a:r>
                <a:rPr lang="en-US" sz="3200" b="1" dirty="0">
                  <a:latin typeface="Original Surfer" panose="020E0503000000020000" pitchFamily="34" charset="0"/>
                </a:rPr>
                <a:t>:</a:t>
              </a:r>
            </a:p>
          </p:txBody>
        </p:sp>
        <p:sp>
          <p:nvSpPr>
            <p:cNvPr id="5" name="TextBox 4">
              <a:extLst>
                <a:ext uri="{FF2B5EF4-FFF2-40B4-BE49-F238E27FC236}">
                  <a16:creationId xmlns:a16="http://schemas.microsoft.com/office/drawing/2014/main" id="{DC4E4E8D-D61C-69D6-4A87-786BB2FD83DA}"/>
                </a:ext>
              </a:extLst>
            </p:cNvPr>
            <p:cNvSpPr txBox="1"/>
            <p:nvPr/>
          </p:nvSpPr>
          <p:spPr>
            <a:xfrm>
              <a:off x="10810875" y="3743325"/>
              <a:ext cx="8822783" cy="2932666"/>
            </a:xfrm>
            <a:prstGeom prst="rect">
              <a:avLst/>
            </a:prstGeom>
            <a:noFill/>
          </p:spPr>
          <p:txBody>
            <a:bodyPr wrap="square" lIns="91440" tIns="45720" rIns="91440" bIns="45720" anchor="t">
              <a:noAutofit/>
            </a:bodyPr>
            <a:lstStyle/>
            <a:p>
              <a:pPr rtl="0" fontAlgn="base">
                <a:lnSpc>
                  <a:spcPts val="4700"/>
                </a:lnSpc>
              </a:pPr>
              <a:r>
                <a:rPr lang="en-US" sz="2800" dirty="0"/>
                <a:t>As the warmer weather approaches and you fire up the grill, be mindful of these tips for a safe grilling experience:​</a:t>
              </a:r>
            </a:p>
            <a:p>
              <a:pPr marL="457200" indent="-457200" rtl="0" fontAlgn="base">
                <a:lnSpc>
                  <a:spcPts val="4700"/>
                </a:lnSpc>
                <a:buFont typeface="Arial" panose="020B0604020202020204" pitchFamily="34" charset="0"/>
                <a:buChar char="•"/>
              </a:pPr>
              <a:r>
                <a:rPr lang="en-US" sz="2800" dirty="0"/>
                <a:t>Never leave your grill unattended when in use.​</a:t>
              </a:r>
            </a:p>
            <a:p>
              <a:pPr marL="457200" indent="-457200" rtl="0" fontAlgn="base">
                <a:lnSpc>
                  <a:spcPts val="4700"/>
                </a:lnSpc>
                <a:buFont typeface="Arial" panose="020B0604020202020204" pitchFamily="34" charset="0"/>
                <a:buChar char="•"/>
              </a:pPr>
              <a:r>
                <a:rPr lang="en-US" sz="2800" dirty="0"/>
                <a:t>Check your gas tank for leaks.​</a:t>
              </a:r>
            </a:p>
            <a:p>
              <a:pPr marL="457200" indent="-457200" rtl="0" fontAlgn="base">
                <a:lnSpc>
                  <a:spcPts val="4700"/>
                </a:lnSpc>
                <a:buFont typeface="Arial" panose="020B0604020202020204" pitchFamily="34" charset="0"/>
                <a:buChar char="•"/>
              </a:pPr>
              <a:r>
                <a:rPr lang="en-US" sz="2800" dirty="0"/>
                <a:t>Grill away from your home and anything flammable.​</a:t>
              </a:r>
            </a:p>
            <a:p>
              <a:pPr marL="457200" indent="-457200" rtl="0" fontAlgn="base">
                <a:lnSpc>
                  <a:spcPts val="4700"/>
                </a:lnSpc>
                <a:buFont typeface="Arial" panose="020B0604020202020204" pitchFamily="34" charset="0"/>
                <a:buChar char="•"/>
              </a:pPr>
              <a:r>
                <a:rPr lang="en-US" sz="2800" dirty="0"/>
                <a:t>Remove grease or fat build up before use.​</a:t>
              </a:r>
            </a:p>
            <a:p>
              <a:pPr marL="457200" indent="-457200" rtl="0" fontAlgn="base">
                <a:lnSpc>
                  <a:spcPts val="4700"/>
                </a:lnSpc>
                <a:buFont typeface="Arial" panose="020B0604020202020204" pitchFamily="34" charset="0"/>
                <a:buChar char="•"/>
              </a:pPr>
              <a:r>
                <a:rPr lang="en-US" sz="2800" dirty="0"/>
                <a:t>Keep children and pets at least three feet away.</a:t>
              </a:r>
            </a:p>
          </p:txBody>
        </p:sp>
      </p:grpSp>
    </p:spTree>
    <p:extLst>
      <p:ext uri="{BB962C8B-B14F-4D97-AF65-F5344CB8AC3E}">
        <p14:creationId xmlns:p14="http://schemas.microsoft.com/office/powerpoint/2010/main" val="128991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85998-058C-1E2C-22C4-C3CDF447373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C3688A9-99FE-DE63-DED9-17B2153472BF}"/>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103608D-18DD-D1A9-0132-47BEBD4E44AD}"/>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Conclusion</a:t>
            </a:r>
          </a:p>
        </p:txBody>
      </p:sp>
      <p:grpSp>
        <p:nvGrpSpPr>
          <p:cNvPr id="6" name="Group 5">
            <a:extLst>
              <a:ext uri="{FF2B5EF4-FFF2-40B4-BE49-F238E27FC236}">
                <a16:creationId xmlns:a16="http://schemas.microsoft.com/office/drawing/2014/main" id="{FCC09BB1-C98A-DA99-400A-7E5A28BFC20A}"/>
              </a:ext>
            </a:extLst>
          </p:cNvPr>
          <p:cNvGrpSpPr/>
          <p:nvPr/>
        </p:nvGrpSpPr>
        <p:grpSpPr>
          <a:xfrm>
            <a:off x="1212850" y="3245790"/>
            <a:ext cx="8975183" cy="3669841"/>
            <a:chOff x="10658475" y="3006150"/>
            <a:chExt cx="8975183" cy="3669841"/>
          </a:xfrm>
        </p:grpSpPr>
        <p:sp>
          <p:nvSpPr>
            <p:cNvPr id="3" name="TextBox 2">
              <a:extLst>
                <a:ext uri="{FF2B5EF4-FFF2-40B4-BE49-F238E27FC236}">
                  <a16:creationId xmlns:a16="http://schemas.microsoft.com/office/drawing/2014/main" id="{17EC9DB8-AA96-0B48-53D9-50A8630F9043}"/>
                </a:ext>
              </a:extLst>
            </p:cNvPr>
            <p:cNvSpPr txBox="1"/>
            <p:nvPr/>
          </p:nvSpPr>
          <p:spPr>
            <a:xfrm>
              <a:off x="10658475" y="3006150"/>
              <a:ext cx="74707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Keep in mind that:</a:t>
              </a:r>
            </a:p>
          </p:txBody>
        </p:sp>
        <p:sp>
          <p:nvSpPr>
            <p:cNvPr id="5" name="TextBox 4">
              <a:extLst>
                <a:ext uri="{FF2B5EF4-FFF2-40B4-BE49-F238E27FC236}">
                  <a16:creationId xmlns:a16="http://schemas.microsoft.com/office/drawing/2014/main" id="{EB3F56B5-E786-D90C-E4FE-C7B7CBE2A6F9}"/>
                </a:ext>
              </a:extLst>
            </p:cNvPr>
            <p:cNvSpPr txBox="1"/>
            <p:nvPr/>
          </p:nvSpPr>
          <p:spPr>
            <a:xfrm>
              <a:off x="10810875" y="3743325"/>
              <a:ext cx="8822783" cy="2932666"/>
            </a:xfrm>
            <a:prstGeom prst="rect">
              <a:avLst/>
            </a:prstGeom>
            <a:noFill/>
          </p:spPr>
          <p:txBody>
            <a:bodyPr wrap="square" lIns="91440" tIns="45720" rIns="91440" bIns="45720" anchor="t">
              <a:noAutofit/>
            </a:bodyPr>
            <a:lstStyle/>
            <a:p>
              <a:pPr marL="457200" indent="-457200" rtl="0" fontAlgn="base">
                <a:lnSpc>
                  <a:spcPts val="4000"/>
                </a:lnSpc>
                <a:buFont typeface="Arial" panose="020B0604020202020204" pitchFamily="34" charset="0"/>
                <a:buChar char="•"/>
              </a:pPr>
              <a:r>
                <a:rPr lang="en-US" sz="2800" dirty="0"/>
                <a:t>Toward the end of the 101 CDOS last year, 69 servicemembers had been killed in vehicle-related crashes, resulting in a 20% increase over the previous year's total. ​</a:t>
              </a:r>
            </a:p>
            <a:p>
              <a:pPr marL="457200" indent="-457200" rtl="0" fontAlgn="base">
                <a:lnSpc>
                  <a:spcPts val="4000"/>
                </a:lnSpc>
                <a:buFont typeface="Arial" panose="020B0604020202020204" pitchFamily="34" charset="0"/>
                <a:buChar char="•"/>
              </a:pPr>
              <a:r>
                <a:rPr lang="en-US" sz="2800" dirty="0"/>
                <a:t>From the most junior Sailor/Marine to the highest ranking leader, help us keep YOU from being one of these numbers. ​</a:t>
              </a:r>
            </a:p>
            <a:p>
              <a:pPr marL="457200" indent="-457200" rtl="0" fontAlgn="base">
                <a:lnSpc>
                  <a:spcPts val="4000"/>
                </a:lnSpc>
                <a:buFont typeface="Arial" panose="020B0604020202020204" pitchFamily="34" charset="0"/>
                <a:buChar char="•"/>
              </a:pPr>
              <a:r>
                <a:rPr lang="en-US" sz="2800" dirty="0"/>
                <a:t>See the risks, get the information out so that your personnel can avoid the same fate.</a:t>
              </a:r>
            </a:p>
          </p:txBody>
        </p:sp>
      </p:grpSp>
    </p:spTree>
    <p:extLst>
      <p:ext uri="{BB962C8B-B14F-4D97-AF65-F5344CB8AC3E}">
        <p14:creationId xmlns:p14="http://schemas.microsoft.com/office/powerpoint/2010/main" val="1344937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EB93E-5DE9-5DE8-1F35-B9185FC1D9A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50E3D13-C84A-B9E5-40EE-14C5553F1449}"/>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241CA4F-A1DD-7AB5-EF16-40CF2C91BEBD}"/>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Contact Us!</a:t>
            </a:r>
          </a:p>
        </p:txBody>
      </p:sp>
      <p:sp>
        <p:nvSpPr>
          <p:cNvPr id="3" name="TextBox 2">
            <a:extLst>
              <a:ext uri="{FF2B5EF4-FFF2-40B4-BE49-F238E27FC236}">
                <a16:creationId xmlns:a16="http://schemas.microsoft.com/office/drawing/2014/main" id="{06B359AA-48D3-D869-70AB-086263A62EDA}"/>
              </a:ext>
            </a:extLst>
          </p:cNvPr>
          <p:cNvSpPr txBox="1"/>
          <p:nvPr/>
        </p:nvSpPr>
        <p:spPr>
          <a:xfrm>
            <a:off x="1441449" y="5734050"/>
            <a:ext cx="10576683" cy="523220"/>
          </a:xfrm>
          <a:prstGeom prst="rect">
            <a:avLst/>
          </a:prstGeom>
          <a:noFill/>
        </p:spPr>
        <p:txBody>
          <a:bodyPr wrap="square" lIns="91440" tIns="45720" rIns="91440" bIns="45720" rtlCol="0" anchor="t">
            <a:spAutoFit/>
          </a:bodyPr>
          <a:lstStyle/>
          <a:p>
            <a:r>
              <a:rPr lang="en-US" sz="2800" dirty="0"/>
              <a:t>NAVSAFECOM_CODE04_PAO@US.NAVY.MIL</a:t>
            </a:r>
          </a:p>
        </p:txBody>
      </p:sp>
      <p:sp>
        <p:nvSpPr>
          <p:cNvPr id="4" name="TextBox 3">
            <a:extLst>
              <a:ext uri="{FF2B5EF4-FFF2-40B4-BE49-F238E27FC236}">
                <a16:creationId xmlns:a16="http://schemas.microsoft.com/office/drawing/2014/main" id="{43C7069B-BB35-B269-18FD-37BB689B1C80}"/>
              </a:ext>
            </a:extLst>
          </p:cNvPr>
          <p:cNvSpPr txBox="1"/>
          <p:nvPr/>
        </p:nvSpPr>
        <p:spPr>
          <a:xfrm>
            <a:off x="1441449" y="7129381"/>
            <a:ext cx="9832975" cy="1015663"/>
          </a:xfrm>
          <a:prstGeom prst="rect">
            <a:avLst/>
          </a:prstGeom>
          <a:noFill/>
        </p:spPr>
        <p:txBody>
          <a:bodyPr wrap="square" rtlCol="0">
            <a:spAutoFit/>
          </a:bodyPr>
          <a:lstStyle/>
          <a:p>
            <a:r>
              <a:rPr lang="en-US" sz="2800" dirty="0">
                <a:hlinkClick r:id="rId3">
                  <a:extLst>
                    <a:ext uri="{A12FA001-AC4F-418D-AE19-62706E023703}">
                      <ahyp:hlinkClr xmlns:ahyp="http://schemas.microsoft.com/office/drawing/2018/hyperlinkcolor" val="tx"/>
                    </a:ext>
                  </a:extLst>
                </a:hlinkClick>
              </a:rPr>
              <a:t>https://www.navalsafetycommand.navy.mil</a:t>
            </a:r>
            <a:endParaRPr lang="en-US" sz="2800" dirty="0"/>
          </a:p>
          <a:p>
            <a:endParaRPr lang="en-US" sz="3200" b="1" dirty="0">
              <a:latin typeface="Original Surfer" panose="020E0503000000020000" pitchFamily="34" charset="0"/>
            </a:endParaRPr>
          </a:p>
        </p:txBody>
      </p:sp>
      <p:pic>
        <p:nvPicPr>
          <p:cNvPr id="7" name="Picture 6">
            <a:extLst>
              <a:ext uri="{FF2B5EF4-FFF2-40B4-BE49-F238E27FC236}">
                <a16:creationId xmlns:a16="http://schemas.microsoft.com/office/drawing/2014/main" id="{AEEB63F7-D7D3-3E73-1347-C1B6BE6B35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025041" y="4796542"/>
            <a:ext cx="3329948" cy="3198520"/>
          </a:xfrm>
          <a:prstGeom prst="rect">
            <a:avLst/>
          </a:prstGeom>
        </p:spPr>
      </p:pic>
      <p:pic>
        <p:nvPicPr>
          <p:cNvPr id="11" name="Picture 10">
            <a:extLst>
              <a:ext uri="{FF2B5EF4-FFF2-40B4-BE49-F238E27FC236}">
                <a16:creationId xmlns:a16="http://schemas.microsoft.com/office/drawing/2014/main" id="{71E0A843-84B2-F3CD-054A-33DE37FDC4C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5755667" y="4484958"/>
            <a:ext cx="3657600" cy="3657600"/>
          </a:xfrm>
          <a:prstGeom prst="rect">
            <a:avLst/>
          </a:prstGeom>
        </p:spPr>
      </p:pic>
      <p:sp>
        <p:nvSpPr>
          <p:cNvPr id="12" name="TextBox 11">
            <a:extLst>
              <a:ext uri="{FF2B5EF4-FFF2-40B4-BE49-F238E27FC236}">
                <a16:creationId xmlns:a16="http://schemas.microsoft.com/office/drawing/2014/main" id="{4D230591-339F-9F7F-7710-42B22F7DF10B}"/>
              </a:ext>
            </a:extLst>
          </p:cNvPr>
          <p:cNvSpPr txBox="1"/>
          <p:nvPr/>
        </p:nvSpPr>
        <p:spPr>
          <a:xfrm>
            <a:off x="1441449" y="8126744"/>
            <a:ext cx="9832975" cy="1015663"/>
          </a:xfrm>
          <a:prstGeom prst="rect">
            <a:avLst/>
          </a:prstGeom>
          <a:noFill/>
        </p:spPr>
        <p:txBody>
          <a:bodyPr wrap="square" rtlCol="0">
            <a:spAutoFit/>
          </a:bodyPr>
          <a:lstStyle/>
          <a:p>
            <a:r>
              <a:rPr lang="en-US" sz="2800" dirty="0">
                <a:hlinkClick r:id="rId6">
                  <a:extLst>
                    <a:ext uri="{A12FA001-AC4F-418D-AE19-62706E023703}">
                      <ahyp:hlinkClr xmlns:ahyp="http://schemas.microsoft.com/office/drawing/2018/hyperlinkcolor" val="tx"/>
                    </a:ext>
                  </a:extLst>
                </a:hlinkClick>
              </a:rPr>
              <a:t>https://www.safety.marines.mil/</a:t>
            </a:r>
            <a:endParaRPr lang="en-US" sz="2800" dirty="0"/>
          </a:p>
          <a:p>
            <a:endParaRPr lang="en-US" sz="3200" b="1" dirty="0">
              <a:latin typeface="Original Surfer" panose="020E0503000000020000" pitchFamily="34" charset="0"/>
            </a:endParaRPr>
          </a:p>
        </p:txBody>
      </p:sp>
    </p:spTree>
    <p:extLst>
      <p:ext uri="{BB962C8B-B14F-4D97-AF65-F5344CB8AC3E}">
        <p14:creationId xmlns:p14="http://schemas.microsoft.com/office/powerpoint/2010/main" val="133575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FCF0C-4583-B8D6-EDB2-C6586C30C10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6BD3CFC-4D11-D2AB-6FF5-A26183F2E4B5}"/>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6991A9B-A52C-5439-63F5-65AE2683825D}"/>
              </a:ext>
            </a:extLst>
          </p:cNvPr>
          <p:cNvSpPr txBox="1"/>
          <p:nvPr/>
        </p:nvSpPr>
        <p:spPr>
          <a:xfrm>
            <a:off x="2023928" y="3281561"/>
            <a:ext cx="16056244" cy="5478423"/>
          </a:xfrm>
          <a:prstGeom prst="rect">
            <a:avLst/>
          </a:prstGeom>
          <a:noFill/>
        </p:spPr>
        <p:txBody>
          <a:bodyPr wrap="square">
            <a:spAutoFit/>
          </a:bodyPr>
          <a:lstStyle/>
          <a:p>
            <a:pPr algn="l">
              <a:lnSpc>
                <a:spcPts val="3560"/>
              </a:lnSpc>
            </a:pPr>
            <a:r>
              <a:rPr lang="en-US" sz="2800" dirty="0">
                <a:effectLst/>
              </a:rPr>
              <a:t>Despite readily available information the effects of heat stress continue to be underestimated. The human body under normal conditions can regulate its temperature through sweating, usually until it is exposed to more heat than it can handle. This can quickly lead to:</a:t>
            </a:r>
          </a:p>
          <a:p>
            <a:pPr marL="514350" indent="-514350" algn="l">
              <a:lnSpc>
                <a:spcPts val="3560"/>
              </a:lnSpc>
              <a:buAutoNum type="arabicPeriod"/>
            </a:pPr>
            <a:r>
              <a:rPr lang="en-US" sz="2800" dirty="0"/>
              <a:t>Delirium</a:t>
            </a:r>
          </a:p>
          <a:p>
            <a:pPr marL="514350" indent="-514350" algn="l">
              <a:lnSpc>
                <a:spcPts val="3560"/>
              </a:lnSpc>
              <a:buAutoNum type="arabicPeriod"/>
            </a:pPr>
            <a:r>
              <a:rPr lang="en-US" sz="2800" dirty="0"/>
              <a:t>Organ Damage</a:t>
            </a:r>
          </a:p>
          <a:p>
            <a:pPr marL="514350" indent="-514350" algn="l">
              <a:lnSpc>
                <a:spcPts val="3560"/>
              </a:lnSpc>
              <a:buAutoNum type="arabicPeriod"/>
            </a:pPr>
            <a:r>
              <a:rPr lang="en-US" sz="2800" dirty="0"/>
              <a:t>Death</a:t>
            </a:r>
          </a:p>
          <a:p>
            <a:pPr marL="514350" indent="-514350" algn="l">
              <a:lnSpc>
                <a:spcPts val="3560"/>
              </a:lnSpc>
              <a:buAutoNum type="arabicPeriod"/>
            </a:pPr>
            <a:endParaRPr lang="en-US" sz="2800" dirty="0"/>
          </a:p>
          <a:p>
            <a:pPr algn="l"/>
            <a:r>
              <a:rPr lang="en-US" sz="2800" b="1" dirty="0">
                <a:effectLst/>
              </a:rPr>
              <a:t>You are more at risk if you are:</a:t>
            </a:r>
            <a:endParaRPr lang="en-US" sz="2800" b="1" dirty="0"/>
          </a:p>
          <a:p>
            <a:pPr marL="342900" indent="-342900" algn="l">
              <a:buFont typeface="Arial" panose="020B0604020202020204" pitchFamily="34" charset="0"/>
              <a:buChar char="•"/>
            </a:pPr>
            <a:r>
              <a:rPr lang="en-US" sz="2800" dirty="0"/>
              <a:t>I</a:t>
            </a:r>
            <a:r>
              <a:rPr lang="en-US" sz="2800" dirty="0">
                <a:effectLst/>
              </a:rPr>
              <a:t>ll, have chronic health conditions or are taking certain medications</a:t>
            </a:r>
            <a:endParaRPr lang="en-US" sz="2800" dirty="0"/>
          </a:p>
          <a:p>
            <a:pPr marL="342900" indent="-342900" algn="l">
              <a:buFont typeface="Arial" panose="020B0604020202020204" pitchFamily="34" charset="0"/>
              <a:buChar char="•"/>
            </a:pPr>
            <a:r>
              <a:rPr lang="en-US" sz="2800" dirty="0">
                <a:effectLst/>
              </a:rPr>
              <a:t>Overweight</a:t>
            </a:r>
            <a:endParaRPr lang="en-US" sz="2800" dirty="0"/>
          </a:p>
          <a:p>
            <a:pPr marL="342900" indent="-342900" algn="l">
              <a:buFont typeface="Arial" panose="020B0604020202020204" pitchFamily="34" charset="0"/>
              <a:buChar char="•"/>
            </a:pPr>
            <a:r>
              <a:rPr lang="en-US" sz="2800" dirty="0">
                <a:effectLst/>
              </a:rPr>
              <a:t>Working in or exercising in excessive heat</a:t>
            </a:r>
          </a:p>
          <a:p>
            <a:pPr algn="l"/>
            <a:endParaRPr lang="en-US" sz="2800" dirty="0"/>
          </a:p>
        </p:txBody>
      </p:sp>
      <p:sp>
        <p:nvSpPr>
          <p:cNvPr id="10" name="TextBox 9">
            <a:extLst>
              <a:ext uri="{FF2B5EF4-FFF2-40B4-BE49-F238E27FC236}">
                <a16:creationId xmlns:a16="http://schemas.microsoft.com/office/drawing/2014/main" id="{1AC6FB75-762E-91FE-CD8A-E03BF3EE9678}"/>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Heat Illness</a:t>
            </a:r>
          </a:p>
        </p:txBody>
      </p:sp>
    </p:spTree>
    <p:extLst>
      <p:ext uri="{BB962C8B-B14F-4D97-AF65-F5344CB8AC3E}">
        <p14:creationId xmlns:p14="http://schemas.microsoft.com/office/powerpoint/2010/main" val="1247483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95248-D9CB-3F9D-AE52-A2C02B40BA4F}"/>
            </a:ext>
          </a:extLst>
        </p:cNvPr>
        <p:cNvGrpSpPr/>
        <p:nvPr/>
      </p:nvGrpSpPr>
      <p:grpSpPr>
        <a:xfrm>
          <a:off x="0" y="0"/>
          <a:ext cx="0" cy="0"/>
          <a:chOff x="0" y="0"/>
          <a:chExt cx="0" cy="0"/>
        </a:xfrm>
      </p:grpSpPr>
      <p:grpSp>
        <p:nvGrpSpPr>
          <p:cNvPr id="13" name="Group 12">
            <a:extLst>
              <a:ext uri="{FF2B5EF4-FFF2-40B4-BE49-F238E27FC236}">
                <a16:creationId xmlns:a16="http://schemas.microsoft.com/office/drawing/2014/main" id="{D37CA7DA-244D-E959-4FA1-94AD7CB03F24}"/>
              </a:ext>
            </a:extLst>
          </p:cNvPr>
          <p:cNvGrpSpPr/>
          <p:nvPr/>
        </p:nvGrpSpPr>
        <p:grpSpPr>
          <a:xfrm>
            <a:off x="1180504" y="449061"/>
            <a:ext cx="18891250" cy="2057400"/>
            <a:chOff x="1202783" y="8269053"/>
            <a:chExt cx="18891250" cy="2057400"/>
          </a:xfrm>
        </p:grpSpPr>
        <p:sp>
          <p:nvSpPr>
            <p:cNvPr id="2" name="Rectangle 1">
              <a:extLst>
                <a:ext uri="{FF2B5EF4-FFF2-40B4-BE49-F238E27FC236}">
                  <a16:creationId xmlns:a16="http://schemas.microsoft.com/office/drawing/2014/main" id="{AE153C59-8E02-F9D1-00FC-00B92D8831C1}"/>
                </a:ext>
              </a:extLst>
            </p:cNvPr>
            <p:cNvSpPr/>
            <p:nvPr/>
          </p:nvSpPr>
          <p:spPr>
            <a:xfrm>
              <a:off x="1202783" y="8269053"/>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F678634-B895-6D7C-A367-CA70937229A2}"/>
                </a:ext>
              </a:extLst>
            </p:cNvPr>
            <p:cNvSpPr txBox="1"/>
            <p:nvPr/>
          </p:nvSpPr>
          <p:spPr>
            <a:xfrm>
              <a:off x="4660125" y="8741954"/>
              <a:ext cx="15071183" cy="1015663"/>
            </a:xfrm>
            <a:prstGeom prst="rect">
              <a:avLst/>
            </a:prstGeom>
            <a:noFill/>
          </p:spPr>
          <p:txBody>
            <a:bodyPr wrap="square" rtlCol="0">
              <a:spAutoFit/>
            </a:bodyPr>
            <a:lstStyle/>
            <a:p>
              <a:pPr algn="r"/>
              <a:r>
                <a:rPr lang="en-US" sz="6000" dirty="0">
                  <a:solidFill>
                    <a:schemeClr val="accent1">
                      <a:lumMod val="60000"/>
                      <a:lumOff val="40000"/>
                    </a:schemeClr>
                  </a:solidFill>
                  <a:latin typeface="Arial" panose="020B0604020202020204" pitchFamily="34" charset="0"/>
                  <a:cs typeface="Arial" panose="020B0604020202020204" pitchFamily="34" charset="0"/>
                </a:rPr>
                <a:t>Signs and Symptoms</a:t>
              </a:r>
            </a:p>
          </p:txBody>
        </p:sp>
      </p:grpSp>
      <p:sp>
        <p:nvSpPr>
          <p:cNvPr id="7" name="TextBox 6">
            <a:extLst>
              <a:ext uri="{FF2B5EF4-FFF2-40B4-BE49-F238E27FC236}">
                <a16:creationId xmlns:a16="http://schemas.microsoft.com/office/drawing/2014/main" id="{60E352C7-E87A-0A3E-BEB9-1E921FE2F847}"/>
              </a:ext>
            </a:extLst>
          </p:cNvPr>
          <p:cNvSpPr txBox="1"/>
          <p:nvPr/>
        </p:nvSpPr>
        <p:spPr>
          <a:xfrm>
            <a:off x="10277888" y="3506513"/>
            <a:ext cx="8249733" cy="4247317"/>
          </a:xfrm>
          <a:prstGeom prst="rect">
            <a:avLst/>
          </a:prstGeom>
          <a:noFill/>
        </p:spPr>
        <p:txBody>
          <a:bodyPr wrap="square" lIns="91440" tIns="45720" rIns="91440" bIns="45720" rtlCol="0" anchor="t">
            <a:spAutoFit/>
          </a:bodyPr>
          <a:lstStyle/>
          <a:p>
            <a:pPr marL="342900" indent="-342900" algn="l">
              <a:buFont typeface="Arial" panose="020B0604020202020204" pitchFamily="34" charset="0"/>
              <a:buChar char="•"/>
            </a:pPr>
            <a:r>
              <a:rPr lang="en-US" sz="2800" dirty="0">
                <a:effectLst/>
                <a:latin typeface="Arial" panose="020B0604020202020204" pitchFamily="34" charset="0"/>
                <a:ea typeface="Roboto" panose="02000000000000000000" pitchFamily="2" charset="0"/>
                <a:cs typeface="Arial" panose="020B0604020202020204" pitchFamily="34" charset="0"/>
              </a:rPr>
              <a:t>Take the affected person to a cooler area (shade or air conditioning)</a:t>
            </a:r>
          </a:p>
          <a:p>
            <a:pPr marL="342900" indent="-342900" algn="l">
              <a:buFont typeface="Arial" panose="020B0604020202020204" pitchFamily="34" charset="0"/>
              <a:buChar char="•"/>
            </a:pPr>
            <a:endParaRPr lang="en-US" sz="2800" dirty="0">
              <a:latin typeface="Arial" panose="020B0604020202020204" pitchFamily="34" charset="0"/>
              <a:ea typeface="Roboto" panose="02000000000000000000" pitchFamily="2" charset="0"/>
              <a:cs typeface="Arial" panose="020B0604020202020204" pitchFamily="34" charset="0"/>
            </a:endParaRPr>
          </a:p>
          <a:p>
            <a:pPr marL="342900" indent="-342900" algn="l">
              <a:buFont typeface="Arial" panose="020B0604020202020204" pitchFamily="34" charset="0"/>
              <a:buChar char="•"/>
            </a:pPr>
            <a:r>
              <a:rPr lang="en-US" sz="2800" dirty="0">
                <a:effectLst/>
                <a:latin typeface="Arial" panose="020B0604020202020204" pitchFamily="34" charset="0"/>
                <a:ea typeface="Roboto"/>
                <a:cs typeface="Arial" panose="020B0604020202020204" pitchFamily="34" charset="0"/>
              </a:rPr>
              <a:t>Cool the</a:t>
            </a:r>
            <a:r>
              <a:rPr lang="en-US" sz="2800" dirty="0">
                <a:latin typeface="Arial" panose="020B0604020202020204" pitchFamily="34" charset="0"/>
                <a:ea typeface="Roboto"/>
                <a:cs typeface="Arial" panose="020B0604020202020204" pitchFamily="34" charset="0"/>
              </a:rPr>
              <a:t> person</a:t>
            </a:r>
            <a:r>
              <a:rPr lang="en-US" sz="2800" dirty="0">
                <a:effectLst/>
                <a:latin typeface="Arial" panose="020B0604020202020204" pitchFamily="34" charset="0"/>
                <a:ea typeface="Roboto"/>
                <a:cs typeface="Arial" panose="020B0604020202020204" pitchFamily="34" charset="0"/>
              </a:rPr>
              <a:t> immediately</a:t>
            </a:r>
          </a:p>
          <a:p>
            <a:pPr marL="342900" indent="-342900" algn="l">
              <a:buFont typeface="Arial" panose="020B0604020202020204" pitchFamily="34" charset="0"/>
              <a:buChar char="•"/>
            </a:pPr>
            <a:endParaRPr lang="en-US" sz="2800" dirty="0">
              <a:latin typeface="Arial" panose="020B0604020202020204" pitchFamily="34" charset="0"/>
              <a:ea typeface="Roboto" panose="02000000000000000000" pitchFamily="2" charset="0"/>
              <a:cs typeface="Arial" panose="020B0604020202020204" pitchFamily="34" charset="0"/>
            </a:endParaRPr>
          </a:p>
          <a:p>
            <a:pPr marL="342900" indent="-342900" algn="l">
              <a:buFont typeface="Arial" panose="020B0604020202020204" pitchFamily="34" charset="0"/>
              <a:buChar char="•"/>
            </a:pPr>
            <a:r>
              <a:rPr lang="en-US" sz="2800" dirty="0">
                <a:effectLst/>
                <a:latin typeface="Arial" panose="020B0604020202020204" pitchFamily="34" charset="0"/>
                <a:ea typeface="Roboto"/>
                <a:cs typeface="Arial" panose="020B0604020202020204" pitchFamily="34" charset="0"/>
              </a:rPr>
              <a:t>Never leave a</a:t>
            </a:r>
            <a:r>
              <a:rPr lang="en-US" sz="2800" dirty="0">
                <a:latin typeface="Arial" panose="020B0604020202020204" pitchFamily="34" charset="0"/>
                <a:ea typeface="Roboto"/>
                <a:cs typeface="Arial" panose="020B0604020202020204" pitchFamily="34" charset="0"/>
              </a:rPr>
              <a:t> person</a:t>
            </a:r>
            <a:r>
              <a:rPr lang="en-US" sz="2800" dirty="0">
                <a:effectLst/>
                <a:latin typeface="Arial" panose="020B0604020202020204" pitchFamily="34" charset="0"/>
                <a:ea typeface="Roboto"/>
                <a:cs typeface="Arial" panose="020B0604020202020204" pitchFamily="34" charset="0"/>
              </a:rPr>
              <a:t> with heat-related illness alone</a:t>
            </a:r>
            <a:r>
              <a:rPr lang="en-US" sz="2800" dirty="0">
                <a:latin typeface="Arial" panose="020B0604020202020204" pitchFamily="34" charset="0"/>
                <a:ea typeface="Roboto"/>
                <a:cs typeface="Arial" panose="020B0604020202020204" pitchFamily="34" charset="0"/>
              </a:rPr>
              <a:t>.</a:t>
            </a:r>
            <a:r>
              <a:rPr lang="en-US" sz="2800" dirty="0">
                <a:effectLst/>
                <a:latin typeface="Arial" panose="020B0604020202020204" pitchFamily="34" charset="0"/>
                <a:ea typeface="Roboto"/>
                <a:cs typeface="Arial" panose="020B0604020202020204" pitchFamily="34" charset="0"/>
              </a:rPr>
              <a:t> The illness can rapidly become worse, stay with the worker and call 9-1-1 or your local emergency operator</a:t>
            </a:r>
            <a:endParaRPr lang="en-US" sz="2800" dirty="0">
              <a:latin typeface="Arial" panose="020B0604020202020204" pitchFamily="34" charset="0"/>
              <a:ea typeface="Roboto"/>
              <a:cs typeface="Arial" panose="020B0604020202020204" pitchFamily="34" charset="0"/>
            </a:endParaRPr>
          </a:p>
          <a:p>
            <a:endParaRPr lang="en-US" dirty="0"/>
          </a:p>
        </p:txBody>
      </p:sp>
      <p:sp>
        <p:nvSpPr>
          <p:cNvPr id="12" name="TextBox 11">
            <a:extLst>
              <a:ext uri="{FF2B5EF4-FFF2-40B4-BE49-F238E27FC236}">
                <a16:creationId xmlns:a16="http://schemas.microsoft.com/office/drawing/2014/main" id="{4611A640-93FA-FF79-052F-026B22D5F3AF}"/>
              </a:ext>
            </a:extLst>
          </p:cNvPr>
          <p:cNvSpPr txBox="1"/>
          <p:nvPr/>
        </p:nvSpPr>
        <p:spPr>
          <a:xfrm>
            <a:off x="14218024" y="-2761129"/>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C8A312C4-CA58-37A6-2AD7-92824898B964}"/>
              </a:ext>
            </a:extLst>
          </p:cNvPr>
          <p:cNvSpPr txBox="1"/>
          <p:nvPr/>
        </p:nvSpPr>
        <p:spPr>
          <a:xfrm>
            <a:off x="10517457" y="2753652"/>
            <a:ext cx="2524667"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First Aid</a:t>
            </a:r>
          </a:p>
        </p:txBody>
      </p:sp>
      <p:sp>
        <p:nvSpPr>
          <p:cNvPr id="8" name="TextBox 7">
            <a:extLst>
              <a:ext uri="{FF2B5EF4-FFF2-40B4-BE49-F238E27FC236}">
                <a16:creationId xmlns:a16="http://schemas.microsoft.com/office/drawing/2014/main" id="{FB2645BD-20EE-04E5-3FA3-05A4F5F855E8}"/>
              </a:ext>
            </a:extLst>
          </p:cNvPr>
          <p:cNvSpPr txBox="1"/>
          <p:nvPr/>
        </p:nvSpPr>
        <p:spPr>
          <a:xfrm>
            <a:off x="1499312" y="2752725"/>
            <a:ext cx="8620667" cy="6494085"/>
          </a:xfrm>
          <a:prstGeom prst="rect">
            <a:avLst/>
          </a:prstGeom>
          <a:noFill/>
        </p:spPr>
        <p:txBody>
          <a:bodyPr wrap="square" lIns="91440" tIns="45720" rIns="91440" bIns="45720" rtlCol="0" anchor="t">
            <a:spAutoFit/>
          </a:bodyPr>
          <a:lstStyle/>
          <a:p>
            <a:r>
              <a:rPr lang="en-US" sz="3200" dirty="0">
                <a:latin typeface="Arial" panose="020B0604020202020204" pitchFamily="34" charset="0"/>
                <a:ea typeface="Roboto" panose="02000000000000000000" pitchFamily="2" charset="0"/>
                <a:cs typeface="Arial" panose="020B0604020202020204" pitchFamily="34" charset="0"/>
              </a:rPr>
              <a:t>Heat Cramps: </a:t>
            </a:r>
          </a:p>
          <a:p>
            <a:r>
              <a:rPr lang="en-US" sz="3200" dirty="0">
                <a:latin typeface="Arial" panose="020B0604020202020204" pitchFamily="34" charset="0"/>
                <a:ea typeface="Roboto"/>
                <a:cs typeface="Arial" panose="020B0604020202020204" pitchFamily="34" charset="0"/>
              </a:rPr>
              <a:t>	</a:t>
            </a:r>
            <a:r>
              <a:rPr lang="en-US" sz="2800" dirty="0">
                <a:latin typeface="Arial" panose="020B0604020202020204" pitchFamily="34" charset="0"/>
                <a:ea typeface="Roboto"/>
                <a:cs typeface="Arial" panose="020B0604020202020204" pitchFamily="34" charset="0"/>
              </a:rPr>
              <a:t>Muscle spasms with heavy sweating during or 	after intense activity or exercise</a:t>
            </a:r>
          </a:p>
          <a:p>
            <a:endParaRPr lang="en-US" sz="2800" dirty="0">
              <a:latin typeface="Arial" panose="020B0604020202020204" pitchFamily="34" charset="0"/>
              <a:ea typeface="Roboto" panose="02000000000000000000" pitchFamily="2" charset="0"/>
              <a:cs typeface="Arial" panose="020B0604020202020204" pitchFamily="34" charset="0"/>
            </a:endParaRPr>
          </a:p>
          <a:p>
            <a:r>
              <a:rPr lang="en-US" sz="3200" dirty="0">
                <a:latin typeface="Arial" panose="020B0604020202020204" pitchFamily="34" charset="0"/>
                <a:ea typeface="Roboto" panose="02000000000000000000" pitchFamily="2" charset="0"/>
                <a:cs typeface="Arial" panose="020B0604020202020204" pitchFamily="34" charset="0"/>
              </a:rPr>
              <a:t>Heat Exhaustion: </a:t>
            </a:r>
          </a:p>
          <a:p>
            <a:r>
              <a:rPr lang="en-US" sz="3200" dirty="0">
                <a:latin typeface="Arial" panose="020B0604020202020204" pitchFamily="34" charset="0"/>
                <a:ea typeface="Roboto"/>
                <a:cs typeface="Arial" panose="020B0604020202020204" pitchFamily="34" charset="0"/>
              </a:rPr>
              <a:t>	</a:t>
            </a:r>
            <a:r>
              <a:rPr lang="en-US" sz="2800" dirty="0">
                <a:latin typeface="Arial" panose="020B0604020202020204" pitchFamily="34" charset="0"/>
                <a:ea typeface="Roboto"/>
                <a:cs typeface="Arial" panose="020B0604020202020204" pitchFamily="34" charset="0"/>
              </a:rPr>
              <a:t>Heavy sweating, weakness, dizziness, nausea, 	headache and cool, clammy, pale skin </a:t>
            </a:r>
          </a:p>
          <a:p>
            <a:endParaRPr lang="en-US" sz="2800" dirty="0">
              <a:latin typeface="Arial" panose="020B0604020202020204" pitchFamily="34" charset="0"/>
              <a:ea typeface="Roboto" panose="02000000000000000000" pitchFamily="2" charset="0"/>
              <a:cs typeface="Arial" panose="020B0604020202020204" pitchFamily="34" charset="0"/>
            </a:endParaRPr>
          </a:p>
          <a:p>
            <a:r>
              <a:rPr lang="en-US" sz="3200" dirty="0">
                <a:solidFill>
                  <a:srgbClr val="C00000"/>
                </a:solidFill>
                <a:latin typeface="Arial" panose="020B0604020202020204" pitchFamily="34" charset="0"/>
                <a:ea typeface="Roboto" panose="02000000000000000000" pitchFamily="2" charset="0"/>
                <a:cs typeface="Arial" panose="020B0604020202020204" pitchFamily="34" charset="0"/>
              </a:rPr>
              <a:t>Heat Stroke: </a:t>
            </a:r>
          </a:p>
          <a:p>
            <a:r>
              <a:rPr lang="en-US" sz="3200" dirty="0">
                <a:latin typeface="Arial" panose="020B0604020202020204" pitchFamily="34" charset="0"/>
                <a:ea typeface="Roboto"/>
                <a:cs typeface="Arial" panose="020B0604020202020204" pitchFamily="34" charset="0"/>
              </a:rPr>
              <a:t>	</a:t>
            </a:r>
            <a:r>
              <a:rPr lang="en-US" sz="2800" dirty="0">
                <a:solidFill>
                  <a:srgbClr val="C00000"/>
                </a:solidFill>
                <a:latin typeface="Arial" panose="020B0604020202020204" pitchFamily="34" charset="0"/>
                <a:ea typeface="Roboto"/>
                <a:cs typeface="Arial" panose="020B0604020202020204" pitchFamily="34" charset="0"/>
              </a:rPr>
              <a:t>Very high body temperature, skin hot to touch, 	confusion, fainting, seizures</a:t>
            </a:r>
          </a:p>
          <a:p>
            <a:endParaRPr lang="en-US" sz="2800" dirty="0">
              <a:solidFill>
                <a:srgbClr val="C00000"/>
              </a:solidFill>
              <a:latin typeface="Arial" panose="020B0604020202020204" pitchFamily="34" charset="0"/>
              <a:ea typeface="Roboto" panose="02000000000000000000" pitchFamily="2" charset="0"/>
              <a:cs typeface="Arial" panose="020B0604020202020204" pitchFamily="34" charset="0"/>
            </a:endParaRPr>
          </a:p>
          <a:p>
            <a:r>
              <a:rPr lang="en-US" sz="2800" dirty="0">
                <a:solidFill>
                  <a:srgbClr val="C00000"/>
                </a:solidFill>
                <a:latin typeface="Arial" panose="020B0604020202020204" pitchFamily="34" charset="0"/>
                <a:ea typeface="Roboto"/>
                <a:cs typeface="Arial" panose="020B0604020202020204" pitchFamily="34" charset="0"/>
              </a:rPr>
              <a:t>	</a:t>
            </a:r>
            <a:r>
              <a:rPr lang="en-US" sz="2800" b="1" dirty="0">
                <a:solidFill>
                  <a:srgbClr val="C00000"/>
                </a:solidFill>
                <a:latin typeface="Arial" panose="020B0604020202020204" pitchFamily="34" charset="0"/>
                <a:ea typeface="Roboto"/>
                <a:cs typeface="Arial" panose="020B0604020202020204" pitchFamily="34" charset="0"/>
              </a:rPr>
              <a:t>CALL 9-1-1 or other local emergency service IMMEDIATELY. </a:t>
            </a:r>
            <a:endParaRPr lang="en-US" sz="2800" b="1" u="sng" dirty="0">
              <a:solidFill>
                <a:srgbClr val="C00000"/>
              </a:solidFill>
              <a:latin typeface="Arial" panose="020B0604020202020204" pitchFamily="34" charset="0"/>
              <a:ea typeface="Roboto"/>
              <a:cs typeface="Arial" panose="020B0604020202020204" pitchFamily="34" charset="0"/>
            </a:endParaRPr>
          </a:p>
        </p:txBody>
      </p:sp>
    </p:spTree>
    <p:extLst>
      <p:ext uri="{BB962C8B-B14F-4D97-AF65-F5344CB8AC3E}">
        <p14:creationId xmlns:p14="http://schemas.microsoft.com/office/powerpoint/2010/main" val="3465945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8BF51-0D39-6689-9EA2-E103736D87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DF0A384-8EAF-9620-DF36-1E1D6BA02EC5}"/>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A2F10A9-ACBC-E397-C955-DF3BB9C1341E}"/>
              </a:ext>
            </a:extLst>
          </p:cNvPr>
          <p:cNvSpPr txBox="1"/>
          <p:nvPr/>
        </p:nvSpPr>
        <p:spPr>
          <a:xfrm>
            <a:off x="1712627" y="3292628"/>
            <a:ext cx="17891696" cy="5878532"/>
          </a:xfrm>
          <a:prstGeom prst="rect">
            <a:avLst/>
          </a:prstGeom>
          <a:noFill/>
        </p:spPr>
        <p:txBody>
          <a:bodyPr wrap="square" lIns="91440" tIns="45720" rIns="91440" bIns="45720" anchor="t">
            <a:noAutofit/>
          </a:bodyPr>
          <a:lstStyle/>
          <a:p>
            <a:pPr marR="0" lvl="0" algn="l" defTabSz="914400" rtl="0" eaLnBrk="1" fontAlgn="auto" latinLnBrk="0" hangingPunct="1">
              <a:lnSpc>
                <a:spcPts val="3560"/>
              </a:lnSpc>
              <a:spcBef>
                <a:spcPts val="100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In 2024, there were 11 reported fireworks-related deaths nationwide.</a:t>
            </a:r>
          </a:p>
          <a:p>
            <a:pPr marL="685800" marR="0" lvl="1" indent="-228600" algn="l" defTabSz="914400" rtl="0" eaLnBrk="1" fontAlgn="auto" latinLnBrk="0" hangingPunct="1">
              <a:lnSpc>
                <a:spcPts val="356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Most involved misuse and device misfires/malfunctions</a:t>
            </a:r>
          </a:p>
          <a:p>
            <a:pPr algn="l" rtl="0">
              <a:lnSpc>
                <a:spcPts val="3560"/>
              </a:lnSpc>
              <a:spcBef>
                <a:spcPts val="1000"/>
              </a:spcBef>
              <a:defRPr/>
            </a:pPr>
            <a:r>
              <a:rPr lang="en-US" sz="2800" kern="1200" dirty="0">
                <a:solidFill>
                  <a:prstClr val="black"/>
                </a:solidFill>
                <a:latin typeface="Roboto"/>
                <a:ea typeface="Roboto"/>
                <a:cs typeface="Roboto"/>
              </a:rPr>
              <a:t>Fireworks injured 14,700</a:t>
            </a:r>
            <a:r>
              <a:rPr kumimoji="0" lang="en-US" sz="2800" b="0" i="0" u="none" strike="noStrike" kern="1200" cap="none" spc="0" normalizeH="0" baseline="0" noProof="0" dirty="0">
                <a:ln>
                  <a:noFill/>
                </a:ln>
                <a:solidFill>
                  <a:prstClr val="black"/>
                </a:solidFill>
                <a:effectLst/>
                <a:uLnTx/>
                <a:uFillTx/>
                <a:latin typeface="Roboto"/>
                <a:ea typeface="Roboto"/>
                <a:cs typeface="Roboto"/>
              </a:rPr>
              <a:t> people in 2024.</a:t>
            </a:r>
            <a:endParaRPr lang="en-US" sz="2800" b="0" i="0" u="none" strike="noStrike" kern="1200" cap="none" spc="0" normalizeH="0" baseline="0" noProof="0" dirty="0">
              <a:ln>
                <a:noFill/>
              </a:ln>
              <a:solidFill>
                <a:prstClr val="black"/>
              </a:solidFill>
              <a:effectLst/>
              <a:uLnTx/>
              <a:uFillTx/>
              <a:latin typeface="Roboto"/>
              <a:ea typeface="Roboto"/>
              <a:cs typeface="Roboto"/>
            </a:endParaRPr>
          </a:p>
          <a:p>
            <a:pPr marL="685800" marR="0" lvl="1" indent="-228600" algn="l" defTabSz="914400" rtl="0" eaLnBrk="1" fontAlgn="auto" latinLnBrk="0" hangingPunct="1">
              <a:lnSpc>
                <a:spcPts val="356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Sharp increase of 38% in deaths and 52% in injuries compared to 2023</a:t>
            </a:r>
          </a:p>
          <a:p>
            <a:pPr marR="0" lvl="0" algn="l" defTabSz="914400" rtl="0" eaLnBrk="1" fontAlgn="auto" latinLnBrk="0" hangingPunct="1">
              <a:lnSpc>
                <a:spcPts val="3560"/>
              </a:lnSpc>
              <a:spcBef>
                <a:spcPts val="100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Adults aged 25 to 44 accounted for the largest share of reported injuries (32%), followed by: </a:t>
            </a:r>
          </a:p>
          <a:p>
            <a:pPr marL="685800" lvl="1" indent="-228600" algn="l" rtl="0">
              <a:lnSpc>
                <a:spcPts val="3560"/>
              </a:lnSpc>
              <a:spcBef>
                <a:spcPts val="500"/>
              </a:spcBef>
              <a:buFont typeface="Arial" panose="020B0604020202020204" pitchFamily="34" charset="0"/>
              <a:buChar char="•"/>
              <a:defRPr/>
            </a:pPr>
            <a:r>
              <a:rPr lang="en-US" sz="2800" kern="1200" dirty="0">
                <a:solidFill>
                  <a:prstClr val="black"/>
                </a:solidFill>
                <a:latin typeface="Roboto" panose="02000000000000000000" pitchFamily="2" charset="0"/>
                <a:ea typeface="Roboto" panose="02000000000000000000" pitchFamily="2" charset="0"/>
                <a:cs typeface="+mn-cs"/>
              </a:rPr>
              <a:t>People aged 15-24 (24%)</a:t>
            </a:r>
          </a:p>
          <a:p>
            <a:pPr marL="685800" lvl="1" indent="-228600" algn="l" rtl="0">
              <a:lnSpc>
                <a:spcPts val="3560"/>
              </a:lnSpc>
              <a:spcBef>
                <a:spcPts val="500"/>
              </a:spcBef>
              <a:buFont typeface="Arial" panose="020B0604020202020204" pitchFamily="34" charset="0"/>
              <a:buChar char="•"/>
              <a:defRPr/>
            </a:pPr>
            <a:r>
              <a:rPr lang="en-US" sz="2800" kern="1200" dirty="0">
                <a:solidFill>
                  <a:prstClr val="black"/>
                </a:solidFill>
                <a:latin typeface="Roboto"/>
                <a:ea typeface="Roboto"/>
                <a:cs typeface="Roboto"/>
              </a:rPr>
              <a:t>The most frequently injured body parts were hands and fingers (35%) followed by head, face and ears (22%)</a:t>
            </a:r>
            <a:br>
              <a:rPr lang="en-US" sz="2800" kern="1200" dirty="0">
                <a:latin typeface="Roboto"/>
                <a:ea typeface="Roboto"/>
                <a:cs typeface="+mn-cs"/>
              </a:rPr>
            </a:br>
            <a:endParaRPr lang="en-US" sz="2800" kern="1200" dirty="0">
              <a:solidFill>
                <a:prstClr val="black"/>
              </a:solidFill>
              <a:latin typeface="Roboto"/>
              <a:ea typeface="Roboto"/>
              <a:cs typeface="Roboto" panose="02000000000000000000" pitchFamily="2" charset="0"/>
            </a:endParaRPr>
          </a:p>
          <a:p>
            <a:pPr algn="l"/>
            <a:endParaRPr lang="en-US" sz="2800" dirty="0"/>
          </a:p>
          <a:p>
            <a:pPr algn="l"/>
            <a:endParaRPr lang="en-US" sz="2800" dirty="0"/>
          </a:p>
          <a:p>
            <a:endParaRPr lang="en-US" sz="2800" dirty="0"/>
          </a:p>
          <a:p>
            <a:endParaRPr lang="en-US" sz="2800" dirty="0"/>
          </a:p>
          <a:p>
            <a:endParaRPr lang="en-US" sz="2800" dirty="0"/>
          </a:p>
          <a:p>
            <a:br>
              <a:rPr lang="en-US" sz="2800" dirty="0"/>
            </a:br>
            <a:endParaRPr lang="en-US" sz="2800" dirty="0"/>
          </a:p>
        </p:txBody>
      </p:sp>
      <p:sp>
        <p:nvSpPr>
          <p:cNvPr id="10" name="TextBox 9">
            <a:extLst>
              <a:ext uri="{FF2B5EF4-FFF2-40B4-BE49-F238E27FC236}">
                <a16:creationId xmlns:a16="http://schemas.microsoft.com/office/drawing/2014/main" id="{57910E09-9615-CE30-9C54-5240A3B3E4D4}"/>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Fireworks Safety</a:t>
            </a:r>
          </a:p>
        </p:txBody>
      </p:sp>
    </p:spTree>
    <p:extLst>
      <p:ext uri="{BB962C8B-B14F-4D97-AF65-F5344CB8AC3E}">
        <p14:creationId xmlns:p14="http://schemas.microsoft.com/office/powerpoint/2010/main" val="2149923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73A92-8F02-C95B-A63B-7CB75346245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74857D5-9683-59A5-1107-269F26F0ACEA}"/>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DE82BDE-DDA5-5C79-9BC1-9F663EB483CE}"/>
              </a:ext>
            </a:extLst>
          </p:cNvPr>
          <p:cNvSpPr txBox="1"/>
          <p:nvPr/>
        </p:nvSpPr>
        <p:spPr>
          <a:xfrm>
            <a:off x="1756317" y="4004955"/>
            <a:ext cx="18347783" cy="3077770"/>
          </a:xfrm>
          <a:prstGeom prst="rect">
            <a:avLst/>
          </a:prstGeom>
          <a:noFill/>
        </p:spPr>
        <p:txBody>
          <a:bodyPr wrap="square">
            <a:noAutofit/>
          </a:bodyPr>
          <a:lstStyle/>
          <a:p>
            <a:pPr marR="0" lvl="0" algn="l" defTabSz="914400" rtl="0" eaLnBrk="1" fontAlgn="auto" latinLnBrk="0" hangingPunct="1">
              <a:lnSpc>
                <a:spcPts val="3360"/>
              </a:lnSpc>
              <a:spcBef>
                <a:spcPts val="100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Keep safe this summer, and especially during the 4th of July with these fireworks-related safety tips:</a:t>
            </a:r>
          </a:p>
          <a:p>
            <a:pPr marL="685800" marR="0" lvl="1" indent="-228600" algn="l" defTabSz="914400" rtl="0" eaLnBrk="1" fontAlgn="auto" latinLnBrk="0" hangingPunct="1">
              <a:lnSpc>
                <a:spcPts val="38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Never use fireworks while impaired by alcohol or drugs</a:t>
            </a:r>
          </a:p>
          <a:p>
            <a:pPr marL="685800" marR="0" lvl="1" indent="-228600" algn="l" defTabSz="914400" rtl="0" eaLnBrk="1" fontAlgn="auto" latinLnBrk="0" hangingPunct="1">
              <a:lnSpc>
                <a:spcPts val="38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Leave the fireworks to the professionals</a:t>
            </a:r>
          </a:p>
          <a:p>
            <a:pPr marL="685800" marR="0" lvl="1" indent="-228600" algn="l" defTabSz="914400" rtl="0" eaLnBrk="1" fontAlgn="auto" latinLnBrk="0" hangingPunct="1">
              <a:lnSpc>
                <a:spcPts val="38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Keep a bucket of water or a garden hose handy, in case of fire or other mishap</a:t>
            </a:r>
          </a:p>
          <a:p>
            <a:pPr marL="685800" marR="0" lvl="1" indent="-228600" algn="l" defTabSz="914400" rtl="0" eaLnBrk="1" fontAlgn="auto" latinLnBrk="0" hangingPunct="1">
              <a:lnSpc>
                <a:spcPts val="38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Consider attending a locally hosted fireworks show or use other </a:t>
            </a:r>
            <a:r>
              <a:rPr lang="en-US" sz="2800" kern="1200" dirty="0">
                <a:solidFill>
                  <a:prstClr val="black"/>
                </a:solidFill>
                <a:latin typeface="Roboto" panose="02000000000000000000" pitchFamily="2" charset="0"/>
                <a:ea typeface="Roboto" panose="02000000000000000000" pitchFamily="2" charset="0"/>
                <a:cs typeface="+mn-cs"/>
              </a:rPr>
              <a:t>festive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alternatives</a:t>
            </a:r>
          </a:p>
        </p:txBody>
      </p:sp>
      <p:sp>
        <p:nvSpPr>
          <p:cNvPr id="10" name="TextBox 9">
            <a:extLst>
              <a:ext uri="{FF2B5EF4-FFF2-40B4-BE49-F238E27FC236}">
                <a16:creationId xmlns:a16="http://schemas.microsoft.com/office/drawing/2014/main" id="{D23A0A3E-5FC2-5E4D-677C-956EA0851AA2}"/>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Fireworks Safety</a:t>
            </a:r>
          </a:p>
        </p:txBody>
      </p:sp>
    </p:spTree>
    <p:extLst>
      <p:ext uri="{BB962C8B-B14F-4D97-AF65-F5344CB8AC3E}">
        <p14:creationId xmlns:p14="http://schemas.microsoft.com/office/powerpoint/2010/main" val="2677981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22214-FD0E-4699-7D7E-423F514A49C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4B5824B-36F7-A299-BC76-C477F87DE657}"/>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C20E9A3-D4BC-E929-C779-079B6C18E607}"/>
              </a:ext>
            </a:extLst>
          </p:cNvPr>
          <p:cNvSpPr txBox="1"/>
          <p:nvPr/>
        </p:nvSpPr>
        <p:spPr>
          <a:xfrm>
            <a:off x="1404670" y="3292699"/>
            <a:ext cx="17292126" cy="5878532"/>
          </a:xfrm>
          <a:prstGeom prst="rect">
            <a:avLst/>
          </a:prstGeom>
          <a:noFill/>
        </p:spPr>
        <p:txBody>
          <a:bodyPr wrap="square" lIns="91440" tIns="45720" rIns="91440" bIns="45720" anchor="t">
            <a:noAutofit/>
          </a:bodyPr>
          <a:lstStyle/>
          <a:p>
            <a:pPr fontAlgn="base"/>
            <a:r>
              <a:rPr lang="en-US" sz="2800" dirty="0">
                <a:latin typeface="Roboto"/>
                <a:ea typeface="Roboto"/>
                <a:cs typeface="Roboto"/>
              </a:rPr>
              <a:t>The U.S. Coast Guard’s 2024 report on Recreational Boating Statistics notes 76% of boating deaths were due to drowning, 87% of victims were NOT wearing a life jacket and 2/3 of drowning victims were considered good swimmers. (</a:t>
            </a:r>
            <a:r>
              <a:rPr lang="en-US" sz="2800" u="sng" dirty="0">
                <a:latin typeface="Roboto"/>
                <a:ea typeface="Roboto"/>
                <a:cs typeface="Roboto"/>
                <a:hlinkClick r:id="rId3"/>
              </a:rPr>
              <a:t>https://safeboatingcampaign.com/get-the-facts/</a:t>
            </a:r>
            <a:r>
              <a:rPr lang="en-US" sz="2800" dirty="0">
                <a:latin typeface="Roboto"/>
                <a:ea typeface="Roboto"/>
                <a:cs typeface="Roboto"/>
              </a:rPr>
              <a:t>) </a:t>
            </a:r>
          </a:p>
          <a:p>
            <a:pPr fontAlgn="base"/>
            <a:endParaRPr lang="en-US" sz="2800" dirty="0">
              <a:latin typeface="Roboto" panose="02000000000000000000" pitchFamily="2" charset="0"/>
              <a:ea typeface="Roboto" panose="02000000000000000000" pitchFamily="2" charset="0"/>
            </a:endParaRPr>
          </a:p>
          <a:p>
            <a:pPr fontAlgn="base"/>
            <a:r>
              <a:rPr lang="en-US" sz="2800" dirty="0">
                <a:latin typeface="Roboto" panose="02000000000000000000" pitchFamily="2" charset="0"/>
                <a:ea typeface="Roboto" panose="02000000000000000000" pitchFamily="2" charset="0"/>
              </a:rPr>
              <a:t>Life Jacket Wear Guidelines:</a:t>
            </a:r>
          </a:p>
          <a:p>
            <a:pPr fontAlgn="base"/>
            <a:endParaRPr lang="en-US" sz="2800" dirty="0">
              <a:latin typeface="Roboto" panose="02000000000000000000" pitchFamily="2" charset="0"/>
              <a:ea typeface="Roboto" panose="02000000000000000000" pitchFamily="2" charset="0"/>
            </a:endParaRPr>
          </a:p>
          <a:p>
            <a:pPr marL="457200" indent="-457200" fontAlgn="base">
              <a:lnSpc>
                <a:spcPts val="4500"/>
              </a:lnSpc>
              <a:buFont typeface="Arial" panose="020B0604020202020204" pitchFamily="34" charset="0"/>
              <a:buChar char="•"/>
            </a:pPr>
            <a:r>
              <a:rPr lang="en-US" sz="2800" dirty="0">
                <a:latin typeface="Roboto" panose="02000000000000000000" pitchFamily="2" charset="0"/>
                <a:ea typeface="Roboto" panose="02000000000000000000" pitchFamily="2" charset="0"/>
              </a:rPr>
              <a:t>Life jackets for adults do not work for children</a:t>
            </a:r>
          </a:p>
          <a:p>
            <a:pPr marL="457200" lvl="0" indent="-45720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Make sure life jackets are properly fastened</a:t>
            </a:r>
          </a:p>
          <a:p>
            <a:pPr marL="457200" lvl="0" indent="-45720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Ensure all straps, buckles and zippers are secure</a:t>
            </a:r>
          </a:p>
          <a:p>
            <a:pPr marL="457200" lvl="0" indent="-457200" fontAlgn="base">
              <a:lnSpc>
                <a:spcPts val="5000"/>
              </a:lnSpc>
              <a:buFont typeface="Arial" panose="020B0604020202020204" pitchFamily="34" charset="0"/>
              <a:buChar char="•"/>
            </a:pPr>
            <a:r>
              <a:rPr lang="en-US" sz="2800" dirty="0">
                <a:latin typeface="Roboto" panose="02000000000000000000" pitchFamily="2" charset="0"/>
                <a:ea typeface="Roboto" panose="02000000000000000000" pitchFamily="2" charset="0"/>
              </a:rPr>
              <a:t>Ask a friend to help ensure you have a secure fit</a:t>
            </a:r>
          </a:p>
        </p:txBody>
      </p:sp>
      <p:sp>
        <p:nvSpPr>
          <p:cNvPr id="10" name="TextBox 9">
            <a:extLst>
              <a:ext uri="{FF2B5EF4-FFF2-40B4-BE49-F238E27FC236}">
                <a16:creationId xmlns:a16="http://schemas.microsoft.com/office/drawing/2014/main" id="{BEF63FEF-837E-6009-1D49-050DCB41B3AF}"/>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Boating Safety</a:t>
            </a:r>
          </a:p>
        </p:txBody>
      </p:sp>
    </p:spTree>
    <p:extLst>
      <p:ext uri="{BB962C8B-B14F-4D97-AF65-F5344CB8AC3E}">
        <p14:creationId xmlns:p14="http://schemas.microsoft.com/office/powerpoint/2010/main" val="328491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650BD-12F5-E82E-07E4-5A198EC4E3C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2E31168-6B72-9480-E6EE-1340DCAFDA2D}"/>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6BBBF35-E798-71A2-4497-6EAFF418215D}"/>
              </a:ext>
            </a:extLst>
          </p:cNvPr>
          <p:cNvSpPr txBox="1"/>
          <p:nvPr/>
        </p:nvSpPr>
        <p:spPr>
          <a:xfrm>
            <a:off x="1221600" y="3116591"/>
            <a:ext cx="18027295" cy="6915667"/>
          </a:xfrm>
          <a:prstGeom prst="rect">
            <a:avLst/>
          </a:prstGeom>
          <a:noFill/>
        </p:spPr>
        <p:txBody>
          <a:bodyPr wrap="square">
            <a:noAutofit/>
          </a:bodyPr>
          <a:lstStyle/>
          <a:p>
            <a:pPr marL="457200" lvl="0" indent="-457200" fontAlgn="base">
              <a:lnSpc>
                <a:spcPts val="4000"/>
              </a:lnSpc>
              <a:buFont typeface="Arial" panose="020B0604020202020204" pitchFamily="34" charset="0"/>
              <a:buChar char="•"/>
            </a:pPr>
            <a:r>
              <a:rPr lang="en-US" sz="2800" dirty="0">
                <a:latin typeface="Roboto" panose="02000000000000000000" pitchFamily="2" charset="0"/>
                <a:ea typeface="Roboto" panose="02000000000000000000" pitchFamily="2" charset="0"/>
              </a:rPr>
              <a:t>Always operate at a safe speed (especially in congested areas) and no wake zones; stay alert and steer clear of large vessels and watercraft that can be restricted in their ability to maneuver</a:t>
            </a:r>
          </a:p>
          <a:p>
            <a:pPr lvl="0" fontAlgn="base">
              <a:lnSpc>
                <a:spcPts val="4000"/>
              </a:lnSpc>
            </a:pPr>
            <a:endParaRPr lang="en-US" sz="2800" dirty="0">
              <a:latin typeface="Roboto" panose="02000000000000000000" pitchFamily="2" charset="0"/>
              <a:ea typeface="Roboto" panose="02000000000000000000" pitchFamily="2" charset="0"/>
            </a:endParaRPr>
          </a:p>
          <a:p>
            <a:pPr marL="457200" lvl="0" indent="-457200" fontAlgn="base">
              <a:lnSpc>
                <a:spcPts val="4000"/>
              </a:lnSpc>
              <a:buFont typeface="Arial" panose="020B0604020202020204" pitchFamily="34" charset="0"/>
              <a:buChar char="•"/>
            </a:pPr>
            <a:r>
              <a:rPr lang="en-US" sz="2800" dirty="0">
                <a:latin typeface="Roboto" panose="02000000000000000000" pitchFamily="2" charset="0"/>
                <a:ea typeface="Roboto" panose="02000000000000000000" pitchFamily="2" charset="0"/>
              </a:rPr>
              <a:t>Maintain a proper lookout and be mindful of buoys and other navigational aids, all of which have been placed there to ensure your safety and the safety of the boats around you. </a:t>
            </a:r>
          </a:p>
          <a:p>
            <a:pPr lvl="0" fontAlgn="base">
              <a:lnSpc>
                <a:spcPts val="4000"/>
              </a:lnSpc>
            </a:pPr>
            <a:endParaRPr lang="en-US" sz="2800" dirty="0">
              <a:latin typeface="Roboto" panose="02000000000000000000" pitchFamily="2" charset="0"/>
              <a:ea typeface="Roboto" panose="02000000000000000000" pitchFamily="2" charset="0"/>
            </a:endParaRPr>
          </a:p>
          <a:p>
            <a:pPr marL="457200" lvl="0" indent="-457200" fontAlgn="base">
              <a:lnSpc>
                <a:spcPts val="4000"/>
              </a:lnSpc>
              <a:buFont typeface="Arial" panose="020B0604020202020204" pitchFamily="34" charset="0"/>
              <a:buChar char="•"/>
            </a:pPr>
            <a:r>
              <a:rPr lang="en-US" sz="2800" dirty="0">
                <a:latin typeface="Roboto" panose="02000000000000000000" pitchFamily="2" charset="0"/>
                <a:ea typeface="Roboto" panose="02000000000000000000" pitchFamily="2" charset="0"/>
              </a:rPr>
              <a:t>To learn more, check out the USCG Navigation Rules Information page: </a:t>
            </a:r>
            <a:r>
              <a:rPr lang="en-US" sz="2800" dirty="0">
                <a:latin typeface="Roboto" panose="02000000000000000000" pitchFamily="2" charset="0"/>
                <a:ea typeface="Roboto" panose="02000000000000000000" pitchFamily="2" charset="0"/>
                <a:hlinkClick r:id="rId3"/>
              </a:rPr>
              <a:t>https://www.dco.uscg.mil/NavRules/</a:t>
            </a:r>
            <a:endParaRPr lang="en-US" sz="2800" dirty="0">
              <a:latin typeface="Roboto" panose="02000000000000000000" pitchFamily="2" charset="0"/>
              <a:ea typeface="Roboto" panose="02000000000000000000" pitchFamily="2" charset="0"/>
            </a:endParaRPr>
          </a:p>
        </p:txBody>
      </p:sp>
      <p:sp>
        <p:nvSpPr>
          <p:cNvPr id="10" name="TextBox 9">
            <a:extLst>
              <a:ext uri="{FF2B5EF4-FFF2-40B4-BE49-F238E27FC236}">
                <a16:creationId xmlns:a16="http://schemas.microsoft.com/office/drawing/2014/main" id="{33421AF7-7C55-1BAC-97B4-64FB859D33C8}"/>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Rules of the Road</a:t>
            </a:r>
          </a:p>
        </p:txBody>
      </p:sp>
    </p:spTree>
    <p:extLst>
      <p:ext uri="{BB962C8B-B14F-4D97-AF65-F5344CB8AC3E}">
        <p14:creationId xmlns:p14="http://schemas.microsoft.com/office/powerpoint/2010/main" val="1958837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9EA6D-0198-B4FE-937D-FBCD156DF30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FD7FFB9-38F5-C729-92AF-18B3038A5B37}"/>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5469688-7A10-B8D5-D458-F9AF50CE26CD}"/>
              </a:ext>
            </a:extLst>
          </p:cNvPr>
          <p:cNvSpPr txBox="1"/>
          <p:nvPr/>
        </p:nvSpPr>
        <p:spPr>
          <a:xfrm>
            <a:off x="1782412" y="3399785"/>
            <a:ext cx="17326997" cy="6632473"/>
          </a:xfrm>
          <a:prstGeom prst="rect">
            <a:avLst/>
          </a:prstGeom>
          <a:noFill/>
        </p:spPr>
        <p:txBody>
          <a:bodyPr wrap="square" lIns="91440" tIns="45720" rIns="91440" bIns="45720" anchor="t">
            <a:noAutofit/>
          </a:bodyPr>
          <a:lstStyle/>
          <a:p>
            <a:pPr lvl="0" fontAlgn="base">
              <a:lnSpc>
                <a:spcPts val="5000"/>
              </a:lnSpc>
            </a:pPr>
            <a:endParaRPr lang="en-US" sz="2800" dirty="0">
              <a:latin typeface="Roboto" panose="02000000000000000000" pitchFamily="2" charset="0"/>
              <a:ea typeface="Roboto" panose="02000000000000000000" pitchFamily="2" charset="0"/>
            </a:endParaRPr>
          </a:p>
          <a:p>
            <a:pPr marL="457200" lvl="0" indent="-457200" fontAlgn="base">
              <a:lnSpc>
                <a:spcPts val="3500"/>
              </a:lnSpc>
              <a:buFont typeface="Arial" panose="020B0604020202020204" pitchFamily="34" charset="0"/>
              <a:buChar char="•"/>
            </a:pPr>
            <a:r>
              <a:rPr lang="en-US" sz="2800" dirty="0">
                <a:latin typeface="Roboto" panose="02000000000000000000" pitchFamily="2" charset="0"/>
                <a:ea typeface="Roboto" panose="02000000000000000000" pitchFamily="2" charset="0"/>
              </a:rPr>
              <a:t>Always check the local, route and destination weather and water conditions before departure</a:t>
            </a:r>
          </a:p>
          <a:p>
            <a:pPr lvl="0" fontAlgn="base">
              <a:lnSpc>
                <a:spcPts val="3500"/>
              </a:lnSpc>
            </a:pPr>
            <a:endParaRPr lang="en-US" sz="2800" dirty="0">
              <a:latin typeface="Roboto" panose="02000000000000000000" pitchFamily="2" charset="0"/>
              <a:ea typeface="Roboto" panose="02000000000000000000" pitchFamily="2" charset="0"/>
            </a:endParaRPr>
          </a:p>
          <a:p>
            <a:pPr marL="457200" lvl="0" indent="-457200" fontAlgn="base">
              <a:lnSpc>
                <a:spcPts val="3500"/>
              </a:lnSpc>
              <a:buFont typeface="Arial" panose="020B0604020202020204" pitchFamily="34" charset="0"/>
              <a:buChar char="•"/>
            </a:pPr>
            <a:r>
              <a:rPr lang="en-US" sz="2800" dirty="0">
                <a:latin typeface="Roboto"/>
                <a:ea typeface="Roboto"/>
                <a:cs typeface="Roboto"/>
              </a:rPr>
              <a:t>Have a float plan before heading out and ensure a reliable friend or family member has knowledge of your plan</a:t>
            </a:r>
          </a:p>
          <a:p>
            <a:pPr lvl="0" fontAlgn="base">
              <a:lnSpc>
                <a:spcPts val="3500"/>
              </a:lnSpc>
            </a:pPr>
            <a:endParaRPr lang="en-US" sz="2800" dirty="0">
              <a:latin typeface="Roboto" panose="02000000000000000000" pitchFamily="2" charset="0"/>
              <a:ea typeface="Roboto" panose="02000000000000000000" pitchFamily="2" charset="0"/>
            </a:endParaRPr>
          </a:p>
          <a:p>
            <a:pPr marL="457200" indent="-457200" fontAlgn="base">
              <a:lnSpc>
                <a:spcPts val="3500"/>
              </a:lnSpc>
              <a:buFont typeface="Arial" panose="020B0604020202020204" pitchFamily="34" charset="0"/>
              <a:buChar char="•"/>
            </a:pPr>
            <a:r>
              <a:rPr lang="en-US" sz="2800" dirty="0">
                <a:latin typeface="Roboto" panose="02000000000000000000" pitchFamily="2" charset="0"/>
                <a:ea typeface="Roboto" panose="02000000000000000000" pitchFamily="2" charset="0"/>
              </a:rPr>
              <a:t>The U.S. Coast Guard Auxiliary and U.S. Power Squadrons offer complimentary vessel safety checks and boat examinations. </a:t>
            </a:r>
          </a:p>
          <a:p>
            <a:pPr fontAlgn="base">
              <a:lnSpc>
                <a:spcPts val="5000"/>
              </a:lnSpc>
            </a:pPr>
            <a:r>
              <a:rPr lang="en-US" sz="2800" u="sng" kern="1200" dirty="0">
                <a:solidFill>
                  <a:schemeClr val="tx1"/>
                </a:solidFill>
                <a:hlinkClick r:id="rId3">
                  <a:extLst>
                    <a:ext uri="{A12FA001-AC4F-418D-AE19-62706E023703}">
                      <ahyp:hlinkClr xmlns:ahyp="http://schemas.microsoft.com/office/drawing/2018/hyperlinkcolor" val="tx"/>
                    </a:ext>
                  </a:extLst>
                </a:hlinkClick>
              </a:rPr>
              <a:t>https://wow.uscgaux.info/content.php?unit=013-04-06&amp;category=1329844473</a:t>
            </a:r>
            <a:r>
              <a:rPr lang="en-US" sz="2800" kern="1200" dirty="0">
                <a:solidFill>
                  <a:schemeClr val="tx1"/>
                </a:solidFill>
              </a:rPr>
              <a:t> </a:t>
            </a:r>
          </a:p>
          <a:p>
            <a:pPr fontAlgn="base">
              <a:lnSpc>
                <a:spcPts val="5000"/>
              </a:lnSpc>
            </a:pPr>
            <a:endParaRPr lang="en-US" sz="2800" dirty="0">
              <a:latin typeface="Roboto" panose="02000000000000000000" pitchFamily="2" charset="0"/>
              <a:ea typeface="Roboto" panose="02000000000000000000" pitchFamily="2" charset="0"/>
            </a:endParaRPr>
          </a:p>
          <a:p>
            <a:pPr marL="457200" lvl="0" indent="-457200" fontAlgn="base">
              <a:lnSpc>
                <a:spcPts val="50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a:p>
            <a:pPr marL="457200" lvl="0" indent="-457200" fontAlgn="base">
              <a:lnSpc>
                <a:spcPts val="4000"/>
              </a:lnSpc>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sp>
        <p:nvSpPr>
          <p:cNvPr id="10" name="TextBox 9">
            <a:extLst>
              <a:ext uri="{FF2B5EF4-FFF2-40B4-BE49-F238E27FC236}">
                <a16:creationId xmlns:a16="http://schemas.microsoft.com/office/drawing/2014/main" id="{242154B9-6313-4A23-321E-1884AFCEB1A7}"/>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dirty="0">
                <a:latin typeface="Arial" panose="020B0604020202020204" pitchFamily="34" charset="0"/>
                <a:cs typeface="Arial" panose="020B0604020202020204" pitchFamily="34" charset="0"/>
              </a:rPr>
              <a:t>Prep and Good Judgment</a:t>
            </a:r>
          </a:p>
        </p:txBody>
      </p:sp>
    </p:spTree>
    <p:extLst>
      <p:ext uri="{BB962C8B-B14F-4D97-AF65-F5344CB8AC3E}">
        <p14:creationId xmlns:p14="http://schemas.microsoft.com/office/powerpoint/2010/main" val="2923413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964beb4-9056-4eb8-ae87-9475c3be27d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133FCB6B70F84FA97472B40606A4E1" ma:contentTypeVersion="10" ma:contentTypeDescription="Create a new document." ma:contentTypeScope="" ma:versionID="bad129f4a1ba479fbc91d9fdbb6dc565">
  <xsd:schema xmlns:xsd="http://www.w3.org/2001/XMLSchema" xmlns:xs="http://www.w3.org/2001/XMLSchema" xmlns:p="http://schemas.microsoft.com/office/2006/metadata/properties" xmlns:ns2="7964beb4-9056-4eb8-ae87-9475c3be27d2" targetNamespace="http://schemas.microsoft.com/office/2006/metadata/properties" ma:root="true" ma:fieldsID="99311a390c49d0f53ed152a60f0fc387" ns2:_="">
    <xsd:import namespace="7964beb4-9056-4eb8-ae87-9475c3be27d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64beb4-9056-4eb8-ae87-9475c3be2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F31BE2-6339-4795-9FC4-AA52F27BFAED}">
  <ds:schemaRefs>
    <ds:schemaRef ds:uri="7964beb4-9056-4eb8-ae87-9475c3be27d2"/>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08A0762-E9CF-4A04-9896-B1C8E3C7A5D6}">
  <ds:schemaRefs>
    <ds:schemaRef ds:uri="http://schemas.microsoft.com/sharepoint/v3/contenttype/forms"/>
  </ds:schemaRefs>
</ds:datastoreItem>
</file>

<file path=customXml/itemProps3.xml><?xml version="1.0" encoding="utf-8"?>
<ds:datastoreItem xmlns:ds="http://schemas.openxmlformats.org/officeDocument/2006/customXml" ds:itemID="{D9551088-DC91-476C-8601-B76113C410BD}">
  <ds:schemaRefs>
    <ds:schemaRef ds:uri="7964beb4-9056-4eb8-ae87-9475c3be27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emplate/>
  <TotalTime>47</TotalTime>
  <Words>6873</Words>
  <Application>Microsoft Office PowerPoint</Application>
  <PresentationFormat>Custom</PresentationFormat>
  <Paragraphs>365</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Arial</vt:lpstr>
      <vt:lpstr>Calibri</vt:lpstr>
      <vt:lpstr>Original Surfer</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charity.m.robinson3</cp:lastModifiedBy>
  <cp:revision>79</cp:revision>
  <dcterms:created xsi:type="dcterms:W3CDTF">2026-03-26T13:28:15Z</dcterms:created>
  <dcterms:modified xsi:type="dcterms:W3CDTF">2026-04-13T15:30:46Z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2026-03-26T00:00:00Z</vt:filetime>
  </property>
  <property fmtid="{D5CDD505-2E9C-101B-9397-08002B2CF9AE}" pid="3" name="LastSaved">
    <vt:filetime>2026-03-26T00:00:00Z</vt:filetime>
  </property>
  <property fmtid="{D5CDD505-2E9C-101B-9397-08002B2CF9AE}" pid="4" name="Producer">
    <vt:lpwstr>macOS Version 26.3.1 (a) (Build 25D771280a) Quartz PDFContext</vt:lpwstr>
  </property>
  <property fmtid="{D5CDD505-2E9C-101B-9397-08002B2CF9AE}" pid="5" name="ContentTypeId">
    <vt:lpwstr>0x010100DD133FCB6B70F84FA97472B40606A4E1</vt:lpwstr>
  </property>
  <property fmtid="{D5CDD505-2E9C-101B-9397-08002B2CF9AE}" pid="6" name="MediaServiceImageTags">
    <vt:lpwstr/>
  </property>
</Properties>
</file>