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56" r:id="rId5"/>
    <p:sldId id="262" r:id="rId6"/>
    <p:sldId id="264" r:id="rId7"/>
    <p:sldId id="265" r:id="rId8"/>
    <p:sldId id="266" r:id="rId9"/>
    <p:sldId id="267" r:id="rId10"/>
    <p:sldId id="269" r:id="rId11"/>
    <p:sldId id="268" r:id="rId12"/>
    <p:sldId id="270" r:id="rId13"/>
  </p:sldIdLst>
  <p:sldSz cx="20104100" cy="11449050"/>
  <p:notesSz cx="20104100" cy="114490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687"/>
    <a:srgbClr val="FAD879"/>
    <a:srgbClr val="F19A72"/>
    <a:srgbClr val="23C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E4001C-27BA-C327-AEB1-9862D9D81E3C}" v="6" dt="2026-04-13T14:36:21.54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86" y="138"/>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746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74675"/>
          </a:xfrm>
          <a:prstGeom prst="rect">
            <a:avLst/>
          </a:prstGeom>
        </p:spPr>
        <p:txBody>
          <a:bodyPr vert="horz" lIns="91440" tIns="45720" rIns="91440" bIns="45720" rtlCol="0"/>
          <a:lstStyle>
            <a:lvl1pPr algn="r">
              <a:defRPr sz="1200"/>
            </a:lvl1pPr>
          </a:lstStyle>
          <a:p>
            <a:fld id="{423C45C8-BE87-534C-8366-897AFA98E722}" type="datetimeFigureOut">
              <a:rPr lang="en-US" smtClean="0"/>
              <a:t>4/13/2026</a:t>
            </a:fld>
            <a:endParaRPr lang="en-US"/>
          </a:p>
        </p:txBody>
      </p:sp>
      <p:sp>
        <p:nvSpPr>
          <p:cNvPr id="4" name="Slide Image Placeholder 3"/>
          <p:cNvSpPr>
            <a:spLocks noGrp="1" noRot="1" noChangeAspect="1"/>
          </p:cNvSpPr>
          <p:nvPr>
            <p:ph type="sldImg" idx="2"/>
          </p:nvPr>
        </p:nvSpPr>
        <p:spPr>
          <a:xfrm>
            <a:off x="6659563" y="1431925"/>
            <a:ext cx="6784975" cy="3863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510213"/>
            <a:ext cx="16084550" cy="4508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874375"/>
            <a:ext cx="8712200" cy="5746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874375"/>
            <a:ext cx="8712200" cy="574675"/>
          </a:xfrm>
          <a:prstGeom prst="rect">
            <a:avLst/>
          </a:prstGeom>
        </p:spPr>
        <p:txBody>
          <a:bodyPr vert="horz" lIns="91440" tIns="45720" rIns="91440" bIns="45720" rtlCol="0" anchor="b"/>
          <a:lstStyle>
            <a:lvl1pPr algn="r">
              <a:defRPr sz="1200"/>
            </a:lvl1pPr>
          </a:lstStyle>
          <a:p>
            <a:fld id="{2B6D60A5-3E09-2D43-9338-CDCF17F41F53}" type="slidenum">
              <a:rPr lang="en-US" smtClean="0"/>
              <a:t>‹#›</a:t>
            </a:fld>
            <a:endParaRPr lang="en-US"/>
          </a:p>
        </p:txBody>
      </p:sp>
    </p:spTree>
    <p:extLst>
      <p:ext uri="{BB962C8B-B14F-4D97-AF65-F5344CB8AC3E}">
        <p14:creationId xmlns:p14="http://schemas.microsoft.com/office/powerpoint/2010/main" val="306749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ow.uscgaux.info/content.php?unit=013-04-06&amp;category=132984447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We encourage you to tailor and localize this brief for your organization.</a:t>
            </a:r>
            <a:endParaRPr lang="en-US"/>
          </a:p>
        </p:txBody>
      </p:sp>
      <p:sp>
        <p:nvSpPr>
          <p:cNvPr id="4" name="Slide Number Placeholder 3"/>
          <p:cNvSpPr>
            <a:spLocks noGrp="1"/>
          </p:cNvSpPr>
          <p:nvPr>
            <p:ph type="sldNum" sz="quarter" idx="5"/>
          </p:nvPr>
        </p:nvSpPr>
        <p:spPr/>
        <p:txBody>
          <a:bodyPr/>
          <a:lstStyle/>
          <a:p>
            <a:fld id="{2B6D60A5-3E09-2D43-9338-CDCF17F41F53}" type="slidenum">
              <a:rPr lang="en-US" smtClean="0"/>
              <a:t>1</a:t>
            </a:fld>
            <a:endParaRPr lang="en-US"/>
          </a:p>
        </p:txBody>
      </p:sp>
    </p:spTree>
    <p:extLst>
      <p:ext uri="{BB962C8B-B14F-4D97-AF65-F5344CB8AC3E}">
        <p14:creationId xmlns:p14="http://schemas.microsoft.com/office/powerpoint/2010/main" val="33415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The period known as the 101 Critical days of Summer encompasses the longest portion of the year. Typically, from Memorial Day to Labor Day, people tend to take advantage of the warm weather for their vacations or a long extended weekend. This season, including the 4th of July holiday weekend, creates the potential for mishaps. Statistics from previous years continue to prove that judgement in lapses still occur while engaging in summer activities. During this timeframe in 2024, 27 off-duty servicemembers were killed while many more were injured. Most of those deaths were in roadway mishaps, where 11 deaths resulted from motorcycle crashes, 12 from four-wheeled vehicles and one pedestrian. Furthermore, the summer mishaps  reflect a 10% increase in motorcycle deaths and a 33% increase in vehicle mishap deaths in comparison to a five-year average (FY 2020 – 2024) over the same timeframe. Data continues to show a general lack of situational awareness and complacency for numerous off-duty mishaps. Off-duty recreational deaths claimed three additional lives, including a drowning, ATV mishap and an electric bike mishap.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This brief a general summer safety stand-down presentation that is filled with information for the betterment of yourself and your team. It can help you maintain an active risk-management mindset to help you ensure a safe and enjoyable summer and keep our warriors focused on the task and players on the field.</a:t>
            </a:r>
            <a:r>
              <a:rPr lang="en-US" sz="1200" b="0" i="0"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2B6D60A5-3E09-2D43-9338-CDCF17F41F53}" type="slidenum">
              <a:rPr lang="en-US" smtClean="0"/>
              <a:t>2</a:t>
            </a:fld>
            <a:endParaRPr lang="en-US"/>
          </a:p>
        </p:txBody>
      </p:sp>
    </p:spTree>
    <p:extLst>
      <p:ext uri="{BB962C8B-B14F-4D97-AF65-F5344CB8AC3E}">
        <p14:creationId xmlns:p14="http://schemas.microsoft.com/office/powerpoint/2010/main" val="596522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Extreme heat is a period where high heat meets high humidity and exceeds temperatures above 90 degrees for 2-3 days. Your body works hard to maintain a normal temperature. In extreme heat, this can lead to your body working harder than ever, leading to injury or death. In 2023, 294 people perished in the U.S. from weather-related excessive heat. Our warfighters had more heat-related injury mishaps in FY24 compared to the previous three years. You are more at risk for suffering from a heat-related illness if you are ill or have other chronic health conditions, taking certain medications, overweight, working in or enjoying strenuous exercise in the heat. </a:t>
            </a:r>
            <a:endParaRPr lang="en-US"/>
          </a:p>
        </p:txBody>
      </p:sp>
      <p:sp>
        <p:nvSpPr>
          <p:cNvPr id="4" name="Slide Number Placeholder 3"/>
          <p:cNvSpPr>
            <a:spLocks noGrp="1"/>
          </p:cNvSpPr>
          <p:nvPr>
            <p:ph type="sldNum" sz="quarter" idx="5"/>
          </p:nvPr>
        </p:nvSpPr>
        <p:spPr/>
        <p:txBody>
          <a:bodyPr/>
          <a:lstStyle/>
          <a:p>
            <a:fld id="{2B6D60A5-3E09-2D43-9338-CDCF17F41F53}" type="slidenum">
              <a:rPr lang="en-US" smtClean="0"/>
              <a:t>3</a:t>
            </a:fld>
            <a:endParaRPr lang="en-US"/>
          </a:p>
        </p:txBody>
      </p:sp>
    </p:spTree>
    <p:extLst>
      <p:ext uri="{BB962C8B-B14F-4D97-AF65-F5344CB8AC3E}">
        <p14:creationId xmlns:p14="http://schemas.microsoft.com/office/powerpoint/2010/main" val="115558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Early recognition of heat-related illness symptoms followed by quick action is imperative to stop symptoms from progressing. Symptoms of heat cramps include painful muscle cramps and spasms that usually occur in the legs and abdomen, followed by heavy sweating. For first aid, apply firm pressure on cramping muscles or gently massage to relieve the spasm. Give sips of water unless the person complains of nausea. Seek medical attention of the cramps last more than an hour.</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For heat exhaustion, symptoms include heavy sweating, weakness or tiredness, cool, pale clammy skin, fast, weak pulse, muscle cramps, dizziness, nausea or vomiting, headache and fainting. For first aid treatment, move the person to a cooler environment, loosen clothing and apply cool, wet cloths or have the person sit in a cool bath. Offer sips of water. Call for medical attention if the person vomits or symptoms worsen or last longer than 1 hour. Symptoms of a heat stroke include throbbing headache, confusion, slurred speech, nausea, dizziness, body temperature above 103 degrees F, </a:t>
            </a:r>
            <a:r>
              <a:rPr lang="en-US" sz="1200" b="0" i="0" u="none" strike="noStrike" kern="1200" err="1">
                <a:solidFill>
                  <a:schemeClr val="tx1"/>
                </a:solidFill>
                <a:effectLst/>
                <a:latin typeface="+mn-lt"/>
                <a:ea typeface="+mn-ea"/>
                <a:cs typeface="+mn-cs"/>
              </a:rPr>
              <a:t>hot,r</a:t>
            </a:r>
            <a:r>
              <a:rPr lang="en-US" sz="1200" b="0" i="0" u="none" strike="noStrike" kern="1200">
                <a:solidFill>
                  <a:schemeClr val="tx1"/>
                </a:solidFill>
                <a:effectLst/>
                <a:latin typeface="+mn-lt"/>
                <a:ea typeface="+mn-ea"/>
                <a:cs typeface="+mn-cs"/>
              </a:rPr>
              <a:t> ed, dry or damp skin, rapid or strong pulse, fainting and loss of consciousness. Call 9-1-1 or other local emergency services, and get the victim to a hospital </a:t>
            </a:r>
            <a:r>
              <a:rPr lang="en-US" sz="1200" b="1" i="0" u="none" strike="noStrike" kern="1200">
                <a:solidFill>
                  <a:schemeClr val="tx1"/>
                </a:solidFill>
                <a:effectLst/>
                <a:latin typeface="+mn-lt"/>
                <a:ea typeface="+mn-ea"/>
                <a:cs typeface="+mn-cs"/>
              </a:rPr>
              <a:t>immediately</a:t>
            </a:r>
            <a:r>
              <a:rPr lang="en-US" sz="1200" b="0" i="0" u="none" strike="noStrike" kern="1200">
                <a:solidFill>
                  <a:schemeClr val="tx1"/>
                </a:solidFill>
                <a:effectLst/>
                <a:latin typeface="+mn-lt"/>
                <a:ea typeface="+mn-ea"/>
                <a:cs typeface="+mn-cs"/>
              </a:rPr>
              <a:t>. Heat stroke is a severe medical emergency and delaying can be fatal. Move the victim to a cooler, air-conditioned environment. Reduce body temperature with cool cloths or bath and use a fan only if the heat index is below the high 90s (a fan can make you hotter at higher temperatures). It is important to </a:t>
            </a:r>
            <a:r>
              <a:rPr lang="en-US" sz="1200" b="1" i="0" u="none" strike="noStrike" kern="1200">
                <a:solidFill>
                  <a:schemeClr val="tx1"/>
                </a:solidFill>
                <a:effectLst/>
                <a:latin typeface="+mn-lt"/>
                <a:ea typeface="+mn-ea"/>
                <a:cs typeface="+mn-cs"/>
              </a:rPr>
              <a:t>NOT GIVE FLUIDS</a:t>
            </a:r>
            <a:r>
              <a:rPr lang="en-US" sz="1200" b="0" i="0" u="none" strike="noStrike" kern="1200">
                <a:solidFill>
                  <a:schemeClr val="tx1"/>
                </a:solidFill>
                <a:effectLst/>
                <a:latin typeface="+mn-lt"/>
                <a:ea typeface="+mn-ea"/>
                <a:cs typeface="+mn-cs"/>
              </a:rPr>
              <a:t> during a heat stroke.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Drink enough water to prevent heat illness. Although estimates are everywhere, the average person should aim to drink ¾ of a gallon of water daily, though needs vary according to the person. You can check if you are getting enough water by your urine color. Darker colored urine indicates that you are not drinking enough. Additionally, try to avoid sugary, caffeinated and alcoholic beverages. Combine water with a sports drink to replace the salt and minerals you lose if you are sweating a lot. Your body needs fuel while in the heat. Always keep in touch with your PCM if you have a medical condition or taking medications that can be affected by the heat.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2B6D60A5-3E09-2D43-9338-CDCF17F41F53}" type="slidenum">
              <a:rPr lang="en-US" smtClean="0"/>
              <a:t>4</a:t>
            </a:fld>
            <a:endParaRPr lang="en-US"/>
          </a:p>
        </p:txBody>
      </p:sp>
    </p:spTree>
    <p:extLst>
      <p:ext uri="{BB962C8B-B14F-4D97-AF65-F5344CB8AC3E}">
        <p14:creationId xmlns:p14="http://schemas.microsoft.com/office/powerpoint/2010/main" val="420035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year, thousands of people are injured from fireworks-related incidents to which medical treatment is often necessary. Most of these incidents are due to amateurs attempting to use professional-grade or even homemade fireworks. Regardless, improper handling of fireworks can cause significant injuries, so it’s best to leave them to the professionals. In 2024, there were 11 reported fireworks-related deaths, most of which involved the misuse of fireworks or device misfires and malfunctions. 14,700 people were injured in 2024 alone, where there was a 38% sharp increase in deaths and 52% increase in injuries in comparison to the previous year. </a:t>
            </a:r>
          </a:p>
          <a:p>
            <a:endParaRPr lang="en-US"/>
          </a:p>
          <a:p>
            <a:r>
              <a:rPr lang="en-US"/>
              <a:t>Adults aged 25-44 account for the largest share of injuries followed by people aged 15-24. Hands and fingers are the most frequently injured part of the body, accounting for 35% of total injuries. Second is head, face and ears at 22%.</a:t>
            </a:r>
          </a:p>
          <a:p>
            <a:endParaRPr lang="en-US"/>
          </a:p>
        </p:txBody>
      </p:sp>
      <p:sp>
        <p:nvSpPr>
          <p:cNvPr id="4" name="Slide Number Placeholder 3"/>
          <p:cNvSpPr>
            <a:spLocks noGrp="1"/>
          </p:cNvSpPr>
          <p:nvPr>
            <p:ph type="sldNum" sz="quarter" idx="5"/>
          </p:nvPr>
        </p:nvSpPr>
        <p:spPr/>
        <p:txBody>
          <a:bodyPr/>
          <a:lstStyle/>
          <a:p>
            <a:fld id="{2B6D60A5-3E09-2D43-9338-CDCF17F41F53}" type="slidenum">
              <a:rPr lang="en-US" smtClean="0"/>
              <a:t>5</a:t>
            </a:fld>
            <a:endParaRPr lang="en-US"/>
          </a:p>
        </p:txBody>
      </p:sp>
    </p:spTree>
    <p:extLst>
      <p:ext uri="{BB962C8B-B14F-4D97-AF65-F5344CB8AC3E}">
        <p14:creationId xmlns:p14="http://schemas.microsoft.com/office/powerpoint/2010/main" val="257995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Want to enjoy a safe and relaxing Fourth of July holiday? Keep these safety tips in mind, leave it up to the professionals or consider using other festive alternatives for a safe and mishap-free holiday. </a:t>
            </a:r>
          </a:p>
          <a:p>
            <a:endParaRPr lang="en-US"/>
          </a:p>
        </p:txBody>
      </p:sp>
      <p:sp>
        <p:nvSpPr>
          <p:cNvPr id="4" name="Slide Number Placeholder 3"/>
          <p:cNvSpPr>
            <a:spLocks noGrp="1"/>
          </p:cNvSpPr>
          <p:nvPr>
            <p:ph type="sldNum" sz="quarter" idx="5"/>
          </p:nvPr>
        </p:nvSpPr>
        <p:spPr/>
        <p:txBody>
          <a:bodyPr/>
          <a:lstStyle/>
          <a:p>
            <a:fld id="{2B6D60A5-3E09-2D43-9338-CDCF17F41F53}" type="slidenum">
              <a:rPr lang="en-US" smtClean="0"/>
              <a:t>6</a:t>
            </a:fld>
            <a:endParaRPr lang="en-US"/>
          </a:p>
        </p:txBody>
      </p:sp>
    </p:spTree>
    <p:extLst>
      <p:ext uri="{BB962C8B-B14F-4D97-AF65-F5344CB8AC3E}">
        <p14:creationId xmlns:p14="http://schemas.microsoft.com/office/powerpoint/2010/main" val="37488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1EA6E-F878-E9D4-F4AC-00D576282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87AF7-942C-C0D1-5CE8-8B3BC789A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4669C-3557-7A2B-C3D4-5A4D1D88FB2D}"/>
              </a:ext>
            </a:extLst>
          </p:cNvPr>
          <p:cNvSpPr>
            <a:spLocks noGrp="1"/>
          </p:cNvSpPr>
          <p:nvPr>
            <p:ph type="body" idx="1"/>
          </p:nvPr>
        </p:nvSpPr>
        <p:spPr/>
        <p:txBody>
          <a:bodyPr/>
          <a:lstStyle/>
          <a:p>
            <a:pPr lvl="0" fontAlgn="base"/>
            <a:r>
              <a:rPr lang="en-US" sz="1200" kern="1200">
                <a:solidFill>
                  <a:schemeClr val="tx1"/>
                </a:solidFill>
                <a:effectLst/>
                <a:latin typeface="+mn-lt"/>
                <a:ea typeface="+mn-ea"/>
                <a:cs typeface="+mn-cs"/>
              </a:rPr>
              <a:t>Boating Safety Advocates recommend all boaters and passengers always wear a life jacket while boating.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best life jacket is the one you will wear. Modern life jackets are more comfortable, lightweight and stylish than the bulky orange style most boaters know. </a:t>
            </a:r>
            <a:r>
              <a:rPr lang="en-US" sz="1200">
                <a:latin typeface="Roboto" panose="02000000000000000000" pitchFamily="2" charset="0"/>
                <a:ea typeface="Roboto" panose="02000000000000000000" pitchFamily="2" charset="0"/>
              </a:rPr>
              <a:t>You don’t want your life jacket too large or too small. A snug fit is a proper fit. Hold your arms straight over your head. Ask a friend to grasp the tops of the arm openings and gently pull up.</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lvl="0" fontAlgn="base"/>
            <a:r>
              <a:rPr lang="en-US" sz="1200" kern="1200">
                <a:solidFill>
                  <a:schemeClr val="tx1"/>
                </a:solidFill>
                <a:effectLst/>
                <a:latin typeface="+mn-lt"/>
                <a:ea typeface="+mn-ea"/>
                <a:cs typeface="+mn-cs"/>
              </a:rPr>
              <a:t>All life jackets that are U.S. Coast Guard approved have an approval number. Look for it to ensure your life jacket meets the law requirements and is safe. </a:t>
            </a:r>
          </a:p>
          <a:p>
            <a:endParaRPr lang="en-US"/>
          </a:p>
        </p:txBody>
      </p:sp>
      <p:sp>
        <p:nvSpPr>
          <p:cNvPr id="4" name="Slide Number Placeholder 3">
            <a:extLst>
              <a:ext uri="{FF2B5EF4-FFF2-40B4-BE49-F238E27FC236}">
                <a16:creationId xmlns:a16="http://schemas.microsoft.com/office/drawing/2014/main" id="{20D4728E-1FB9-C696-8954-1CA024F01AAC}"/>
              </a:ext>
            </a:extLst>
          </p:cNvPr>
          <p:cNvSpPr>
            <a:spLocks noGrp="1"/>
          </p:cNvSpPr>
          <p:nvPr>
            <p:ph type="sldNum" sz="quarter" idx="5"/>
          </p:nvPr>
        </p:nvSpPr>
        <p:spPr/>
        <p:txBody>
          <a:bodyPr/>
          <a:lstStyle/>
          <a:p>
            <a:fld id="{2B6D60A5-3E09-2D43-9338-CDCF17F41F53}" type="slidenum">
              <a:rPr lang="en-US" smtClean="0"/>
              <a:t>7</a:t>
            </a:fld>
            <a:endParaRPr lang="en-US"/>
          </a:p>
        </p:txBody>
      </p:sp>
    </p:spTree>
    <p:extLst>
      <p:ext uri="{BB962C8B-B14F-4D97-AF65-F5344CB8AC3E}">
        <p14:creationId xmlns:p14="http://schemas.microsoft.com/office/powerpoint/2010/main" val="135147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ts val="4000"/>
              </a:lnSpc>
              <a:buFont typeface="Arial" panose="020B0604020202020204" pitchFamily="34" charset="0"/>
              <a:buNone/>
            </a:pPr>
            <a:r>
              <a:rPr lang="en-US" sz="1200" kern="1200">
                <a:solidFill>
                  <a:schemeClr val="tx1"/>
                </a:solidFill>
                <a:effectLst/>
                <a:latin typeface="+mn-lt"/>
                <a:ea typeface="+mn-ea"/>
                <a:cs typeface="+mn-cs"/>
              </a:rPr>
              <a:t>New boaters and experienced experts alike need to be familiar with the boating rules of the road. Boating safety courses are offered locally, inexpensive, and often completed in a day in-person or online. </a:t>
            </a:r>
            <a:r>
              <a:rPr lang="en-US" sz="1200">
                <a:latin typeface="Roboto" panose="02000000000000000000" pitchFamily="2" charset="0"/>
                <a:ea typeface="Roboto" panose="02000000000000000000" pitchFamily="2" charset="0"/>
              </a:rPr>
              <a:t>Make sure to stay alert and steer clear of large vessels and watercraft. Maintain a proper lookout and remember to be respectful of buoys and other navigational aids. They are there for your safety and the safety of other boats around you.  To learn more, check out the USCG Navigation Rules Information page.   </a:t>
            </a:r>
          </a:p>
          <a:p>
            <a:pPr fontAlgn="base"/>
            <a:endParaRPr lang="en-US" sz="1200" kern="120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2B6D60A5-3E09-2D43-9338-CDCF17F41F53}" type="slidenum">
              <a:rPr lang="en-US" smtClean="0"/>
              <a:t>8</a:t>
            </a:fld>
            <a:endParaRPr lang="en-US"/>
          </a:p>
        </p:txBody>
      </p:sp>
    </p:spTree>
    <p:extLst>
      <p:ext uri="{BB962C8B-B14F-4D97-AF65-F5344CB8AC3E}">
        <p14:creationId xmlns:p14="http://schemas.microsoft.com/office/powerpoint/2010/main" val="805451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6D72C-B33B-4A18-2ADB-ACFDC1265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1E047-28E8-6B0B-E766-695E0324B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D9C60-945C-F3FB-4FE9-BDAA773CB920}"/>
              </a:ext>
            </a:extLst>
          </p:cNvPr>
          <p:cNvSpPr>
            <a:spLocks noGrp="1"/>
          </p:cNvSpPr>
          <p:nvPr>
            <p:ph type="body" idx="1"/>
          </p:nvPr>
        </p:nvSpPr>
        <p:spPr/>
        <p:txBody>
          <a:bodyPr/>
          <a:lstStyle/>
          <a:p>
            <a:pPr fontAlgn="base"/>
            <a:r>
              <a:rPr lang="en-US" sz="1200" kern="1200">
                <a:solidFill>
                  <a:schemeClr val="tx1"/>
                </a:solidFill>
                <a:effectLst/>
                <a:latin typeface="+mn-lt"/>
                <a:ea typeface="+mn-ea"/>
                <a:cs typeface="+mn-cs"/>
              </a:rPr>
              <a:t>1) GET FREE VESSEL SAFETY CHECKS</a:t>
            </a:r>
          </a:p>
          <a:p>
            <a:pPr fontAlgn="base"/>
            <a:r>
              <a:rPr lang="en-US" sz="1200" kern="1200">
                <a:solidFill>
                  <a:schemeClr val="tx1"/>
                </a:solidFill>
                <a:effectLst/>
                <a:latin typeface="+mn-lt"/>
                <a:ea typeface="+mn-ea"/>
                <a:cs typeface="+mn-cs"/>
              </a:rPr>
              <a:t>The U.S. Coast Guard Auxiliary and U.S. Power Squadrons offer complimentary boat examinations to verify the presence and condition of specific safety equipment required by state and federal regulations. Free of charge, they also offer virtual vessel exams. </a:t>
            </a:r>
          </a:p>
          <a:p>
            <a:pPr fontAlgn="base"/>
            <a:r>
              <a:rPr lang="en-US" sz="1200" u="sng" kern="1200">
                <a:solidFill>
                  <a:schemeClr val="tx1"/>
                </a:solidFill>
                <a:effectLst/>
                <a:latin typeface="+mn-lt"/>
                <a:ea typeface="+mn-ea"/>
                <a:cs typeface="+mn-cs"/>
                <a:hlinkClick r:id="rId3"/>
              </a:rPr>
              <a:t>https://wow.uscgaux.info/content.php?unit=013-04-06&amp;category=1329844473</a:t>
            </a:r>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2) CHECK THE WEATHER </a:t>
            </a:r>
          </a:p>
          <a:p>
            <a:pPr fontAlgn="base"/>
            <a:r>
              <a:rPr lang="en-US" sz="1200" kern="1200">
                <a:solidFill>
                  <a:schemeClr val="tx1"/>
                </a:solidFill>
                <a:effectLst/>
                <a:latin typeface="+mn-lt"/>
                <a:ea typeface="+mn-ea"/>
                <a:cs typeface="+mn-cs"/>
              </a:rPr>
              <a:t>Always check local, route, and destination weather and water conditions before departure and ensure it is safe to go out.</a:t>
            </a:r>
          </a:p>
          <a:p>
            <a:pPr fontAlgn="base"/>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3) HAVE A FLOAT PLAN</a:t>
            </a:r>
          </a:p>
          <a:p>
            <a:r>
              <a:rPr lang="en-US" sz="1200" kern="1200">
                <a:solidFill>
                  <a:schemeClr val="tx1"/>
                </a:solidFill>
                <a:effectLst/>
                <a:latin typeface="+mn-lt"/>
                <a:ea typeface="+mn-ea"/>
                <a:cs typeface="+mn-cs"/>
              </a:rPr>
              <a:t>Just like pilots file a flight plan before takeoff, boaters should file a float plan before heading out on the water. It's one of the most important things you can do to prepare for an emergency and ensure a fast, effective response if you need assistance on your journey. Give your float plan to a family member, reliable friend, marina dock master, or anyone you trust to contact the US Coast Guard in an emergency. If your plans change due to weather, mechanical issues, or even personal preferences, reach out to your contact and update them.</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When preparing your float plan, include the following details:</a:t>
            </a:r>
          </a:p>
          <a:p>
            <a:pPr lvl="0"/>
            <a:r>
              <a:rPr lang="en-US" sz="1200" b="1" kern="1200">
                <a:solidFill>
                  <a:schemeClr val="tx1"/>
                </a:solidFill>
                <a:effectLst/>
                <a:latin typeface="+mn-lt"/>
                <a:ea typeface="+mn-ea"/>
                <a:cs typeface="+mn-cs"/>
              </a:rPr>
              <a:t>Vessel Description</a:t>
            </a:r>
            <a:r>
              <a:rPr lang="en-US" sz="1200" kern="1200">
                <a:solidFill>
                  <a:schemeClr val="tx1"/>
                </a:solidFill>
                <a:effectLst/>
                <a:latin typeface="+mn-lt"/>
                <a:ea typeface="+mn-ea"/>
                <a:cs typeface="+mn-cs"/>
              </a:rPr>
              <a:t>: Include the make, model, size, color, type, engine size (if applicable), and vessel identification number.</a:t>
            </a:r>
          </a:p>
          <a:p>
            <a:pPr lvl="0"/>
            <a:r>
              <a:rPr lang="en-US" sz="1200" b="1" kern="1200">
                <a:solidFill>
                  <a:schemeClr val="tx1"/>
                </a:solidFill>
                <a:effectLst/>
                <a:latin typeface="+mn-lt"/>
                <a:ea typeface="+mn-ea"/>
                <a:cs typeface="+mn-cs"/>
              </a:rPr>
              <a:t>Number of Persons Onboard</a:t>
            </a:r>
            <a:r>
              <a:rPr lang="en-US" sz="1200" kern="1200">
                <a:solidFill>
                  <a:schemeClr val="tx1"/>
                </a:solidFill>
                <a:effectLst/>
                <a:latin typeface="+mn-lt"/>
                <a:ea typeface="+mn-ea"/>
                <a:cs typeface="+mn-cs"/>
              </a:rPr>
              <a:t>: List names, along with contact information and any special medical needs.</a:t>
            </a:r>
          </a:p>
          <a:p>
            <a:pPr lvl="0"/>
            <a:r>
              <a:rPr lang="en-US" sz="1200" b="1" kern="1200">
                <a:solidFill>
                  <a:schemeClr val="tx1"/>
                </a:solidFill>
                <a:effectLst/>
                <a:latin typeface="+mn-lt"/>
                <a:ea typeface="+mn-ea"/>
                <a:cs typeface="+mn-cs"/>
              </a:rPr>
              <a:t>Departure Details</a:t>
            </a:r>
            <a:r>
              <a:rPr lang="en-US" sz="1200" kern="1200">
                <a:solidFill>
                  <a:schemeClr val="tx1"/>
                </a:solidFill>
                <a:effectLst/>
                <a:latin typeface="+mn-lt"/>
                <a:ea typeface="+mn-ea"/>
                <a:cs typeface="+mn-cs"/>
              </a:rPr>
              <a:t>: Include the name and location of the marina, launch ramp, or dock you'll be leaving from.</a:t>
            </a:r>
          </a:p>
          <a:p>
            <a:pPr lvl="0"/>
            <a:r>
              <a:rPr lang="en-US" sz="1200" b="1" kern="1200">
                <a:solidFill>
                  <a:schemeClr val="tx1"/>
                </a:solidFill>
                <a:effectLst/>
                <a:latin typeface="+mn-lt"/>
                <a:ea typeface="+mn-ea"/>
                <a:cs typeface="+mn-cs"/>
              </a:rPr>
              <a:t>Tow Vehicle Info</a:t>
            </a:r>
            <a:r>
              <a:rPr lang="en-US" sz="1200" kern="1200">
                <a:solidFill>
                  <a:schemeClr val="tx1"/>
                </a:solidFill>
                <a:effectLst/>
                <a:latin typeface="+mn-lt"/>
                <a:ea typeface="+mn-ea"/>
                <a:cs typeface="+mn-cs"/>
              </a:rPr>
              <a:t>: Add your tow vehicle's location and license plate number.</a:t>
            </a:r>
          </a:p>
          <a:p>
            <a:pPr lvl="0"/>
            <a:r>
              <a:rPr lang="en-US" sz="1200" b="1" kern="1200">
                <a:solidFill>
                  <a:schemeClr val="tx1"/>
                </a:solidFill>
                <a:effectLst/>
                <a:latin typeface="+mn-lt"/>
                <a:ea typeface="+mn-ea"/>
                <a:cs typeface="+mn-cs"/>
              </a:rPr>
              <a:t>Destination &amp; Route</a:t>
            </a:r>
            <a:r>
              <a:rPr lang="en-US" sz="1200" kern="1200">
                <a:solidFill>
                  <a:schemeClr val="tx1"/>
                </a:solidFill>
                <a:effectLst/>
                <a:latin typeface="+mn-lt"/>
                <a:ea typeface="+mn-ea"/>
                <a:cs typeface="+mn-cs"/>
              </a:rPr>
              <a:t>: Provide your general route and specific stops or areas you plan to visit (e.g., anchor points, dive sites, fishing grounds).</a:t>
            </a:r>
          </a:p>
          <a:p>
            <a:pPr lvl="0"/>
            <a:r>
              <a:rPr lang="en-US" sz="1200" b="1" kern="1200">
                <a:solidFill>
                  <a:schemeClr val="tx1"/>
                </a:solidFill>
                <a:effectLst/>
                <a:latin typeface="+mn-lt"/>
                <a:ea typeface="+mn-ea"/>
                <a:cs typeface="+mn-cs"/>
              </a:rPr>
              <a:t>Estimated Time of Return</a:t>
            </a:r>
            <a:r>
              <a:rPr lang="en-US" sz="1200" kern="1200">
                <a:solidFill>
                  <a:schemeClr val="tx1"/>
                </a:solidFill>
                <a:effectLst/>
                <a:latin typeface="+mn-lt"/>
                <a:ea typeface="+mn-ea"/>
                <a:cs typeface="+mn-cs"/>
              </a:rPr>
              <a:t>: Be specific about when you expect to return or check in.</a:t>
            </a:r>
          </a:p>
          <a:p>
            <a:pPr lvl="0"/>
            <a:r>
              <a:rPr lang="en-US" sz="1200" b="1" kern="1200">
                <a:solidFill>
                  <a:schemeClr val="tx1"/>
                </a:solidFill>
                <a:effectLst/>
                <a:latin typeface="+mn-lt"/>
                <a:ea typeface="+mn-ea"/>
                <a:cs typeface="+mn-cs"/>
              </a:rPr>
              <a:t>Communication Equipment</a:t>
            </a:r>
            <a:r>
              <a:rPr lang="en-US" sz="1200" kern="1200">
                <a:solidFill>
                  <a:schemeClr val="tx1"/>
                </a:solidFill>
                <a:effectLst/>
                <a:latin typeface="+mn-lt"/>
                <a:ea typeface="+mn-ea"/>
                <a:cs typeface="+mn-cs"/>
              </a:rPr>
              <a:t>: List cell phone numbers, VHF radio channel(s), and even satellite devices, if available.</a:t>
            </a:r>
          </a:p>
          <a:p>
            <a:endParaRPr lang="en-US"/>
          </a:p>
        </p:txBody>
      </p:sp>
      <p:sp>
        <p:nvSpPr>
          <p:cNvPr id="4" name="Slide Number Placeholder 3">
            <a:extLst>
              <a:ext uri="{FF2B5EF4-FFF2-40B4-BE49-F238E27FC236}">
                <a16:creationId xmlns:a16="http://schemas.microsoft.com/office/drawing/2014/main" id="{72F5F84E-A8BE-B845-CC7D-1DA9B1AE0A98}"/>
              </a:ext>
            </a:extLst>
          </p:cNvPr>
          <p:cNvSpPr>
            <a:spLocks noGrp="1"/>
          </p:cNvSpPr>
          <p:nvPr>
            <p:ph type="sldNum" sz="quarter" idx="5"/>
          </p:nvPr>
        </p:nvSpPr>
        <p:spPr/>
        <p:txBody>
          <a:bodyPr/>
          <a:lstStyle/>
          <a:p>
            <a:fld id="{2B6D60A5-3E09-2D43-9338-CDCF17F41F53}" type="slidenum">
              <a:rPr lang="en-US" smtClean="0"/>
              <a:t>9</a:t>
            </a:fld>
            <a:endParaRPr lang="en-US"/>
          </a:p>
        </p:txBody>
      </p:sp>
    </p:spTree>
    <p:extLst>
      <p:ext uri="{BB962C8B-B14F-4D97-AF65-F5344CB8AC3E}">
        <p14:creationId xmlns:p14="http://schemas.microsoft.com/office/powerpoint/2010/main" val="375058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5205" y="452374"/>
            <a:ext cx="18093690" cy="18094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s://safeboatingcampaign.com/get-the-fact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www.dco.uscg.mil/NavRule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wow.uscgaux.info/content.php?unit=013-04-06&amp;category=132984447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9FE7774-8827-2B96-B347-2633550A8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257"/>
            <a:ext cx="20104100" cy="114307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2D541-3B52-92EA-39DF-32D1D6E37ACD}"/>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5A7BFF-1E04-DBB4-B3DB-FBA2F86653F1}"/>
              </a:ext>
            </a:extLst>
          </p:cNvPr>
          <p:cNvSpPr txBox="1"/>
          <p:nvPr/>
        </p:nvSpPr>
        <p:spPr>
          <a:xfrm>
            <a:off x="1212850" y="3093155"/>
            <a:ext cx="8689975" cy="7263527"/>
          </a:xfrm>
          <a:prstGeom prst="rect">
            <a:avLst/>
          </a:prstGeom>
          <a:noFill/>
        </p:spPr>
        <p:txBody>
          <a:bodyPr wrap="square" lIns="91440" tIns="45720" rIns="91440" bIns="45720" anchor="t">
            <a:spAutoFit/>
          </a:bodyPr>
          <a:lstStyle/>
          <a:p>
            <a:r>
              <a:rPr lang="en-US" sz="2800">
                <a:effectLst/>
              </a:rPr>
              <a:t>The period from Memorial Day to Labor Day is known as the 101 Critical Days of Summer due to the </a:t>
            </a:r>
            <a:r>
              <a:rPr lang="en-US" sz="2800"/>
              <a:t>potentially high</a:t>
            </a:r>
            <a:r>
              <a:rPr lang="en-US" sz="2800">
                <a:effectLst/>
              </a:rPr>
              <a:t> number of mishaps and incidents that occur as Sailors and Marines enjoy recreational activities during the summer months:</a:t>
            </a:r>
            <a:br>
              <a:rPr lang="en-US" sz="2800" dirty="0"/>
            </a:br>
            <a:endParaRPr lang="en-US" sz="2800" dirty="0"/>
          </a:p>
          <a:p>
            <a:pPr marL="457200" indent="-457200">
              <a:buFont typeface="Arial" panose="020B0604020202020204" pitchFamily="34" charset="0"/>
              <a:buChar char="•"/>
            </a:pPr>
            <a:r>
              <a:rPr lang="en-US" sz="2800">
                <a:effectLst/>
              </a:rPr>
              <a:t>Last summer, 27 Sailors and Marines died in off-duty mishaps while many more were injured.</a:t>
            </a:r>
            <a:br>
              <a:rPr lang="en-US" sz="2800" dirty="0"/>
            </a:br>
            <a:endParaRPr lang="en-US" sz="2800" dirty="0"/>
          </a:p>
          <a:p>
            <a:pPr marL="457200" indent="-457200">
              <a:buFont typeface="Arial" panose="020B0604020202020204" pitchFamily="34" charset="0"/>
              <a:buChar char="•"/>
            </a:pPr>
            <a:r>
              <a:rPr lang="en-US" sz="2800">
                <a:effectLst/>
              </a:rPr>
              <a:t>Most of the deaths were in roadway mishaps: 11 involved motorcycles, 12 were four-wheeled vehicles and one was a pedestrian.</a:t>
            </a:r>
          </a:p>
          <a:p>
            <a:endParaRPr lang="en-US" sz="2800"/>
          </a:p>
          <a:p>
            <a:pPr marL="457200" indent="-457200">
              <a:buFont typeface="Arial" panose="020B0604020202020204" pitchFamily="34" charset="0"/>
              <a:buChar char="•"/>
            </a:pPr>
            <a:r>
              <a:rPr lang="en-US" sz="2800">
                <a:effectLst/>
              </a:rPr>
              <a:t>Off-duty recreational deaths claimed three more </a:t>
            </a:r>
            <a:r>
              <a:rPr lang="en-US" sz="2800"/>
              <a:t>lives-</a:t>
            </a:r>
            <a:r>
              <a:rPr lang="en-US" sz="2800">
                <a:effectLst/>
              </a:rPr>
              <a:t> a drowning, an All-Terrain Vehicle (ATV) mishap and an electric bike mishap.</a:t>
            </a:r>
            <a:br>
              <a:rPr lang="en-US" dirty="0"/>
            </a:br>
            <a:endParaRPr lang="en-US"/>
          </a:p>
        </p:txBody>
      </p:sp>
      <p:pic>
        <p:nvPicPr>
          <p:cNvPr id="9" name="object 5">
            <a:extLst>
              <a:ext uri="{FF2B5EF4-FFF2-40B4-BE49-F238E27FC236}">
                <a16:creationId xmlns:a16="http://schemas.microsoft.com/office/drawing/2014/main" id="{B700EA2E-FF88-5E90-1B76-08A6B4E44911}"/>
              </a:ext>
            </a:extLst>
          </p:cNvPr>
          <p:cNvPicPr/>
          <p:nvPr/>
        </p:nvPicPr>
        <p:blipFill>
          <a:blip r:embed="rId3" cstate="email">
            <a:extLst>
              <a:ext uri="{28A0092B-C50C-407E-A947-70E740481C1C}">
                <a14:useLocalDpi xmlns:a14="http://schemas.microsoft.com/office/drawing/2010/main"/>
              </a:ext>
            </a:extLst>
          </a:blip>
          <a:stretch>
            <a:fillRect/>
          </a:stretch>
        </p:blipFill>
        <p:spPr>
          <a:xfrm>
            <a:off x="-10067" y="10553127"/>
            <a:ext cx="20104100" cy="910967"/>
          </a:xfrm>
          <a:prstGeom prst="rect">
            <a:avLst/>
          </a:prstGeom>
        </p:spPr>
      </p:pic>
      <p:sp>
        <p:nvSpPr>
          <p:cNvPr id="10" name="TextBox 9">
            <a:extLst>
              <a:ext uri="{FF2B5EF4-FFF2-40B4-BE49-F238E27FC236}">
                <a16:creationId xmlns:a16="http://schemas.microsoft.com/office/drawing/2014/main" id="{5AF69948-6252-6DE7-B34D-AB2BC64BEC89}"/>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Introduction</a:t>
            </a:r>
          </a:p>
        </p:txBody>
      </p:sp>
      <p:sp>
        <p:nvSpPr>
          <p:cNvPr id="7" name="Rectangle 6">
            <a:extLst>
              <a:ext uri="{FF2B5EF4-FFF2-40B4-BE49-F238E27FC236}">
                <a16:creationId xmlns:a16="http://schemas.microsoft.com/office/drawing/2014/main" id="{EC58843C-E878-51E0-77B4-21ACC2809D4C}"/>
              </a:ext>
            </a:extLst>
          </p:cNvPr>
          <p:cNvSpPr/>
          <p:nvPr/>
        </p:nvSpPr>
        <p:spPr>
          <a:xfrm>
            <a:off x="11336601" y="3121193"/>
            <a:ext cx="8224032"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7BFCA60-7299-4F21-607D-5F1383450BE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892305" y="3616406"/>
            <a:ext cx="8219922" cy="5482688"/>
          </a:xfrm>
          <a:prstGeom prst="rect">
            <a:avLst/>
          </a:prstGeom>
        </p:spPr>
      </p:pic>
    </p:spTree>
    <p:extLst>
      <p:ext uri="{BB962C8B-B14F-4D97-AF65-F5344CB8AC3E}">
        <p14:creationId xmlns:p14="http://schemas.microsoft.com/office/powerpoint/2010/main" val="320560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FCF0C-4583-B8D6-EDB2-C6586C30C1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BD3CFC-4D11-D2AB-6FF5-A26183F2E4B5}"/>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991A9B-A52C-5439-63F5-65AE2683825D}"/>
              </a:ext>
            </a:extLst>
          </p:cNvPr>
          <p:cNvSpPr txBox="1"/>
          <p:nvPr/>
        </p:nvSpPr>
        <p:spPr>
          <a:xfrm>
            <a:off x="1212850" y="3406627"/>
            <a:ext cx="8739864" cy="6340197"/>
          </a:xfrm>
          <a:prstGeom prst="rect">
            <a:avLst/>
          </a:prstGeom>
          <a:noFill/>
        </p:spPr>
        <p:txBody>
          <a:bodyPr wrap="square">
            <a:spAutoFit/>
          </a:bodyPr>
          <a:lstStyle/>
          <a:p>
            <a:pPr algn="l">
              <a:lnSpc>
                <a:spcPts val="3560"/>
              </a:lnSpc>
            </a:pPr>
            <a:r>
              <a:rPr lang="en-US" sz="2800">
                <a:effectLst/>
              </a:rPr>
              <a:t>Despite readily available information the effects of heat stress continue to be underestimated. The human body under normal conditions can regulate its temperature through sweating, usually until it is exposed to more heat than it can handle. This can quickly lead to:</a:t>
            </a:r>
            <a:br>
              <a:rPr lang="en-US" sz="2800"/>
            </a:br>
            <a:endParaRPr lang="en-US" sz="2800"/>
          </a:p>
          <a:p>
            <a:endParaRPr lang="en-US" sz="2800"/>
          </a:p>
          <a:p>
            <a:endParaRPr lang="en-US" sz="2800"/>
          </a:p>
          <a:p>
            <a:endParaRPr lang="en-US" sz="2800"/>
          </a:p>
          <a:p>
            <a:endParaRPr lang="en-US" sz="2800"/>
          </a:p>
          <a:p>
            <a:endParaRPr lang="en-US" sz="2800"/>
          </a:p>
          <a:p>
            <a:br>
              <a:rPr lang="en-US" sz="2800"/>
            </a:br>
            <a:endParaRPr lang="en-US" sz="2800"/>
          </a:p>
        </p:txBody>
      </p:sp>
      <p:pic>
        <p:nvPicPr>
          <p:cNvPr id="9" name="object 5">
            <a:extLst>
              <a:ext uri="{FF2B5EF4-FFF2-40B4-BE49-F238E27FC236}">
                <a16:creationId xmlns:a16="http://schemas.microsoft.com/office/drawing/2014/main" id="{C282195B-2B5A-0988-551B-0677ECB2727C}"/>
              </a:ext>
            </a:extLst>
          </p:cNvPr>
          <p:cNvPicPr/>
          <p:nvPr/>
        </p:nvPicPr>
        <p:blipFill>
          <a:blip r:embed="rId3" cstate="email">
            <a:extLst>
              <a:ext uri="{28A0092B-C50C-407E-A947-70E740481C1C}">
                <a14:useLocalDpi xmlns:a14="http://schemas.microsoft.com/office/drawing/2010/main"/>
              </a:ext>
            </a:extLst>
          </a:blip>
          <a:stretch>
            <a:fillRect/>
          </a:stretch>
        </p:blipFill>
        <p:spPr>
          <a:xfrm>
            <a:off x="-10067" y="10553127"/>
            <a:ext cx="20104100" cy="910967"/>
          </a:xfrm>
          <a:prstGeom prst="rect">
            <a:avLst/>
          </a:prstGeom>
        </p:spPr>
      </p:pic>
      <p:sp>
        <p:nvSpPr>
          <p:cNvPr id="10" name="TextBox 9">
            <a:extLst>
              <a:ext uri="{FF2B5EF4-FFF2-40B4-BE49-F238E27FC236}">
                <a16:creationId xmlns:a16="http://schemas.microsoft.com/office/drawing/2014/main" id="{1AC6FB75-762E-91FE-CD8A-E03BF3EE9678}"/>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Heat Illness</a:t>
            </a:r>
          </a:p>
        </p:txBody>
      </p:sp>
      <p:grpSp>
        <p:nvGrpSpPr>
          <p:cNvPr id="27" name="Group 26">
            <a:extLst>
              <a:ext uri="{FF2B5EF4-FFF2-40B4-BE49-F238E27FC236}">
                <a16:creationId xmlns:a16="http://schemas.microsoft.com/office/drawing/2014/main" id="{CF360B90-18A3-8525-C237-EE199ADDE1DF}"/>
              </a:ext>
            </a:extLst>
          </p:cNvPr>
          <p:cNvGrpSpPr/>
          <p:nvPr/>
        </p:nvGrpSpPr>
        <p:grpSpPr>
          <a:xfrm>
            <a:off x="1780273" y="6711699"/>
            <a:ext cx="8172441" cy="3035125"/>
            <a:chOff x="11110641" y="5910976"/>
            <a:chExt cx="8172441" cy="3035125"/>
          </a:xfrm>
        </p:grpSpPr>
        <p:grpSp>
          <p:nvGrpSpPr>
            <p:cNvPr id="26" name="Group 25">
              <a:extLst>
                <a:ext uri="{FF2B5EF4-FFF2-40B4-BE49-F238E27FC236}">
                  <a16:creationId xmlns:a16="http://schemas.microsoft.com/office/drawing/2014/main" id="{2537D1D2-F85B-2672-EF2F-8F6C4DA205A0}"/>
                </a:ext>
              </a:extLst>
            </p:cNvPr>
            <p:cNvGrpSpPr/>
            <p:nvPr/>
          </p:nvGrpSpPr>
          <p:grpSpPr>
            <a:xfrm>
              <a:off x="11110641" y="5910976"/>
              <a:ext cx="948920" cy="2865668"/>
              <a:chOff x="11110641" y="5910976"/>
              <a:chExt cx="948920" cy="2865668"/>
            </a:xfrm>
          </p:grpSpPr>
          <p:pic>
            <p:nvPicPr>
              <p:cNvPr id="11" name="Graphic 10" descr="Badge 1 outline">
                <a:extLst>
                  <a:ext uri="{FF2B5EF4-FFF2-40B4-BE49-F238E27FC236}">
                    <a16:creationId xmlns:a16="http://schemas.microsoft.com/office/drawing/2014/main" id="{58FB43DC-81AC-81AA-6497-3272EEF4AD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5161" y="5910976"/>
                <a:ext cx="914400" cy="914400"/>
              </a:xfrm>
              <a:prstGeom prst="rect">
                <a:avLst/>
              </a:prstGeom>
            </p:spPr>
          </p:pic>
          <p:pic>
            <p:nvPicPr>
              <p:cNvPr id="13" name="Graphic 12" descr="Badge outline">
                <a:extLst>
                  <a:ext uri="{FF2B5EF4-FFF2-40B4-BE49-F238E27FC236}">
                    <a16:creationId xmlns:a16="http://schemas.microsoft.com/office/drawing/2014/main" id="{4CD5EE7D-DDF0-2DC9-C38C-0FB58ECD5E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13256" y="6914347"/>
                <a:ext cx="914400" cy="914400"/>
              </a:xfrm>
              <a:prstGeom prst="rect">
                <a:avLst/>
              </a:prstGeom>
            </p:spPr>
          </p:pic>
          <p:pic>
            <p:nvPicPr>
              <p:cNvPr id="15" name="Graphic 14" descr="Badge 3 outline">
                <a:extLst>
                  <a:ext uri="{FF2B5EF4-FFF2-40B4-BE49-F238E27FC236}">
                    <a16:creationId xmlns:a16="http://schemas.microsoft.com/office/drawing/2014/main" id="{B57877B5-4843-E649-64B0-B66A120A74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10641" y="7862244"/>
                <a:ext cx="914400" cy="914400"/>
              </a:xfrm>
              <a:prstGeom prst="rect">
                <a:avLst/>
              </a:prstGeom>
            </p:spPr>
          </p:pic>
        </p:grpSp>
        <p:sp>
          <p:nvSpPr>
            <p:cNvPr id="16" name="TextBox 15">
              <a:extLst>
                <a:ext uri="{FF2B5EF4-FFF2-40B4-BE49-F238E27FC236}">
                  <a16:creationId xmlns:a16="http://schemas.microsoft.com/office/drawing/2014/main" id="{8EC6ED07-D8FE-0348-58A1-7C53A84538B4}"/>
                </a:ext>
              </a:extLst>
            </p:cNvPr>
            <p:cNvSpPr txBox="1"/>
            <p:nvPr/>
          </p:nvSpPr>
          <p:spPr>
            <a:xfrm>
              <a:off x="12430119" y="6114557"/>
              <a:ext cx="6852963" cy="2831544"/>
            </a:xfrm>
            <a:prstGeom prst="rect">
              <a:avLst/>
            </a:prstGeom>
            <a:noFill/>
          </p:spPr>
          <p:txBody>
            <a:bodyPr wrap="square" rtlCol="0">
              <a:spAutoFit/>
            </a:bodyPr>
            <a:lstStyle/>
            <a:p>
              <a:r>
                <a:rPr lang="en-US" sz="3200">
                  <a:effectLst/>
                </a:rPr>
                <a:t>Delirium</a:t>
              </a:r>
              <a:br>
                <a:rPr lang="en-US" sz="3200"/>
              </a:br>
              <a:br>
                <a:rPr lang="en-US" sz="3200"/>
              </a:br>
              <a:r>
                <a:rPr lang="en-US" sz="3200">
                  <a:effectLst/>
                </a:rPr>
                <a:t>Organ Damage</a:t>
              </a:r>
              <a:br>
                <a:rPr lang="en-US" sz="3200"/>
              </a:br>
              <a:br>
                <a:rPr lang="en-US" sz="3200"/>
              </a:br>
              <a:r>
                <a:rPr lang="en-US" sz="3200">
                  <a:effectLst/>
                </a:rPr>
                <a:t>Death</a:t>
              </a:r>
            </a:p>
            <a:p>
              <a:endParaRPr lang="en-US"/>
            </a:p>
          </p:txBody>
        </p:sp>
      </p:grpSp>
      <p:sp>
        <p:nvSpPr>
          <p:cNvPr id="18" name="Rectangle 17">
            <a:extLst>
              <a:ext uri="{FF2B5EF4-FFF2-40B4-BE49-F238E27FC236}">
                <a16:creationId xmlns:a16="http://schemas.microsoft.com/office/drawing/2014/main" id="{F09F8603-5ABD-E50B-8A05-9178627EE53E}"/>
              </a:ext>
            </a:extLst>
          </p:cNvPr>
          <p:cNvSpPr/>
          <p:nvPr/>
        </p:nvSpPr>
        <p:spPr>
          <a:xfrm>
            <a:off x="11111283" y="8184512"/>
            <a:ext cx="7688914" cy="2219451"/>
          </a:xfrm>
          <a:prstGeom prst="rect">
            <a:avLst/>
          </a:prstGeom>
          <a:solidFill>
            <a:srgbClr val="FAD879">
              <a:alpha val="56000"/>
            </a:srgbClr>
          </a:solidFill>
          <a:ln>
            <a:noFill/>
          </a:ln>
          <a:effectLst>
            <a:softEdge rad="0"/>
          </a:effectLst>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DB13A90-CAA2-F97F-0AA0-B15C84DABB1D}"/>
              </a:ext>
            </a:extLst>
          </p:cNvPr>
          <p:cNvSpPr txBox="1"/>
          <p:nvPr/>
        </p:nvSpPr>
        <p:spPr>
          <a:xfrm>
            <a:off x="11634863" y="8283608"/>
            <a:ext cx="7142256" cy="2215991"/>
          </a:xfrm>
          <a:prstGeom prst="rect">
            <a:avLst/>
          </a:prstGeom>
          <a:noFill/>
        </p:spPr>
        <p:txBody>
          <a:bodyPr wrap="square" rtlCol="0">
            <a:spAutoFit/>
          </a:bodyPr>
          <a:lstStyle/>
          <a:p>
            <a:pPr algn="l"/>
            <a:r>
              <a:rPr lang="en-US" sz="2400" b="1">
                <a:effectLst/>
              </a:rPr>
              <a:t>You are more at risk if you are:</a:t>
            </a:r>
            <a:endParaRPr lang="en-US" sz="2400" b="1"/>
          </a:p>
          <a:p>
            <a:pPr marL="342900" indent="-342900" algn="l">
              <a:buFont typeface="Arial" panose="020B0604020202020204" pitchFamily="34" charset="0"/>
              <a:buChar char="•"/>
            </a:pPr>
            <a:r>
              <a:rPr lang="en-US" sz="2400"/>
              <a:t>I</a:t>
            </a:r>
            <a:r>
              <a:rPr lang="en-US" sz="2400">
                <a:effectLst/>
              </a:rPr>
              <a:t>ll, have chronic health conditions or are taking certain medications</a:t>
            </a:r>
            <a:endParaRPr lang="en-US" sz="2400"/>
          </a:p>
          <a:p>
            <a:pPr marL="342900" indent="-342900" algn="l">
              <a:buFont typeface="Arial" panose="020B0604020202020204" pitchFamily="34" charset="0"/>
              <a:buChar char="•"/>
            </a:pPr>
            <a:r>
              <a:rPr lang="en-US" sz="2400">
                <a:effectLst/>
              </a:rPr>
              <a:t>Overweight</a:t>
            </a:r>
            <a:endParaRPr lang="en-US" sz="2400"/>
          </a:p>
          <a:p>
            <a:pPr marL="342900" indent="-342900" algn="l">
              <a:buFont typeface="Arial" panose="020B0604020202020204" pitchFamily="34" charset="0"/>
              <a:buChar char="•"/>
            </a:pPr>
            <a:r>
              <a:rPr lang="en-US" sz="2400">
                <a:effectLst/>
              </a:rPr>
              <a:t>Working in or exercising in excessive heat</a:t>
            </a:r>
            <a:endParaRPr lang="en-US" sz="2400"/>
          </a:p>
          <a:p>
            <a:endParaRPr lang="en-US"/>
          </a:p>
        </p:txBody>
      </p:sp>
      <p:sp>
        <p:nvSpPr>
          <p:cNvPr id="25" name="Rectangle 24">
            <a:extLst>
              <a:ext uri="{FF2B5EF4-FFF2-40B4-BE49-F238E27FC236}">
                <a16:creationId xmlns:a16="http://schemas.microsoft.com/office/drawing/2014/main" id="{5C92B265-AB1F-8B72-CA91-D604B4EEDF18}"/>
              </a:ext>
            </a:extLst>
          </p:cNvPr>
          <p:cNvSpPr/>
          <p:nvPr/>
        </p:nvSpPr>
        <p:spPr>
          <a:xfrm>
            <a:off x="11657940" y="2855282"/>
            <a:ext cx="7142257" cy="4666065"/>
          </a:xfrm>
          <a:prstGeom prst="rect">
            <a:avLst/>
          </a:prstGeom>
          <a:solidFill>
            <a:srgbClr val="FAD8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erson holding a towel on her forehead&#10;&#10;AI-generated content may be incorrect.">
            <a:extLst>
              <a:ext uri="{FF2B5EF4-FFF2-40B4-BE49-F238E27FC236}">
                <a16:creationId xmlns:a16="http://schemas.microsoft.com/office/drawing/2014/main" id="{A302E362-01FE-1013-248A-D57AE6F521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205133" y="3222388"/>
            <a:ext cx="7142256" cy="4761504"/>
          </a:xfrm>
          <a:prstGeom prst="rect">
            <a:avLst/>
          </a:prstGeom>
        </p:spPr>
      </p:pic>
    </p:spTree>
    <p:extLst>
      <p:ext uri="{BB962C8B-B14F-4D97-AF65-F5344CB8AC3E}">
        <p14:creationId xmlns:p14="http://schemas.microsoft.com/office/powerpoint/2010/main" val="124748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95248-D9CB-3F9D-AE52-A2C02B40BA4F}"/>
            </a:ext>
          </a:extLst>
        </p:cNvPr>
        <p:cNvGrpSpPr/>
        <p:nvPr/>
      </p:nvGrpSpPr>
      <p:grpSpPr>
        <a:xfrm>
          <a:off x="0" y="0"/>
          <a:ext cx="0" cy="0"/>
          <a:chOff x="0" y="0"/>
          <a:chExt cx="0" cy="0"/>
        </a:xfrm>
      </p:grpSpPr>
      <p:pic>
        <p:nvPicPr>
          <p:cNvPr id="4" name="Picture 3" descr="A person wiping her forehead with a hat&#10;&#10;AI-generated content may be incorrect.">
            <a:extLst>
              <a:ext uri="{FF2B5EF4-FFF2-40B4-BE49-F238E27FC236}">
                <a16:creationId xmlns:a16="http://schemas.microsoft.com/office/drawing/2014/main" id="{FFAACED2-B8E6-A884-A9F3-DD39E4052408}"/>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rcRect/>
          <a:stretch>
            <a:fillRect/>
          </a:stretch>
        </p:blipFill>
        <p:spPr>
          <a:xfrm>
            <a:off x="5543974" y="2406028"/>
            <a:ext cx="14570194" cy="11706887"/>
          </a:xfrm>
          <a:prstGeom prst="rect">
            <a:avLst/>
          </a:prstGeom>
        </p:spPr>
      </p:pic>
      <p:sp>
        <p:nvSpPr>
          <p:cNvPr id="6" name="Rectangle 5">
            <a:extLst>
              <a:ext uri="{FF2B5EF4-FFF2-40B4-BE49-F238E27FC236}">
                <a16:creationId xmlns:a16="http://schemas.microsoft.com/office/drawing/2014/main" id="{3412F41F-837B-8B10-C358-70828B7E5E54}"/>
              </a:ext>
            </a:extLst>
          </p:cNvPr>
          <p:cNvSpPr/>
          <p:nvPr/>
        </p:nvSpPr>
        <p:spPr>
          <a:xfrm>
            <a:off x="10067" y="-455484"/>
            <a:ext cx="7090317" cy="11464094"/>
          </a:xfrm>
          <a:prstGeom prst="rect">
            <a:avLst/>
          </a:prstGeom>
          <a:solidFill>
            <a:schemeClr val="bg1"/>
          </a:solidFill>
          <a:ln>
            <a:solidFill>
              <a:schemeClr val="accent1">
                <a:shade val="15000"/>
              </a:schemeClr>
            </a:solidFill>
          </a:ln>
          <a:effectLst>
            <a:softEdge rad="454286"/>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E3CD457-AC19-1AC4-5221-FB103C670C58}"/>
              </a:ext>
            </a:extLst>
          </p:cNvPr>
          <p:cNvSpPr/>
          <p:nvPr/>
        </p:nvSpPr>
        <p:spPr>
          <a:xfrm>
            <a:off x="-143140" y="-283753"/>
            <a:ext cx="10402954" cy="11706887"/>
          </a:xfrm>
          <a:prstGeom prst="rect">
            <a:avLst/>
          </a:prstGeom>
          <a:solidFill>
            <a:schemeClr val="bg1"/>
          </a:solidFill>
          <a:ln>
            <a:solidFill>
              <a:schemeClr val="accent1">
                <a:shade val="15000"/>
              </a:schemeClr>
            </a:solidFill>
          </a:ln>
          <a:effectLst>
            <a:softEdge rad="454286"/>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37CA7DA-244D-E959-4FA1-94AD7CB03F24}"/>
              </a:ext>
            </a:extLst>
          </p:cNvPr>
          <p:cNvGrpSpPr/>
          <p:nvPr/>
        </p:nvGrpSpPr>
        <p:grpSpPr>
          <a:xfrm>
            <a:off x="1180504" y="449061"/>
            <a:ext cx="18891250" cy="2057400"/>
            <a:chOff x="1202783" y="8269053"/>
            <a:chExt cx="18891250" cy="2057400"/>
          </a:xfrm>
        </p:grpSpPr>
        <p:sp>
          <p:nvSpPr>
            <p:cNvPr id="2" name="Rectangle 1">
              <a:extLst>
                <a:ext uri="{FF2B5EF4-FFF2-40B4-BE49-F238E27FC236}">
                  <a16:creationId xmlns:a16="http://schemas.microsoft.com/office/drawing/2014/main" id="{AE153C59-8E02-F9D1-00FC-00B92D8831C1}"/>
                </a:ext>
              </a:extLst>
            </p:cNvPr>
            <p:cNvSpPr/>
            <p:nvPr/>
          </p:nvSpPr>
          <p:spPr>
            <a:xfrm>
              <a:off x="1202783" y="8269053"/>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678634-B895-6D7C-A367-CA70937229A2}"/>
                </a:ext>
              </a:extLst>
            </p:cNvPr>
            <p:cNvSpPr txBox="1"/>
            <p:nvPr/>
          </p:nvSpPr>
          <p:spPr>
            <a:xfrm>
              <a:off x="4660125" y="8741954"/>
              <a:ext cx="15071183" cy="1015663"/>
            </a:xfrm>
            <a:prstGeom prst="rect">
              <a:avLst/>
            </a:prstGeom>
            <a:noFill/>
          </p:spPr>
          <p:txBody>
            <a:bodyPr wrap="square" rtlCol="0">
              <a:spAutoFit/>
            </a:bodyPr>
            <a:lstStyle/>
            <a:p>
              <a:pPr algn="r"/>
              <a:r>
                <a:rPr lang="en-US" sz="6000">
                  <a:solidFill>
                    <a:schemeClr val="accent1">
                      <a:lumMod val="60000"/>
                      <a:lumOff val="40000"/>
                    </a:schemeClr>
                  </a:solidFill>
                  <a:latin typeface="Original Surfer" panose="020E0503000000020000" pitchFamily="34" charset="0"/>
                </a:rPr>
                <a:t>Signs and Symptoms</a:t>
              </a:r>
            </a:p>
          </p:txBody>
        </p:sp>
      </p:grpSp>
      <p:pic>
        <p:nvPicPr>
          <p:cNvPr id="9" name="object 5">
            <a:extLst>
              <a:ext uri="{FF2B5EF4-FFF2-40B4-BE49-F238E27FC236}">
                <a16:creationId xmlns:a16="http://schemas.microsoft.com/office/drawing/2014/main" id="{259542FC-B25C-65F3-F623-F557C835F086}"/>
              </a:ext>
            </a:extLst>
          </p:cNvPr>
          <p:cNvPicPr/>
          <p:nvPr/>
        </p:nvPicPr>
        <p:blipFill>
          <a:blip r:embed="rId4" cstate="email">
            <a:extLst>
              <a:ext uri="{28A0092B-C50C-407E-A947-70E740481C1C}">
                <a14:useLocalDpi xmlns:a14="http://schemas.microsoft.com/office/drawing/2010/main"/>
              </a:ext>
            </a:extLst>
          </a:blip>
          <a:stretch>
            <a:fillRect/>
          </a:stretch>
        </p:blipFill>
        <p:spPr>
          <a:xfrm>
            <a:off x="-34214" y="10540936"/>
            <a:ext cx="20104100" cy="910967"/>
          </a:xfrm>
          <a:prstGeom prst="rect">
            <a:avLst/>
          </a:prstGeom>
        </p:spPr>
      </p:pic>
      <p:sp>
        <p:nvSpPr>
          <p:cNvPr id="7" name="TextBox 6">
            <a:extLst>
              <a:ext uri="{FF2B5EF4-FFF2-40B4-BE49-F238E27FC236}">
                <a16:creationId xmlns:a16="http://schemas.microsoft.com/office/drawing/2014/main" id="{60E352C7-E87A-0A3E-BEB9-1E921FE2F847}"/>
              </a:ext>
            </a:extLst>
          </p:cNvPr>
          <p:cNvSpPr txBox="1"/>
          <p:nvPr/>
        </p:nvSpPr>
        <p:spPr>
          <a:xfrm>
            <a:off x="10277888" y="3506513"/>
            <a:ext cx="8249733" cy="4247317"/>
          </a:xfrm>
          <a:prstGeom prst="rect">
            <a:avLst/>
          </a:prstGeom>
          <a:noFill/>
        </p:spPr>
        <p:txBody>
          <a:bodyPr wrap="square" lIns="91440" tIns="45720" rIns="91440" bIns="45720" rtlCol="0" anchor="t">
            <a:spAutoFit/>
          </a:bodyPr>
          <a:lstStyle/>
          <a:p>
            <a:pPr marL="342900" indent="-342900" algn="l">
              <a:buFont typeface="Arial" panose="020B0604020202020204" pitchFamily="34" charset="0"/>
              <a:buChar char="•"/>
            </a:pPr>
            <a:r>
              <a:rPr lang="en-US" sz="2800">
                <a:effectLst/>
                <a:latin typeface="Roboto" panose="02000000000000000000" pitchFamily="2" charset="0"/>
                <a:ea typeface="Roboto" panose="02000000000000000000" pitchFamily="2" charset="0"/>
                <a:cs typeface="Annai MN" pitchFamily="2" charset="77"/>
              </a:rPr>
              <a:t>Take the affected person to a cooler area (shade or air conditioning)</a:t>
            </a:r>
          </a:p>
          <a:p>
            <a:pPr marL="342900" indent="-342900" algn="l">
              <a:buFont typeface="Arial" panose="020B0604020202020204" pitchFamily="34" charset="0"/>
              <a:buChar char="•"/>
            </a:pPr>
            <a:endParaRPr lang="en-US" sz="2800">
              <a:latin typeface="Roboto" panose="02000000000000000000" pitchFamily="2" charset="0"/>
              <a:ea typeface="Roboto" panose="02000000000000000000" pitchFamily="2" charset="0"/>
              <a:cs typeface="Annai MN" pitchFamily="2" charset="77"/>
            </a:endParaRPr>
          </a:p>
          <a:p>
            <a:pPr marL="342900" indent="-342900" algn="l">
              <a:buFont typeface="Arial" panose="020B0604020202020204" pitchFamily="34" charset="0"/>
              <a:buChar char="•"/>
            </a:pPr>
            <a:r>
              <a:rPr lang="en-US" sz="2800">
                <a:effectLst/>
                <a:latin typeface="Roboto"/>
                <a:ea typeface="Roboto"/>
                <a:cs typeface="Annai MN" pitchFamily="2" charset="77"/>
              </a:rPr>
              <a:t>Cool the</a:t>
            </a:r>
            <a:r>
              <a:rPr lang="en-US" sz="2800">
                <a:latin typeface="Roboto"/>
                <a:ea typeface="Roboto"/>
                <a:cs typeface="Annai MN" pitchFamily="2" charset="77"/>
              </a:rPr>
              <a:t> person</a:t>
            </a:r>
            <a:r>
              <a:rPr lang="en-US" sz="2800">
                <a:effectLst/>
                <a:latin typeface="Roboto"/>
                <a:ea typeface="Roboto"/>
                <a:cs typeface="Annai MN" pitchFamily="2" charset="77"/>
              </a:rPr>
              <a:t> immediately</a:t>
            </a:r>
          </a:p>
          <a:p>
            <a:pPr marL="342900" indent="-342900" algn="l">
              <a:buFont typeface="Arial" panose="020B0604020202020204" pitchFamily="34" charset="0"/>
              <a:buChar char="•"/>
            </a:pPr>
            <a:endParaRPr lang="en-US" sz="2800">
              <a:latin typeface="Roboto" panose="02000000000000000000" pitchFamily="2" charset="0"/>
              <a:ea typeface="Roboto" panose="02000000000000000000" pitchFamily="2" charset="0"/>
              <a:cs typeface="Annai MN" pitchFamily="2" charset="77"/>
            </a:endParaRPr>
          </a:p>
          <a:p>
            <a:pPr marL="342900" indent="-342900" algn="l">
              <a:buFont typeface="Arial" panose="020B0604020202020204" pitchFamily="34" charset="0"/>
              <a:buChar char="•"/>
            </a:pPr>
            <a:r>
              <a:rPr lang="en-US" sz="2800">
                <a:effectLst/>
                <a:latin typeface="Roboto"/>
                <a:ea typeface="Roboto"/>
                <a:cs typeface="Annai MN" pitchFamily="2" charset="77"/>
              </a:rPr>
              <a:t>Never leave a</a:t>
            </a:r>
            <a:r>
              <a:rPr lang="en-US" sz="2800">
                <a:latin typeface="Roboto"/>
                <a:ea typeface="Roboto"/>
                <a:cs typeface="Annai MN" pitchFamily="2" charset="77"/>
              </a:rPr>
              <a:t> person</a:t>
            </a:r>
            <a:r>
              <a:rPr lang="en-US" sz="2800">
                <a:effectLst/>
                <a:latin typeface="Roboto"/>
                <a:ea typeface="Roboto"/>
                <a:cs typeface="Annai MN" pitchFamily="2" charset="77"/>
              </a:rPr>
              <a:t> with heat-related illness alone</a:t>
            </a:r>
            <a:r>
              <a:rPr lang="en-US" sz="2800">
                <a:latin typeface="Roboto"/>
                <a:ea typeface="Roboto"/>
                <a:cs typeface="Annai MN" pitchFamily="2" charset="77"/>
              </a:rPr>
              <a:t>.</a:t>
            </a:r>
            <a:r>
              <a:rPr lang="en-US" sz="2800">
                <a:effectLst/>
                <a:latin typeface="Roboto"/>
                <a:ea typeface="Roboto"/>
                <a:cs typeface="Annai MN" pitchFamily="2" charset="77"/>
              </a:rPr>
              <a:t> The illness can rapidly become worse, stay with the worker and call 9-1-1 or your local emergency operator</a:t>
            </a:r>
            <a:endParaRPr lang="en-US" sz="2800">
              <a:latin typeface="Roboto"/>
              <a:ea typeface="Roboto"/>
              <a:cs typeface="Annai MN" pitchFamily="2" charset="77"/>
            </a:endParaRPr>
          </a:p>
          <a:p>
            <a:endParaRPr lang="en-US"/>
          </a:p>
        </p:txBody>
      </p:sp>
      <p:sp>
        <p:nvSpPr>
          <p:cNvPr id="12" name="TextBox 11">
            <a:extLst>
              <a:ext uri="{FF2B5EF4-FFF2-40B4-BE49-F238E27FC236}">
                <a16:creationId xmlns:a16="http://schemas.microsoft.com/office/drawing/2014/main" id="{4611A640-93FA-FF79-052F-026B22D5F3AF}"/>
              </a:ext>
            </a:extLst>
          </p:cNvPr>
          <p:cNvSpPr txBox="1"/>
          <p:nvPr/>
        </p:nvSpPr>
        <p:spPr>
          <a:xfrm>
            <a:off x="14218024" y="-2761129"/>
            <a:ext cx="184731" cy="369332"/>
          </a:xfrm>
          <a:prstGeom prst="rect">
            <a:avLst/>
          </a:prstGeom>
          <a:noFill/>
        </p:spPr>
        <p:txBody>
          <a:bodyPr wrap="none" rtlCol="0">
            <a:spAutoFit/>
          </a:bodyPr>
          <a:lstStyle/>
          <a:p>
            <a:endParaRPr lang="en-US"/>
          </a:p>
        </p:txBody>
      </p:sp>
      <p:sp>
        <p:nvSpPr>
          <p:cNvPr id="3" name="TextBox 2">
            <a:extLst>
              <a:ext uri="{FF2B5EF4-FFF2-40B4-BE49-F238E27FC236}">
                <a16:creationId xmlns:a16="http://schemas.microsoft.com/office/drawing/2014/main" id="{C8A312C4-CA58-37A6-2AD7-92824898B964}"/>
              </a:ext>
            </a:extLst>
          </p:cNvPr>
          <p:cNvSpPr txBox="1"/>
          <p:nvPr/>
        </p:nvSpPr>
        <p:spPr>
          <a:xfrm>
            <a:off x="10517457" y="2753652"/>
            <a:ext cx="2524667" cy="584775"/>
          </a:xfrm>
          <a:prstGeom prst="rect">
            <a:avLst/>
          </a:prstGeom>
          <a:noFill/>
        </p:spPr>
        <p:txBody>
          <a:bodyPr wrap="square" rtlCol="0">
            <a:spAutoFit/>
          </a:bodyPr>
          <a:lstStyle/>
          <a:p>
            <a:r>
              <a:rPr lang="en-US" sz="3200" b="1">
                <a:latin typeface="Original Surfer" panose="020E0503000000020000" pitchFamily="34" charset="0"/>
              </a:rPr>
              <a:t>First Aid</a:t>
            </a:r>
          </a:p>
        </p:txBody>
      </p:sp>
      <p:sp>
        <p:nvSpPr>
          <p:cNvPr id="8" name="TextBox 7">
            <a:extLst>
              <a:ext uri="{FF2B5EF4-FFF2-40B4-BE49-F238E27FC236}">
                <a16:creationId xmlns:a16="http://schemas.microsoft.com/office/drawing/2014/main" id="{FB2645BD-20EE-04E5-3FA3-05A4F5F855E8}"/>
              </a:ext>
            </a:extLst>
          </p:cNvPr>
          <p:cNvSpPr txBox="1"/>
          <p:nvPr/>
        </p:nvSpPr>
        <p:spPr>
          <a:xfrm>
            <a:off x="1499312" y="2752725"/>
            <a:ext cx="8620667" cy="6494085"/>
          </a:xfrm>
          <a:prstGeom prst="rect">
            <a:avLst/>
          </a:prstGeom>
          <a:noFill/>
        </p:spPr>
        <p:txBody>
          <a:bodyPr wrap="square" lIns="91440" tIns="45720" rIns="91440" bIns="45720" rtlCol="0" anchor="t">
            <a:spAutoFit/>
          </a:bodyPr>
          <a:lstStyle/>
          <a:p>
            <a:r>
              <a:rPr lang="en-US" sz="3200">
                <a:latin typeface="Original Surfer" panose="020E0503000000020000" pitchFamily="34" charset="0"/>
                <a:ea typeface="Roboto" panose="02000000000000000000" pitchFamily="2" charset="0"/>
              </a:rPr>
              <a:t>Heat Cramps: </a:t>
            </a:r>
          </a:p>
          <a:p>
            <a:r>
              <a:rPr lang="en-US" sz="3200" dirty="0">
                <a:latin typeface="Original Surfer"/>
                <a:ea typeface="Roboto"/>
              </a:rPr>
              <a:t>	</a:t>
            </a:r>
            <a:r>
              <a:rPr lang="en-US" sz="2800">
                <a:latin typeface="Roboto"/>
                <a:ea typeface="Roboto"/>
                <a:cs typeface="Roboto"/>
              </a:rPr>
              <a:t>Muscle spasms with heavy sweating during or 	after intense activity or exercise</a:t>
            </a:r>
          </a:p>
          <a:p>
            <a:endParaRPr lang="en-US" sz="2800">
              <a:latin typeface="Roboto" panose="02000000000000000000" pitchFamily="2" charset="0"/>
              <a:ea typeface="Roboto" panose="02000000000000000000" pitchFamily="2" charset="0"/>
            </a:endParaRPr>
          </a:p>
          <a:p>
            <a:r>
              <a:rPr lang="en-US" sz="3200">
                <a:latin typeface="Original Surfer" panose="020E0503000000020000" pitchFamily="34" charset="0"/>
                <a:ea typeface="Roboto" panose="02000000000000000000" pitchFamily="2" charset="0"/>
              </a:rPr>
              <a:t>Heat Exhaustion: </a:t>
            </a:r>
          </a:p>
          <a:p>
            <a:r>
              <a:rPr lang="en-US" sz="3200" dirty="0">
                <a:latin typeface="Original Surfer"/>
                <a:ea typeface="Roboto"/>
              </a:rPr>
              <a:t>	</a:t>
            </a:r>
            <a:r>
              <a:rPr lang="en-US" sz="2800">
                <a:latin typeface="Roboto"/>
                <a:ea typeface="Roboto"/>
                <a:cs typeface="Roboto"/>
              </a:rPr>
              <a:t>Heavy sweating, weakness, dizziness, nausea, 	headache and cool, clammy, pale skin </a:t>
            </a:r>
          </a:p>
          <a:p>
            <a:endParaRPr lang="en-US" sz="2800">
              <a:latin typeface="Roboto" panose="02000000000000000000" pitchFamily="2" charset="0"/>
              <a:ea typeface="Roboto" panose="02000000000000000000" pitchFamily="2" charset="0"/>
            </a:endParaRPr>
          </a:p>
          <a:p>
            <a:r>
              <a:rPr lang="en-US" sz="3200">
                <a:solidFill>
                  <a:srgbClr val="C00000"/>
                </a:solidFill>
                <a:latin typeface="Original Surfer" panose="020E0503000000020000" pitchFamily="34" charset="0"/>
                <a:ea typeface="Roboto" panose="02000000000000000000" pitchFamily="2" charset="0"/>
              </a:rPr>
              <a:t>Heat Stroke: </a:t>
            </a:r>
          </a:p>
          <a:p>
            <a:r>
              <a:rPr lang="en-US" sz="3200" dirty="0">
                <a:latin typeface="Original Surfer"/>
                <a:ea typeface="Roboto"/>
              </a:rPr>
              <a:t>	</a:t>
            </a:r>
            <a:r>
              <a:rPr lang="en-US" sz="2800">
                <a:solidFill>
                  <a:srgbClr val="C00000"/>
                </a:solidFill>
                <a:latin typeface="Roboto"/>
                <a:ea typeface="Roboto"/>
                <a:cs typeface="Roboto"/>
              </a:rPr>
              <a:t>Very high body temperature, skin hot to touch, 	confusion, fainting, seizures</a:t>
            </a:r>
          </a:p>
          <a:p>
            <a:endParaRPr lang="en-US" sz="2800">
              <a:solidFill>
                <a:srgbClr val="C00000"/>
              </a:solidFill>
              <a:latin typeface="Roboto" panose="02000000000000000000" pitchFamily="2" charset="0"/>
              <a:ea typeface="Roboto" panose="02000000000000000000" pitchFamily="2" charset="0"/>
            </a:endParaRPr>
          </a:p>
          <a:p>
            <a:r>
              <a:rPr lang="en-US" sz="2800" dirty="0">
                <a:solidFill>
                  <a:srgbClr val="C00000"/>
                </a:solidFill>
                <a:latin typeface="Roboto"/>
                <a:ea typeface="Roboto"/>
                <a:cs typeface="Roboto"/>
              </a:rPr>
              <a:t>	</a:t>
            </a:r>
            <a:r>
              <a:rPr lang="en-US" sz="2800" b="1">
                <a:solidFill>
                  <a:srgbClr val="C00000"/>
                </a:solidFill>
                <a:latin typeface="Roboto"/>
                <a:ea typeface="Roboto"/>
                <a:cs typeface="Roboto"/>
              </a:rPr>
              <a:t>CALL 9-1-1 or other local emergency service IMMEDIATELY. </a:t>
            </a:r>
            <a:endParaRPr lang="en-US" sz="2800" b="1" u="sng">
              <a:solidFill>
                <a:srgbClr val="C00000"/>
              </a:solidFill>
              <a:latin typeface="Roboto"/>
              <a:ea typeface="Roboto"/>
              <a:cs typeface="Roboto"/>
            </a:endParaRPr>
          </a:p>
        </p:txBody>
      </p:sp>
      <p:sp>
        <p:nvSpPr>
          <p:cNvPr id="11" name="Rectangle 10">
            <a:extLst>
              <a:ext uri="{FF2B5EF4-FFF2-40B4-BE49-F238E27FC236}">
                <a16:creationId xmlns:a16="http://schemas.microsoft.com/office/drawing/2014/main" id="{AC756414-ADA0-8756-9CB2-594250B360A2}"/>
              </a:ext>
            </a:extLst>
          </p:cNvPr>
          <p:cNvSpPr/>
          <p:nvPr/>
        </p:nvSpPr>
        <p:spPr>
          <a:xfrm>
            <a:off x="1097764" y="6410325"/>
            <a:ext cx="8878086" cy="29234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94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8BF51-0D39-6689-9EA2-E103736D875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F0A384-8EAF-9620-DF36-1E1D6BA02EC5}"/>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A2F10A9-ACBC-E397-C955-DF3BB9C1341E}"/>
              </a:ext>
            </a:extLst>
          </p:cNvPr>
          <p:cNvSpPr txBox="1"/>
          <p:nvPr/>
        </p:nvSpPr>
        <p:spPr>
          <a:xfrm>
            <a:off x="1295206" y="3137645"/>
            <a:ext cx="8822783" cy="5878532"/>
          </a:xfrm>
          <a:prstGeom prst="rect">
            <a:avLst/>
          </a:prstGeom>
          <a:noFill/>
        </p:spPr>
        <p:txBody>
          <a:bodyPr wrap="square" lIns="91440" tIns="45720" rIns="91440" bIns="45720" anchor="t">
            <a:noAutofit/>
          </a:bodyPr>
          <a:lstStyle/>
          <a:p>
            <a:pPr marR="0" lvl="0" algn="l" defTabSz="914400" rtl="0" eaLnBrk="1" fontAlgn="auto" latinLnBrk="0" hangingPunct="1">
              <a:lnSpc>
                <a:spcPts val="3560"/>
              </a:lnSpc>
              <a:spcBef>
                <a:spcPts val="1000"/>
              </a:spcBef>
              <a:spcAft>
                <a:spcPts val="0"/>
              </a:spcAft>
              <a:buClrTx/>
              <a:buSzTx/>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In 2024, there were 11 reported fireworks-related deaths nationwide.</a:t>
            </a:r>
          </a:p>
          <a:p>
            <a:pPr marL="685800" marR="0" lvl="1" indent="-228600" algn="l" defTabSz="914400" rtl="0" eaLnBrk="1" fontAlgn="auto" latinLnBrk="0" hangingPunct="1">
              <a:lnSpc>
                <a:spcPts val="356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Most involved misuse and device misfires/malfunctions</a:t>
            </a:r>
          </a:p>
          <a:p>
            <a:pPr algn="l" rtl="0">
              <a:lnSpc>
                <a:spcPts val="3560"/>
              </a:lnSpc>
              <a:spcBef>
                <a:spcPts val="1000"/>
              </a:spcBef>
              <a:defRPr/>
            </a:pPr>
            <a:r>
              <a:rPr lang="en-US" sz="2800" kern="1200">
                <a:solidFill>
                  <a:prstClr val="black"/>
                </a:solidFill>
                <a:latin typeface="Roboto"/>
                <a:ea typeface="Roboto"/>
                <a:cs typeface="Roboto"/>
              </a:rPr>
              <a:t>Fireworks injured 14,700</a:t>
            </a:r>
            <a:r>
              <a:rPr kumimoji="0" lang="en-US" sz="2800" b="0" i="0" u="none" strike="noStrike" kern="1200" cap="none" spc="0" normalizeH="0" baseline="0" noProof="0">
                <a:ln>
                  <a:noFill/>
                </a:ln>
                <a:solidFill>
                  <a:prstClr val="black"/>
                </a:solidFill>
                <a:effectLst/>
                <a:uLnTx/>
                <a:uFillTx/>
                <a:latin typeface="Roboto"/>
                <a:ea typeface="Roboto"/>
                <a:cs typeface="Roboto"/>
              </a:rPr>
              <a:t> people in 2024.</a:t>
            </a:r>
            <a:endParaRPr lang="en-US" sz="2800" b="0" i="0" u="none" strike="noStrike" kern="1200" cap="none" spc="0" normalizeH="0" baseline="0" noProof="0">
              <a:ln>
                <a:noFill/>
              </a:ln>
              <a:solidFill>
                <a:prstClr val="black"/>
              </a:solidFill>
              <a:effectLst/>
              <a:uLnTx/>
              <a:uFillTx/>
              <a:latin typeface="Roboto"/>
              <a:ea typeface="Roboto"/>
              <a:cs typeface="Roboto"/>
            </a:endParaRPr>
          </a:p>
          <a:p>
            <a:pPr marL="685800" marR="0" lvl="1" indent="-228600" algn="l" defTabSz="914400" rtl="0" eaLnBrk="1" fontAlgn="auto" latinLnBrk="0" hangingPunct="1">
              <a:lnSpc>
                <a:spcPts val="356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Sharp increase of 38% in deaths and 52% in injuries compared to 2023</a:t>
            </a:r>
          </a:p>
          <a:p>
            <a:pPr marR="0" lvl="0" algn="l" defTabSz="914400" rtl="0" eaLnBrk="1" fontAlgn="auto" latinLnBrk="0" hangingPunct="1">
              <a:lnSpc>
                <a:spcPts val="3560"/>
              </a:lnSpc>
              <a:spcBef>
                <a:spcPts val="1000"/>
              </a:spcBef>
              <a:spcAft>
                <a:spcPts val="0"/>
              </a:spcAft>
              <a:buClrTx/>
              <a:buSzTx/>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Adults aged 25 to 44 accounted for the largest share of reported injuries (32%), followed by: </a:t>
            </a:r>
          </a:p>
          <a:p>
            <a:pPr marL="685800" lvl="1" indent="-228600" algn="l" rtl="0">
              <a:lnSpc>
                <a:spcPts val="3560"/>
              </a:lnSpc>
              <a:spcBef>
                <a:spcPts val="500"/>
              </a:spcBef>
              <a:buFont typeface="Arial" panose="020B0604020202020204" pitchFamily="34" charset="0"/>
              <a:buChar char="•"/>
              <a:defRPr/>
            </a:pPr>
            <a:r>
              <a:rPr lang="en-US" sz="2800" kern="1200">
                <a:solidFill>
                  <a:prstClr val="black"/>
                </a:solidFill>
                <a:latin typeface="Roboto" panose="02000000000000000000" pitchFamily="2" charset="0"/>
                <a:ea typeface="Roboto" panose="02000000000000000000" pitchFamily="2" charset="0"/>
                <a:cs typeface="+mn-cs"/>
              </a:rPr>
              <a:t>People aged 15-24 (24%)</a:t>
            </a:r>
          </a:p>
          <a:p>
            <a:pPr marL="685800" lvl="1" indent="-228600" algn="l" rtl="0">
              <a:lnSpc>
                <a:spcPts val="3560"/>
              </a:lnSpc>
              <a:spcBef>
                <a:spcPts val="500"/>
              </a:spcBef>
              <a:buFont typeface="Arial" panose="020B0604020202020204" pitchFamily="34" charset="0"/>
              <a:buChar char="•"/>
              <a:defRPr/>
            </a:pPr>
            <a:r>
              <a:rPr lang="en-US" sz="2800" kern="1200">
                <a:solidFill>
                  <a:prstClr val="black"/>
                </a:solidFill>
                <a:latin typeface="Roboto"/>
                <a:ea typeface="Roboto"/>
                <a:cs typeface="Roboto"/>
              </a:rPr>
              <a:t>The most frequently injured body parts were hands and fingers (35%) followed by head, face and ears </a:t>
            </a:r>
            <a:r>
              <a:rPr lang="en-US" sz="2800" kern="1200" dirty="0">
                <a:solidFill>
                  <a:prstClr val="black"/>
                </a:solidFill>
                <a:latin typeface="Roboto"/>
                <a:ea typeface="Roboto"/>
                <a:cs typeface="Roboto"/>
              </a:rPr>
              <a:t>(22%)</a:t>
            </a:r>
            <a:br>
              <a:rPr lang="en-US" sz="2800" kern="1200" dirty="0">
                <a:latin typeface="Roboto"/>
                <a:ea typeface="Roboto"/>
                <a:cs typeface="+mn-cs"/>
              </a:rPr>
            </a:br>
            <a:endParaRPr lang="en-US" sz="2800" kern="1200">
              <a:solidFill>
                <a:prstClr val="black"/>
              </a:solidFill>
              <a:latin typeface="Roboto"/>
              <a:ea typeface="Roboto"/>
              <a:cs typeface="Roboto" panose="02000000000000000000" pitchFamily="2" charset="0"/>
            </a:endParaRPr>
          </a:p>
          <a:p>
            <a:pPr algn="l"/>
            <a:endParaRPr lang="en-US" sz="2800"/>
          </a:p>
          <a:p>
            <a:pPr algn="l"/>
            <a:endParaRPr lang="en-US" sz="2800"/>
          </a:p>
          <a:p>
            <a:endParaRPr lang="en-US" sz="2800"/>
          </a:p>
          <a:p>
            <a:endParaRPr lang="en-US" sz="2800"/>
          </a:p>
          <a:p>
            <a:endParaRPr lang="en-US" sz="2800"/>
          </a:p>
          <a:p>
            <a:br>
              <a:rPr lang="en-US" sz="2800" dirty="0"/>
            </a:br>
            <a:endParaRPr lang="en-US" sz="2800" dirty="0"/>
          </a:p>
        </p:txBody>
      </p:sp>
      <p:pic>
        <p:nvPicPr>
          <p:cNvPr id="9" name="object 5">
            <a:extLst>
              <a:ext uri="{FF2B5EF4-FFF2-40B4-BE49-F238E27FC236}">
                <a16:creationId xmlns:a16="http://schemas.microsoft.com/office/drawing/2014/main" id="{014D7961-6B59-335F-8927-D48F20E0FCF0}"/>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57910E09-9615-CE30-9C54-5240A3B3E4D4}"/>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Fireworks Safety</a:t>
            </a:r>
          </a:p>
        </p:txBody>
      </p:sp>
      <p:sp>
        <p:nvSpPr>
          <p:cNvPr id="25" name="Rectangle 24">
            <a:extLst>
              <a:ext uri="{FF2B5EF4-FFF2-40B4-BE49-F238E27FC236}">
                <a16:creationId xmlns:a16="http://schemas.microsoft.com/office/drawing/2014/main" id="{38448BC7-47A9-2B59-D79A-4223B3961BA9}"/>
              </a:ext>
            </a:extLst>
          </p:cNvPr>
          <p:cNvSpPr/>
          <p:nvPr/>
        </p:nvSpPr>
        <p:spPr>
          <a:xfrm>
            <a:off x="11336601" y="3121193"/>
            <a:ext cx="8224032"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48B93E7-553D-2804-A997-DCFF27407BE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890250" y="3616406"/>
            <a:ext cx="8224032" cy="5482688"/>
          </a:xfrm>
          <a:prstGeom prst="rect">
            <a:avLst/>
          </a:prstGeom>
        </p:spPr>
      </p:pic>
    </p:spTree>
    <p:extLst>
      <p:ext uri="{BB962C8B-B14F-4D97-AF65-F5344CB8AC3E}">
        <p14:creationId xmlns:p14="http://schemas.microsoft.com/office/powerpoint/2010/main" val="214992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73A92-8F02-C95B-A63B-7CB75346245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4857D5-9683-59A5-1107-269F26F0ACEA}"/>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DE82BDE-DDA5-5C79-9BC1-9F663EB483CE}"/>
              </a:ext>
            </a:extLst>
          </p:cNvPr>
          <p:cNvSpPr txBox="1"/>
          <p:nvPr/>
        </p:nvSpPr>
        <p:spPr>
          <a:xfrm>
            <a:off x="1212850" y="3896467"/>
            <a:ext cx="8822783" cy="5878532"/>
          </a:xfrm>
          <a:prstGeom prst="rect">
            <a:avLst/>
          </a:prstGeom>
          <a:noFill/>
        </p:spPr>
        <p:txBody>
          <a:bodyPr wrap="square">
            <a:noAutofit/>
          </a:bodyPr>
          <a:lstStyle/>
          <a:p>
            <a:pPr marR="0" lvl="0" algn="l" defTabSz="914400" rtl="0" eaLnBrk="1" fontAlgn="auto" latinLnBrk="0" hangingPunct="1">
              <a:lnSpc>
                <a:spcPts val="3360"/>
              </a:lnSpc>
              <a:spcBef>
                <a:spcPts val="1000"/>
              </a:spcBef>
              <a:spcAft>
                <a:spcPts val="0"/>
              </a:spcAft>
              <a:buClrTx/>
              <a:buSzTx/>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Keep safe this summer, and especially during the 4th of July with these fireworks-related safety tips:</a:t>
            </a:r>
          </a:p>
          <a:p>
            <a:pPr marL="685800" marR="0" lvl="1" indent="-228600" algn="l" defTabSz="914400" rtl="0" eaLnBrk="1" fontAlgn="auto" latinLnBrk="0" hangingPunct="1">
              <a:lnSpc>
                <a:spcPts val="38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Never use fireworks while impaired by alcohol or drugs</a:t>
            </a:r>
          </a:p>
          <a:p>
            <a:pPr marL="685800" marR="0" lvl="1" indent="-228600" algn="l" defTabSz="914400" rtl="0" eaLnBrk="1" fontAlgn="auto" latinLnBrk="0" hangingPunct="1">
              <a:lnSpc>
                <a:spcPts val="38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Leave the fireworks to the professionals</a:t>
            </a:r>
          </a:p>
          <a:p>
            <a:pPr marL="685800" marR="0" lvl="1" indent="-228600" algn="l" defTabSz="914400" rtl="0" eaLnBrk="1" fontAlgn="auto" latinLnBrk="0" hangingPunct="1">
              <a:lnSpc>
                <a:spcPts val="38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Keep a bucket of water or a garden hose handy, in case of fire or other mishap</a:t>
            </a:r>
          </a:p>
          <a:p>
            <a:pPr marL="685800" marR="0" lvl="1" indent="-228600" algn="l" defTabSz="914400" rtl="0" eaLnBrk="1" fontAlgn="auto" latinLnBrk="0" hangingPunct="1">
              <a:lnSpc>
                <a:spcPts val="38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Consider attending a locally hosted fireworks show or use other </a:t>
            </a:r>
            <a:r>
              <a:rPr lang="en-US" sz="2800" kern="1200">
                <a:solidFill>
                  <a:prstClr val="black"/>
                </a:solidFill>
                <a:latin typeface="Roboto" panose="02000000000000000000" pitchFamily="2" charset="0"/>
                <a:ea typeface="Roboto" panose="02000000000000000000" pitchFamily="2" charset="0"/>
                <a:cs typeface="+mn-cs"/>
              </a:rPr>
              <a:t>festive </a:t>
            </a: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alternatives</a:t>
            </a:r>
          </a:p>
        </p:txBody>
      </p:sp>
      <p:pic>
        <p:nvPicPr>
          <p:cNvPr id="9" name="object 5">
            <a:extLst>
              <a:ext uri="{FF2B5EF4-FFF2-40B4-BE49-F238E27FC236}">
                <a16:creationId xmlns:a16="http://schemas.microsoft.com/office/drawing/2014/main" id="{A6759263-581D-F182-2D9C-920B6560A203}"/>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D23A0A3E-5FC2-5E4D-677C-956EA0851AA2}"/>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Fireworks Safety</a:t>
            </a:r>
          </a:p>
        </p:txBody>
      </p:sp>
      <p:sp>
        <p:nvSpPr>
          <p:cNvPr id="25" name="Rectangle 24">
            <a:extLst>
              <a:ext uri="{FF2B5EF4-FFF2-40B4-BE49-F238E27FC236}">
                <a16:creationId xmlns:a16="http://schemas.microsoft.com/office/drawing/2014/main" id="{A97ED3E7-DFB2-87C2-570B-8F50CF5823E8}"/>
              </a:ext>
            </a:extLst>
          </p:cNvPr>
          <p:cNvSpPr/>
          <p:nvPr/>
        </p:nvSpPr>
        <p:spPr>
          <a:xfrm>
            <a:off x="11271250" y="3349793"/>
            <a:ext cx="8224032"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49CE14E-14D7-92F2-BACB-69D63A109C8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895818" y="3823237"/>
            <a:ext cx="8224032" cy="5482688"/>
          </a:xfrm>
          <a:prstGeom prst="rect">
            <a:avLst/>
          </a:prstGeom>
        </p:spPr>
      </p:pic>
      <p:sp>
        <p:nvSpPr>
          <p:cNvPr id="3" name="&quot;No&quot; Symbol 2">
            <a:extLst>
              <a:ext uri="{FF2B5EF4-FFF2-40B4-BE49-F238E27FC236}">
                <a16:creationId xmlns:a16="http://schemas.microsoft.com/office/drawing/2014/main" id="{C047ECDD-4FCE-8069-198A-254032919C1B}"/>
              </a:ext>
            </a:extLst>
          </p:cNvPr>
          <p:cNvSpPr/>
          <p:nvPr/>
        </p:nvSpPr>
        <p:spPr>
          <a:xfrm>
            <a:off x="11196681" y="3492669"/>
            <a:ext cx="7309681" cy="6671394"/>
          </a:xfrm>
          <a:prstGeom prst="noSmoking">
            <a:avLst>
              <a:gd name="adj" fmla="val 2180"/>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77981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22214-FD0E-4699-7D7E-423F514A49C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4B5824B-36F7-A299-BC76-C477F87DE657}"/>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20E9A3-D4BC-E929-C779-079B6C18E607}"/>
              </a:ext>
            </a:extLst>
          </p:cNvPr>
          <p:cNvSpPr txBox="1"/>
          <p:nvPr/>
        </p:nvSpPr>
        <p:spPr>
          <a:xfrm>
            <a:off x="1212850" y="3463180"/>
            <a:ext cx="8822783" cy="5878532"/>
          </a:xfrm>
          <a:prstGeom prst="rect">
            <a:avLst/>
          </a:prstGeom>
          <a:noFill/>
        </p:spPr>
        <p:txBody>
          <a:bodyPr wrap="square" lIns="91440" tIns="45720" rIns="91440" bIns="45720" anchor="t">
            <a:noAutofit/>
          </a:bodyPr>
          <a:lstStyle/>
          <a:p>
            <a:pPr fontAlgn="base"/>
            <a:r>
              <a:rPr lang="en-US" sz="2800">
                <a:latin typeface="Roboto"/>
                <a:ea typeface="Roboto"/>
                <a:cs typeface="Roboto"/>
              </a:rPr>
              <a:t>The U.S. Coast Guard’s 2024 report on Recreational Boating Statistics notes 76% of boating deaths were due to drowning, 87% of victims were NOT wearing a life jacket and 2/3 of drowning victims were considered good swimmers. (</a:t>
            </a:r>
            <a:r>
              <a:rPr lang="en-US" sz="2800" u="sng" dirty="0">
                <a:latin typeface="Roboto"/>
                <a:ea typeface="Roboto"/>
                <a:cs typeface="Roboto"/>
                <a:hlinkClick r:id="rId3"/>
              </a:rPr>
              <a:t>https://safeboatingcampaign.com/get-the-facts/</a:t>
            </a:r>
            <a:r>
              <a:rPr lang="en-US" sz="2800" dirty="0">
                <a:latin typeface="Roboto"/>
                <a:ea typeface="Roboto"/>
                <a:cs typeface="Roboto"/>
              </a:rPr>
              <a:t>) </a:t>
            </a:r>
          </a:p>
          <a:p>
            <a:pPr fontAlgn="base"/>
            <a:endParaRPr lang="en-US" sz="2800">
              <a:latin typeface="Roboto" panose="02000000000000000000" pitchFamily="2" charset="0"/>
              <a:ea typeface="Roboto" panose="02000000000000000000" pitchFamily="2" charset="0"/>
            </a:endParaRPr>
          </a:p>
          <a:p>
            <a:pPr fontAlgn="base"/>
            <a:r>
              <a:rPr lang="en-US" sz="2800">
                <a:latin typeface="Roboto" panose="02000000000000000000" pitchFamily="2" charset="0"/>
                <a:ea typeface="Roboto" panose="02000000000000000000" pitchFamily="2" charset="0"/>
              </a:rPr>
              <a:t>Life Jacket Wear Guidelines:</a:t>
            </a:r>
          </a:p>
          <a:p>
            <a:pPr fontAlgn="base"/>
            <a:endParaRPr lang="en-US" sz="2800">
              <a:latin typeface="Roboto" panose="02000000000000000000" pitchFamily="2" charset="0"/>
              <a:ea typeface="Roboto" panose="02000000000000000000" pitchFamily="2" charset="0"/>
            </a:endParaRPr>
          </a:p>
          <a:p>
            <a:pPr marL="457200" indent="-457200" fontAlgn="base">
              <a:lnSpc>
                <a:spcPts val="4500"/>
              </a:lnSpc>
              <a:buFont typeface="Arial" panose="020B0604020202020204" pitchFamily="34" charset="0"/>
              <a:buChar char="•"/>
            </a:pPr>
            <a:r>
              <a:rPr lang="en-US" sz="2800">
                <a:latin typeface="Roboto" panose="02000000000000000000" pitchFamily="2" charset="0"/>
                <a:ea typeface="Roboto" panose="02000000000000000000" pitchFamily="2" charset="0"/>
              </a:rPr>
              <a:t>Life jackets for adults do not work for children</a:t>
            </a:r>
          </a:p>
          <a:p>
            <a:pPr marL="457200" lvl="0" indent="-457200" fontAlgn="base">
              <a:lnSpc>
                <a:spcPts val="5000"/>
              </a:lnSpc>
              <a:buFont typeface="Arial" panose="020B0604020202020204" pitchFamily="34" charset="0"/>
              <a:buChar char="•"/>
            </a:pPr>
            <a:r>
              <a:rPr lang="en-US" sz="2800">
                <a:latin typeface="Roboto" panose="02000000000000000000" pitchFamily="2" charset="0"/>
                <a:ea typeface="Roboto" panose="02000000000000000000" pitchFamily="2" charset="0"/>
              </a:rPr>
              <a:t>Make sure life jackets are properly fastened</a:t>
            </a:r>
          </a:p>
          <a:p>
            <a:pPr marL="457200" lvl="0" indent="-457200" fontAlgn="base">
              <a:lnSpc>
                <a:spcPts val="5000"/>
              </a:lnSpc>
              <a:buFont typeface="Arial" panose="020B0604020202020204" pitchFamily="34" charset="0"/>
              <a:buChar char="•"/>
            </a:pPr>
            <a:r>
              <a:rPr lang="en-US" sz="2800">
                <a:latin typeface="Roboto" panose="02000000000000000000" pitchFamily="2" charset="0"/>
                <a:ea typeface="Roboto" panose="02000000000000000000" pitchFamily="2" charset="0"/>
              </a:rPr>
              <a:t>Ensure all straps, buckles and zippers are secure</a:t>
            </a:r>
          </a:p>
          <a:p>
            <a:pPr marL="457200" lvl="0" indent="-457200" fontAlgn="base">
              <a:lnSpc>
                <a:spcPts val="5000"/>
              </a:lnSpc>
              <a:buFont typeface="Arial" panose="020B0604020202020204" pitchFamily="34" charset="0"/>
              <a:buChar char="•"/>
            </a:pPr>
            <a:r>
              <a:rPr lang="en-US" sz="2800">
                <a:latin typeface="Roboto" panose="02000000000000000000" pitchFamily="2" charset="0"/>
                <a:ea typeface="Roboto" panose="02000000000000000000" pitchFamily="2" charset="0"/>
              </a:rPr>
              <a:t>Ask a friend to help ensure you have a secure fit</a:t>
            </a:r>
          </a:p>
        </p:txBody>
      </p:sp>
      <p:pic>
        <p:nvPicPr>
          <p:cNvPr id="9" name="object 5">
            <a:extLst>
              <a:ext uri="{FF2B5EF4-FFF2-40B4-BE49-F238E27FC236}">
                <a16:creationId xmlns:a16="http://schemas.microsoft.com/office/drawing/2014/main" id="{2999844D-5B28-A0BC-AED5-B32F58C23810}"/>
              </a:ext>
            </a:extLst>
          </p:cNvPr>
          <p:cNvPicPr/>
          <p:nvPr/>
        </p:nvPicPr>
        <p:blipFill>
          <a:blip r:embed="rId4"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BEF63FEF-837E-6009-1D49-050DCB41B3AF}"/>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Boating Safety</a:t>
            </a:r>
          </a:p>
        </p:txBody>
      </p:sp>
      <p:sp>
        <p:nvSpPr>
          <p:cNvPr id="25" name="Rectangle 24">
            <a:extLst>
              <a:ext uri="{FF2B5EF4-FFF2-40B4-BE49-F238E27FC236}">
                <a16:creationId xmlns:a16="http://schemas.microsoft.com/office/drawing/2014/main" id="{FD97BD74-479B-086A-F4BA-169654C4BFE7}"/>
              </a:ext>
            </a:extLst>
          </p:cNvPr>
          <p:cNvSpPr/>
          <p:nvPr/>
        </p:nvSpPr>
        <p:spPr>
          <a:xfrm>
            <a:off x="11336601" y="3463180"/>
            <a:ext cx="8224032"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4B9130E-2A55-36D5-D676-19922CF5F14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966450" y="3923464"/>
            <a:ext cx="8219922" cy="5466248"/>
          </a:xfrm>
          <a:prstGeom prst="rect">
            <a:avLst/>
          </a:prstGeom>
        </p:spPr>
      </p:pic>
    </p:spTree>
    <p:extLst>
      <p:ext uri="{BB962C8B-B14F-4D97-AF65-F5344CB8AC3E}">
        <p14:creationId xmlns:p14="http://schemas.microsoft.com/office/powerpoint/2010/main" val="328491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650BD-12F5-E82E-07E4-5A198EC4E3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2E31168-6B72-9480-E6EE-1340DCAFDA2D}"/>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BBBF35-E798-71A2-4497-6EAFF418215D}"/>
              </a:ext>
            </a:extLst>
          </p:cNvPr>
          <p:cNvSpPr txBox="1"/>
          <p:nvPr/>
        </p:nvSpPr>
        <p:spPr>
          <a:xfrm>
            <a:off x="1221600" y="3116591"/>
            <a:ext cx="8822783" cy="6915667"/>
          </a:xfrm>
          <a:prstGeom prst="rect">
            <a:avLst/>
          </a:prstGeom>
          <a:noFill/>
        </p:spPr>
        <p:txBody>
          <a:bodyPr wrap="square">
            <a:noAutofit/>
          </a:bodyPr>
          <a:lstStyle/>
          <a:p>
            <a:pPr marL="457200" lvl="0" indent="-457200" fontAlgn="base">
              <a:lnSpc>
                <a:spcPts val="4000"/>
              </a:lnSpc>
              <a:buFont typeface="Arial" panose="020B0604020202020204" pitchFamily="34" charset="0"/>
              <a:buChar char="•"/>
            </a:pPr>
            <a:r>
              <a:rPr lang="en-US" sz="2800">
                <a:latin typeface="Roboto" panose="02000000000000000000" pitchFamily="2" charset="0"/>
                <a:ea typeface="Roboto" panose="02000000000000000000" pitchFamily="2" charset="0"/>
              </a:rPr>
              <a:t>Always operate at a safe speed (especially in congested areas) and no wake zones; stay alert and steer clear of large vessels and watercraft that can be restricted in their ability to maneuver</a:t>
            </a:r>
          </a:p>
          <a:p>
            <a:pPr lvl="0" fontAlgn="base">
              <a:lnSpc>
                <a:spcPts val="4000"/>
              </a:lnSpc>
            </a:pPr>
            <a:endParaRPr lang="en-US" sz="2800">
              <a:latin typeface="Roboto" panose="02000000000000000000" pitchFamily="2" charset="0"/>
              <a:ea typeface="Roboto" panose="02000000000000000000" pitchFamily="2" charset="0"/>
            </a:endParaRPr>
          </a:p>
          <a:p>
            <a:pPr marL="457200" lvl="0" indent="-457200" fontAlgn="base">
              <a:lnSpc>
                <a:spcPts val="4000"/>
              </a:lnSpc>
              <a:buFont typeface="Arial" panose="020B0604020202020204" pitchFamily="34" charset="0"/>
              <a:buChar char="•"/>
            </a:pPr>
            <a:r>
              <a:rPr lang="en-US" sz="2800">
                <a:latin typeface="Roboto" panose="02000000000000000000" pitchFamily="2" charset="0"/>
                <a:ea typeface="Roboto" panose="02000000000000000000" pitchFamily="2" charset="0"/>
              </a:rPr>
              <a:t>Maintain a proper lookout and be mindful of buoys and other navigational aids, all of which have been placed there to ensure your safety and the safety of the boats around you. </a:t>
            </a:r>
          </a:p>
          <a:p>
            <a:pPr lvl="0" fontAlgn="base">
              <a:lnSpc>
                <a:spcPts val="4000"/>
              </a:lnSpc>
            </a:pPr>
            <a:endParaRPr lang="en-US" sz="2800">
              <a:latin typeface="Roboto" panose="02000000000000000000" pitchFamily="2" charset="0"/>
              <a:ea typeface="Roboto" panose="02000000000000000000" pitchFamily="2" charset="0"/>
            </a:endParaRPr>
          </a:p>
          <a:p>
            <a:pPr marL="457200" lvl="0" indent="-457200" fontAlgn="base">
              <a:lnSpc>
                <a:spcPts val="4000"/>
              </a:lnSpc>
              <a:buFont typeface="Arial" panose="020B0604020202020204" pitchFamily="34" charset="0"/>
              <a:buChar char="•"/>
            </a:pPr>
            <a:r>
              <a:rPr lang="en-US" sz="2800">
                <a:latin typeface="Roboto" panose="02000000000000000000" pitchFamily="2" charset="0"/>
                <a:ea typeface="Roboto" panose="02000000000000000000" pitchFamily="2" charset="0"/>
              </a:rPr>
              <a:t>To learn more, check out the USCG Navigation Rules Information page: </a:t>
            </a:r>
            <a:r>
              <a:rPr lang="en-US" sz="2800">
                <a:latin typeface="Roboto" panose="02000000000000000000" pitchFamily="2" charset="0"/>
                <a:ea typeface="Roboto" panose="02000000000000000000" pitchFamily="2" charset="0"/>
                <a:hlinkClick r:id="rId3"/>
              </a:rPr>
              <a:t>https://www.dco.uscg.mil/NavRules/</a:t>
            </a:r>
            <a:endParaRPr lang="en-US" sz="2800">
              <a:latin typeface="Roboto" panose="02000000000000000000" pitchFamily="2" charset="0"/>
              <a:ea typeface="Roboto" panose="02000000000000000000" pitchFamily="2" charset="0"/>
            </a:endParaRPr>
          </a:p>
          <a:p>
            <a:pPr marL="457200" lvl="0" indent="-457200" fontAlgn="base">
              <a:lnSpc>
                <a:spcPts val="4000"/>
              </a:lnSpc>
              <a:buFont typeface="Arial" panose="020B0604020202020204" pitchFamily="34" charset="0"/>
              <a:buChar char="•"/>
            </a:pPr>
            <a:endParaRPr lang="en-US" sz="2800">
              <a:highlight>
                <a:srgbClr val="FFFF00"/>
              </a:highlight>
              <a:latin typeface="Roboto" panose="02000000000000000000" pitchFamily="2" charset="0"/>
              <a:ea typeface="Roboto" panose="02000000000000000000" pitchFamily="2" charset="0"/>
            </a:endParaRPr>
          </a:p>
        </p:txBody>
      </p:sp>
      <p:pic>
        <p:nvPicPr>
          <p:cNvPr id="9" name="object 5">
            <a:extLst>
              <a:ext uri="{FF2B5EF4-FFF2-40B4-BE49-F238E27FC236}">
                <a16:creationId xmlns:a16="http://schemas.microsoft.com/office/drawing/2014/main" id="{E0FB94D8-7DB8-24AE-2678-3F23ECF87946}"/>
              </a:ext>
            </a:extLst>
          </p:cNvPr>
          <p:cNvPicPr/>
          <p:nvPr/>
        </p:nvPicPr>
        <p:blipFill>
          <a:blip r:embed="rId4"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33421AF7-7C55-1BAC-97B4-64FB859D33C8}"/>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Rules of the Road</a:t>
            </a:r>
          </a:p>
        </p:txBody>
      </p:sp>
      <p:sp>
        <p:nvSpPr>
          <p:cNvPr id="25" name="Rectangle 24">
            <a:extLst>
              <a:ext uri="{FF2B5EF4-FFF2-40B4-BE49-F238E27FC236}">
                <a16:creationId xmlns:a16="http://schemas.microsoft.com/office/drawing/2014/main" id="{C9CE7200-AD9C-9C1E-B87E-72D0A1889F74}"/>
              </a:ext>
            </a:extLst>
          </p:cNvPr>
          <p:cNvSpPr/>
          <p:nvPr/>
        </p:nvSpPr>
        <p:spPr>
          <a:xfrm>
            <a:off x="11336601" y="3194925"/>
            <a:ext cx="8224032"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1637E8B-94D1-456F-E838-140D690AE01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890250" y="3586694"/>
            <a:ext cx="8219922" cy="5482688"/>
          </a:xfrm>
          <a:prstGeom prst="rect">
            <a:avLst/>
          </a:prstGeom>
        </p:spPr>
      </p:pic>
    </p:spTree>
    <p:extLst>
      <p:ext uri="{BB962C8B-B14F-4D97-AF65-F5344CB8AC3E}">
        <p14:creationId xmlns:p14="http://schemas.microsoft.com/office/powerpoint/2010/main" val="195883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9EA6D-0198-B4FE-937D-FBCD156DF30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FD7FFB9-38F5-C729-92AF-18B3038A5B37}"/>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469688-7A10-B8D5-D458-F9AF50CE26CD}"/>
              </a:ext>
            </a:extLst>
          </p:cNvPr>
          <p:cNvSpPr txBox="1"/>
          <p:nvPr/>
        </p:nvSpPr>
        <p:spPr>
          <a:xfrm>
            <a:off x="1441450" y="3121193"/>
            <a:ext cx="8822783" cy="6632473"/>
          </a:xfrm>
          <a:prstGeom prst="rect">
            <a:avLst/>
          </a:prstGeom>
          <a:noFill/>
        </p:spPr>
        <p:txBody>
          <a:bodyPr wrap="square" lIns="91440" tIns="45720" rIns="91440" bIns="45720" anchor="t">
            <a:noAutofit/>
          </a:bodyPr>
          <a:lstStyle/>
          <a:p>
            <a:pPr lvl="0" fontAlgn="base">
              <a:lnSpc>
                <a:spcPts val="5000"/>
              </a:lnSpc>
            </a:pPr>
            <a:endParaRPr lang="en-US" sz="2800">
              <a:latin typeface="Roboto" panose="02000000000000000000" pitchFamily="2" charset="0"/>
              <a:ea typeface="Roboto" panose="02000000000000000000" pitchFamily="2" charset="0"/>
            </a:endParaRPr>
          </a:p>
          <a:p>
            <a:pPr marL="457200" lvl="0" indent="-457200" fontAlgn="base">
              <a:lnSpc>
                <a:spcPts val="3500"/>
              </a:lnSpc>
              <a:buFont typeface="Arial" panose="020B0604020202020204" pitchFamily="34" charset="0"/>
              <a:buChar char="•"/>
            </a:pPr>
            <a:r>
              <a:rPr lang="en-US" sz="2800">
                <a:latin typeface="Roboto" panose="02000000000000000000" pitchFamily="2" charset="0"/>
                <a:ea typeface="Roboto" panose="02000000000000000000" pitchFamily="2" charset="0"/>
              </a:rPr>
              <a:t>Always check the local, route and destination weather and water conditions before departure</a:t>
            </a:r>
          </a:p>
          <a:p>
            <a:pPr lvl="0" fontAlgn="base">
              <a:lnSpc>
                <a:spcPts val="3500"/>
              </a:lnSpc>
            </a:pPr>
            <a:endParaRPr lang="en-US" sz="2800">
              <a:latin typeface="Roboto" panose="02000000000000000000" pitchFamily="2" charset="0"/>
              <a:ea typeface="Roboto" panose="02000000000000000000" pitchFamily="2" charset="0"/>
            </a:endParaRPr>
          </a:p>
          <a:p>
            <a:pPr marL="457200" lvl="0" indent="-457200" fontAlgn="base">
              <a:lnSpc>
                <a:spcPts val="3500"/>
              </a:lnSpc>
              <a:buFont typeface="Arial" panose="020B0604020202020204" pitchFamily="34" charset="0"/>
              <a:buChar char="•"/>
            </a:pPr>
            <a:r>
              <a:rPr lang="en-US" sz="2800">
                <a:latin typeface="Roboto"/>
                <a:ea typeface="Roboto"/>
                <a:cs typeface="Roboto"/>
              </a:rPr>
              <a:t>Have a float plan before heading out and ensure a reliable friend or family member has knowledge of your plan</a:t>
            </a:r>
          </a:p>
          <a:p>
            <a:pPr lvl="0" fontAlgn="base">
              <a:lnSpc>
                <a:spcPts val="3500"/>
              </a:lnSpc>
            </a:pPr>
            <a:endParaRPr lang="en-US" sz="2800">
              <a:latin typeface="Roboto" panose="02000000000000000000" pitchFamily="2" charset="0"/>
              <a:ea typeface="Roboto" panose="02000000000000000000" pitchFamily="2" charset="0"/>
            </a:endParaRPr>
          </a:p>
          <a:p>
            <a:pPr marL="457200" indent="-457200" fontAlgn="base">
              <a:lnSpc>
                <a:spcPts val="3500"/>
              </a:lnSpc>
              <a:buFont typeface="Arial" panose="020B0604020202020204" pitchFamily="34" charset="0"/>
              <a:buChar char="•"/>
            </a:pPr>
            <a:r>
              <a:rPr lang="en-US" sz="2800">
                <a:latin typeface="Roboto" panose="02000000000000000000" pitchFamily="2" charset="0"/>
                <a:ea typeface="Roboto" panose="02000000000000000000" pitchFamily="2" charset="0"/>
              </a:rPr>
              <a:t>The U.S. Coast Guard Auxiliary and U.S. Power Squadrons offer complimentary vessel safety checks and boat examinations. </a:t>
            </a:r>
          </a:p>
          <a:p>
            <a:pPr fontAlgn="base">
              <a:lnSpc>
                <a:spcPts val="5000"/>
              </a:lnSpc>
            </a:pPr>
            <a:r>
              <a:rPr lang="en-US" sz="2800" u="sng" kern="1200" dirty="0">
                <a:solidFill>
                  <a:schemeClr val="tx1"/>
                </a:solidFill>
                <a:hlinkClick r:id="rId3">
                  <a:extLst>
                    <a:ext uri="{A12FA001-AC4F-418D-AE19-62706E023703}">
                      <ahyp:hlinkClr xmlns:ahyp="http://schemas.microsoft.com/office/drawing/2018/hyperlinkcolor" val="tx"/>
                    </a:ext>
                  </a:extLst>
                </a:hlinkClick>
              </a:rPr>
              <a:t>https://wow.uscgaux.info/content.php?unit=013-04-06&amp;category=1329844473</a:t>
            </a:r>
            <a:r>
              <a:rPr lang="en-US" sz="2800" kern="1200" dirty="0">
                <a:solidFill>
                  <a:schemeClr val="tx1"/>
                </a:solidFill>
              </a:rPr>
              <a:t> </a:t>
            </a:r>
          </a:p>
          <a:p>
            <a:pPr fontAlgn="base">
              <a:lnSpc>
                <a:spcPts val="5000"/>
              </a:lnSpc>
            </a:pPr>
            <a:endParaRPr lang="en-US" sz="2800">
              <a:latin typeface="Roboto" panose="02000000000000000000" pitchFamily="2" charset="0"/>
              <a:ea typeface="Roboto" panose="02000000000000000000" pitchFamily="2" charset="0"/>
            </a:endParaRPr>
          </a:p>
          <a:p>
            <a:pPr marL="457200" lvl="0" indent="-457200" fontAlgn="base">
              <a:lnSpc>
                <a:spcPts val="50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a:p>
            <a:pPr marL="457200" lvl="0" indent="-457200" fontAlgn="base">
              <a:lnSpc>
                <a:spcPts val="40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p:txBody>
      </p:sp>
      <p:pic>
        <p:nvPicPr>
          <p:cNvPr id="9" name="object 5">
            <a:extLst>
              <a:ext uri="{FF2B5EF4-FFF2-40B4-BE49-F238E27FC236}">
                <a16:creationId xmlns:a16="http://schemas.microsoft.com/office/drawing/2014/main" id="{9075E40D-A0E4-A5E2-1DD7-719D2C7E49DB}"/>
              </a:ext>
            </a:extLst>
          </p:cNvPr>
          <p:cNvPicPr/>
          <p:nvPr/>
        </p:nvPicPr>
        <p:blipFill>
          <a:blip r:embed="rId4"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242154B9-6313-4A23-321E-1884AFCEB1A7}"/>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Prep and Good Judgment</a:t>
            </a:r>
          </a:p>
        </p:txBody>
      </p:sp>
      <p:sp>
        <p:nvSpPr>
          <p:cNvPr id="25" name="Rectangle 24">
            <a:extLst>
              <a:ext uri="{FF2B5EF4-FFF2-40B4-BE49-F238E27FC236}">
                <a16:creationId xmlns:a16="http://schemas.microsoft.com/office/drawing/2014/main" id="{C95F444F-3C80-8759-578B-BB45CAB34662}"/>
              </a:ext>
            </a:extLst>
          </p:cNvPr>
          <p:cNvSpPr/>
          <p:nvPr/>
        </p:nvSpPr>
        <p:spPr>
          <a:xfrm>
            <a:off x="11347450" y="3654593"/>
            <a:ext cx="8224032"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D035347-761E-5563-D3DC-59B41FAA3A6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890250" y="4200525"/>
            <a:ext cx="8219922" cy="5482687"/>
          </a:xfrm>
          <a:prstGeom prst="rect">
            <a:avLst/>
          </a:prstGeom>
        </p:spPr>
      </p:pic>
    </p:spTree>
    <p:extLst>
      <p:ext uri="{BB962C8B-B14F-4D97-AF65-F5344CB8AC3E}">
        <p14:creationId xmlns:p14="http://schemas.microsoft.com/office/powerpoint/2010/main" val="2923413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64beb4-9056-4eb8-ae87-9475c3be27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133FCB6B70F84FA97472B40606A4E1" ma:contentTypeVersion="10" ma:contentTypeDescription="Create a new document." ma:contentTypeScope="" ma:versionID="bad129f4a1ba479fbc91d9fdbb6dc565">
  <xsd:schema xmlns:xsd="http://www.w3.org/2001/XMLSchema" xmlns:xs="http://www.w3.org/2001/XMLSchema" xmlns:p="http://schemas.microsoft.com/office/2006/metadata/properties" xmlns:ns2="7964beb4-9056-4eb8-ae87-9475c3be27d2" targetNamespace="http://schemas.microsoft.com/office/2006/metadata/properties" ma:root="true" ma:fieldsID="99311a390c49d0f53ed152a60f0fc387" ns2:_="">
    <xsd:import namespace="7964beb4-9056-4eb8-ae87-9475c3be27d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4beb4-9056-4eb8-ae87-9475c3be27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8A0762-E9CF-4A04-9896-B1C8E3C7A5D6}">
  <ds:schemaRefs>
    <ds:schemaRef ds:uri="http://schemas.microsoft.com/sharepoint/v3/contenttype/forms"/>
  </ds:schemaRefs>
</ds:datastoreItem>
</file>

<file path=customXml/itemProps2.xml><?xml version="1.0" encoding="utf-8"?>
<ds:datastoreItem xmlns:ds="http://schemas.openxmlformats.org/officeDocument/2006/customXml" ds:itemID="{0DF31BE2-6339-4795-9FC4-AA52F27BFAED}">
  <ds:schemaRefs>
    <ds:schemaRef ds:uri="7964beb4-9056-4eb8-ae87-9475c3be27d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9551088-DC91-476C-8601-B76113C410BD}">
  <ds:schemaRefs>
    <ds:schemaRef ds:uri="7964beb4-9056-4eb8-ae87-9475c3be27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b27ac744-d744-4b94-baa9-948b89b4017a}" enabled="1" method="Standard" siteId="{e3333e00-c877-4b87-b6ad-45e942de1750}" removed="0"/>
</clbl:labelList>
</file>

<file path=docProps/app.xml><?xml version="1.0" encoding="utf-8"?>
<Properties xmlns="http://schemas.openxmlformats.org/officeDocument/2006/extended-properties" xmlns:vt="http://schemas.openxmlformats.org/officeDocument/2006/docPropsVTypes">
  <Template/>
  <TotalTime>5</TotalTime>
  <Words>2379</Words>
  <Application>Microsoft Office PowerPoint</Application>
  <PresentationFormat>Custom</PresentationFormat>
  <Paragraphs>127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Original Surfer</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charity.m.robinson3</cp:lastModifiedBy>
  <cp:revision>80</cp:revision>
  <dcterms:created xsi:type="dcterms:W3CDTF">2026-03-26T13:28:15Z</dcterms:created>
  <dcterms:modified xsi:type="dcterms:W3CDTF">2026-04-13T15:52:36Z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2026-03-26T00:00:00Z</vt:filetime>
  </property>
  <property fmtid="{D5CDD505-2E9C-101B-9397-08002B2CF9AE}" pid="3" name="LastSaved">
    <vt:filetime>2026-03-26T00:00:00Z</vt:filetime>
  </property>
  <property fmtid="{D5CDD505-2E9C-101B-9397-08002B2CF9AE}" pid="4" name="Producer">
    <vt:lpwstr>macOS Version 26.3.1 (a) (Build 25D771280a) Quartz PDFContext</vt:lpwstr>
  </property>
  <property fmtid="{D5CDD505-2E9C-101B-9397-08002B2CF9AE}" pid="5" name="ContentTypeId">
    <vt:lpwstr>0x010100DD133FCB6B70F84FA97472B40606A4E1</vt:lpwstr>
  </property>
  <property fmtid="{D5CDD505-2E9C-101B-9397-08002B2CF9AE}" pid="6" name="MediaServiceImageTags">
    <vt:lpwstr/>
  </property>
</Properties>
</file>