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4"/>
  </p:notesMasterIdLst>
  <p:sldIdLst>
    <p:sldId id="272" r:id="rId5"/>
    <p:sldId id="271" r:id="rId6"/>
    <p:sldId id="273" r:id="rId7"/>
    <p:sldId id="275" r:id="rId8"/>
    <p:sldId id="276" r:id="rId9"/>
    <p:sldId id="279" r:id="rId10"/>
    <p:sldId id="280" r:id="rId11"/>
    <p:sldId id="281" r:id="rId12"/>
    <p:sldId id="277" r:id="rId13"/>
  </p:sldIdLst>
  <p:sldSz cx="20104100" cy="11449050"/>
  <p:notesSz cx="20104100" cy="114490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7687"/>
    <a:srgbClr val="FAD879"/>
    <a:srgbClr val="F19A72"/>
    <a:srgbClr val="23C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906" y="120"/>
      </p:cViewPr>
      <p:guideLst>
        <p:guide orient="horz" pos="288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746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74675"/>
          </a:xfrm>
          <a:prstGeom prst="rect">
            <a:avLst/>
          </a:prstGeom>
        </p:spPr>
        <p:txBody>
          <a:bodyPr vert="horz" lIns="91440" tIns="45720" rIns="91440" bIns="45720" rtlCol="0"/>
          <a:lstStyle>
            <a:lvl1pPr algn="r">
              <a:defRPr sz="1200"/>
            </a:lvl1pPr>
          </a:lstStyle>
          <a:p>
            <a:fld id="{423C45C8-BE87-534C-8366-897AFA98E722}" type="datetimeFigureOut">
              <a:rPr lang="en-US" smtClean="0"/>
              <a:t>4/13/2026</a:t>
            </a:fld>
            <a:endParaRPr lang="en-US"/>
          </a:p>
        </p:txBody>
      </p:sp>
      <p:sp>
        <p:nvSpPr>
          <p:cNvPr id="4" name="Slide Image Placeholder 3"/>
          <p:cNvSpPr>
            <a:spLocks noGrp="1" noRot="1" noChangeAspect="1"/>
          </p:cNvSpPr>
          <p:nvPr>
            <p:ph type="sldImg" idx="2"/>
          </p:nvPr>
        </p:nvSpPr>
        <p:spPr>
          <a:xfrm>
            <a:off x="6659563" y="1431925"/>
            <a:ext cx="6784975" cy="38639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510213"/>
            <a:ext cx="16084550" cy="4508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874375"/>
            <a:ext cx="8712200" cy="5746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874375"/>
            <a:ext cx="8712200" cy="574675"/>
          </a:xfrm>
          <a:prstGeom prst="rect">
            <a:avLst/>
          </a:prstGeom>
        </p:spPr>
        <p:txBody>
          <a:bodyPr vert="horz" lIns="91440" tIns="45720" rIns="91440" bIns="45720" rtlCol="0" anchor="b"/>
          <a:lstStyle>
            <a:lvl1pPr algn="r">
              <a:defRPr sz="1200"/>
            </a:lvl1pPr>
          </a:lstStyle>
          <a:p>
            <a:fld id="{2B6D60A5-3E09-2D43-9338-CDCF17F41F53}" type="slidenum">
              <a:rPr lang="en-US" smtClean="0"/>
              <a:t>‹#›</a:t>
            </a:fld>
            <a:endParaRPr lang="en-US"/>
          </a:p>
        </p:txBody>
      </p:sp>
    </p:spTree>
    <p:extLst>
      <p:ext uri="{BB962C8B-B14F-4D97-AF65-F5344CB8AC3E}">
        <p14:creationId xmlns:p14="http://schemas.microsoft.com/office/powerpoint/2010/main" val="3067492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dvidshub.net/graphic/30800/spotting-rip-currents"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4741B-1D77-86FC-4EF3-7CA2C4B516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22562A-AB83-BC03-2FBC-0A2AC26DE8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02DEA1-D697-4EDD-6104-A9FD3B8CC0C8}"/>
              </a:ext>
            </a:extLst>
          </p:cNvPr>
          <p:cNvSpPr>
            <a:spLocks noGrp="1"/>
          </p:cNvSpPr>
          <p:nvPr>
            <p:ph type="body" idx="1"/>
          </p:nvPr>
        </p:nvSpPr>
        <p:spPr/>
        <p:txBody>
          <a:bodyPr/>
          <a:lstStyle/>
          <a:p>
            <a:pPr rtl="0" fontAlgn="base"/>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Every year, we lose nearly a thousand cyclists on U.S. roads and see well over 100,000 injuries. Biking is a great way to stay active, although it has its risks. One of the things that surprises most people regarding bicycle incidents is that most fatal crashes don't occur from simple falls, but from collisions with motor vehicles. Both drivers and cyclists must maintain awareness. Keep in mind when you are commuting, riding with others or just out enjoying the summer fun, that bicyclists are out there and it can be difficult to spot them. On the flip side, if you are out enjoying a stroll on your bicycle, assume that drivers may not always notice you and proceed safely and accordingly.</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When crashes do happen, the largest danger remains head injuries which are the leading cause of death in bicycle crashes. The good news is that wearing a helmet can cut your risk of a head injury significantly by around 60%. Unfortunately, many riders still skip wearing a helmet. The risk climbs higher when alcohol is involved. The takeaway here is a simple one: stay visible, stay alert and protect yourself (including your head) every time you ride.</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p:txBody>
      </p:sp>
      <p:sp>
        <p:nvSpPr>
          <p:cNvPr id="4" name="Slide Number Placeholder 3">
            <a:extLst>
              <a:ext uri="{FF2B5EF4-FFF2-40B4-BE49-F238E27FC236}">
                <a16:creationId xmlns:a16="http://schemas.microsoft.com/office/drawing/2014/main" id="{DD8F8910-95FD-15D1-AF02-0A54F34D151C}"/>
              </a:ext>
            </a:extLst>
          </p:cNvPr>
          <p:cNvSpPr>
            <a:spLocks noGrp="1"/>
          </p:cNvSpPr>
          <p:nvPr>
            <p:ph type="sldNum" sz="quarter" idx="5"/>
          </p:nvPr>
        </p:nvSpPr>
        <p:spPr/>
        <p:txBody>
          <a:bodyPr/>
          <a:lstStyle/>
          <a:p>
            <a:fld id="{2B6D60A5-3E09-2D43-9338-CDCF17F41F53}" type="slidenum">
              <a:rPr lang="en-US" smtClean="0"/>
              <a:t>1</a:t>
            </a:fld>
            <a:endParaRPr lang="en-US"/>
          </a:p>
        </p:txBody>
      </p:sp>
    </p:spTree>
    <p:extLst>
      <p:ext uri="{BB962C8B-B14F-4D97-AF65-F5344CB8AC3E}">
        <p14:creationId xmlns:p14="http://schemas.microsoft.com/office/powerpoint/2010/main" val="3691865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2E13F-A659-DE16-1158-4995126249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60ABBA-0974-AF1A-6E53-B7428573D9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810403-F180-FBBE-5442-7B33E5361793}"/>
              </a:ext>
            </a:extLst>
          </p:cNvPr>
          <p:cNvSpPr>
            <a:spLocks noGrp="1"/>
          </p:cNvSpPr>
          <p:nvPr>
            <p:ph type="body" idx="1"/>
          </p:nvPr>
        </p:nvSpPr>
        <p:spPr/>
        <p:txBody>
          <a:bodyPr/>
          <a:lstStyle/>
          <a:p>
            <a:r>
              <a:rPr lang="en-US" sz="1200" b="0" i="0" u="none" strike="noStrike" kern="1200">
                <a:solidFill>
                  <a:schemeClr val="tx1"/>
                </a:solidFill>
                <a:effectLst/>
                <a:latin typeface="+mn-lt"/>
                <a:ea typeface="+mn-ea"/>
                <a:cs typeface="+mn-cs"/>
              </a:rPr>
              <a:t>When it comes to water activities, the risks are often underestimated. Drowning remains one of the leading causes of unintentional injury/deaths in the U.S. More than 4,000 lives are lost each year (about 11 people every day) from drowning. However, d</a:t>
            </a:r>
            <a:r>
              <a:rPr lang="en-US" sz="1200" b="0" i="0" kern="1200">
                <a:solidFill>
                  <a:schemeClr val="tx1"/>
                </a:solidFill>
                <a:effectLst/>
                <a:latin typeface="+mn-lt"/>
                <a:ea typeface="+mn-ea"/>
                <a:cs typeface="+mn-cs"/>
              </a:rPr>
              <a:t>rowning is not always fatal. </a:t>
            </a:r>
            <a:r>
              <a:rPr lang="en-US" sz="1200" b="1" i="0" kern="1200">
                <a:solidFill>
                  <a:schemeClr val="tx1"/>
                </a:solidFill>
                <a:effectLst/>
                <a:latin typeface="+mn-lt"/>
                <a:ea typeface="+mn-ea"/>
                <a:cs typeface="+mn-cs"/>
              </a:rPr>
              <a:t>Fatal drowning</a:t>
            </a:r>
            <a:r>
              <a:rPr lang="en-US" sz="1200" b="0" i="0" kern="1200">
                <a:solidFill>
                  <a:schemeClr val="tx1"/>
                </a:solidFill>
                <a:effectLst/>
                <a:latin typeface="+mn-lt"/>
                <a:ea typeface="+mn-ea"/>
                <a:cs typeface="+mn-cs"/>
              </a:rPr>
              <a:t> happens when the drowning results in death. </a:t>
            </a:r>
            <a:r>
              <a:rPr lang="en-US" sz="1200" b="1" i="0" kern="1200">
                <a:solidFill>
                  <a:schemeClr val="tx1"/>
                </a:solidFill>
                <a:effectLst/>
                <a:latin typeface="+mn-lt"/>
                <a:ea typeface="+mn-ea"/>
                <a:cs typeface="+mn-cs"/>
              </a:rPr>
              <a:t>Nonfatal drowning</a:t>
            </a:r>
            <a:r>
              <a:rPr lang="en-US" sz="1200" b="0" i="0" kern="1200">
                <a:solidFill>
                  <a:schemeClr val="tx1"/>
                </a:solidFill>
                <a:effectLst/>
                <a:latin typeface="+mn-lt"/>
                <a:ea typeface="+mn-ea"/>
                <a:cs typeface="+mn-cs"/>
              </a:rPr>
              <a:t> happens when a person survives a drowning incident</a:t>
            </a:r>
          </a:p>
          <a:p>
            <a:endParaRPr lang="en-US" sz="1200" b="0" i="0" u="none" strike="noStrike" kern="1200">
              <a:solidFill>
                <a:schemeClr val="tx1"/>
              </a:solidFill>
              <a:effectLst/>
              <a:latin typeface="+mn-lt"/>
              <a:ea typeface="+mn-ea"/>
              <a:cs typeface="+mn-cs"/>
            </a:endParaRPr>
          </a:p>
          <a:p>
            <a:r>
              <a:rPr lang="en-US" sz="1200" b="0" i="0" u="none" strike="noStrike" kern="1200">
                <a:solidFill>
                  <a:schemeClr val="tx1"/>
                </a:solidFill>
                <a:effectLst/>
                <a:latin typeface="+mn-lt"/>
                <a:ea typeface="+mn-ea"/>
                <a:cs typeface="+mn-cs"/>
              </a:rPr>
              <a:t>Even more so, there are roughly 8 more incidents that require emergency care. These situations, appearing benign in nature can quickly turn serious. Natural water environments add an additional risk. For example, rip currents in our oceans can pull even the strongest swimmer away from shore. Lakes and rivers have hidden currents or drop-offs.</a:t>
            </a:r>
          </a:p>
          <a:p>
            <a:endParaRPr lang="en-US"/>
          </a:p>
        </p:txBody>
      </p:sp>
      <p:sp>
        <p:nvSpPr>
          <p:cNvPr id="4" name="Slide Number Placeholder 3">
            <a:extLst>
              <a:ext uri="{FF2B5EF4-FFF2-40B4-BE49-F238E27FC236}">
                <a16:creationId xmlns:a16="http://schemas.microsoft.com/office/drawing/2014/main" id="{9FE358EC-A1B7-52DE-FC0D-3A5BD6CA5F72}"/>
              </a:ext>
            </a:extLst>
          </p:cNvPr>
          <p:cNvSpPr>
            <a:spLocks noGrp="1"/>
          </p:cNvSpPr>
          <p:nvPr>
            <p:ph type="sldNum" sz="quarter" idx="5"/>
          </p:nvPr>
        </p:nvSpPr>
        <p:spPr/>
        <p:txBody>
          <a:bodyPr/>
          <a:lstStyle/>
          <a:p>
            <a:fld id="{2B6D60A5-3E09-2D43-9338-CDCF17F41F53}" type="slidenum">
              <a:rPr lang="en-US" smtClean="0"/>
              <a:t>2</a:t>
            </a:fld>
            <a:endParaRPr lang="en-US"/>
          </a:p>
        </p:txBody>
      </p:sp>
    </p:spTree>
    <p:extLst>
      <p:ext uri="{BB962C8B-B14F-4D97-AF65-F5344CB8AC3E}">
        <p14:creationId xmlns:p14="http://schemas.microsoft.com/office/powerpoint/2010/main" val="3545569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4AC03-45C0-BBFB-335D-B8E74DDAA6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153AF6-BBC7-948C-4EB6-1FB3AA6337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AFB88F-9FCB-828E-6D0D-2BF7C41423F1}"/>
              </a:ext>
            </a:extLst>
          </p:cNvPr>
          <p:cNvSpPr>
            <a:spLocks noGrp="1"/>
          </p:cNvSpPr>
          <p:nvPr>
            <p:ph type="body" idx="1"/>
          </p:nvPr>
        </p:nvSpPr>
        <p:spPr/>
        <p:txBody>
          <a:bodyPr/>
          <a:lstStyle/>
          <a:p>
            <a:pPr algn="l" rtl="0" fontAlgn="base">
              <a:buNone/>
            </a:pPr>
            <a:r>
              <a:rPr lang="en-US" sz="1200" b="0" i="0" u="none" strike="noStrike">
                <a:solidFill>
                  <a:srgbClr val="000000"/>
                </a:solidFill>
                <a:effectLst/>
                <a:latin typeface="Calibri" panose="020F0502020204030204" pitchFamily="34" charset="0"/>
              </a:rPr>
              <a:t>When you head out for a day on the water, respect it and stay aware of any changing conditions. Take notice of any hazards. Make smart decisions, such as:</a:t>
            </a:r>
            <a:r>
              <a:rPr lang="en-US" sz="1200" b="0" i="0">
                <a:solidFill>
                  <a:srgbClr val="444444"/>
                </a:solidFill>
                <a:effectLst/>
                <a:latin typeface="Calibri" panose="020F0502020204030204" pitchFamily="34" charset="0"/>
              </a:rPr>
              <a:t>​</a:t>
            </a:r>
            <a:endParaRPr lang="en-US"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200" b="0" i="0" u="none" strike="noStrike">
                <a:solidFill>
                  <a:srgbClr val="000000"/>
                </a:solidFill>
                <a:effectLst/>
                <a:latin typeface="Calibri" panose="020F0502020204030204" pitchFamily="34" charset="0"/>
              </a:rPr>
              <a:t>Even the best swimmers need company. Always swim with a buddy, never go into the open water alone</a:t>
            </a:r>
            <a:r>
              <a:rPr lang="en-US" sz="1200" b="0" i="0">
                <a:solidFill>
                  <a:srgbClr val="444444"/>
                </a:solidFill>
                <a:effectLst/>
                <a:latin typeface="Calibri" panose="020F0502020204030204" pitchFamily="34" charset="0"/>
              </a:rPr>
              <a:t>​</a:t>
            </a:r>
          </a:p>
          <a:p>
            <a:pPr algn="l" rtl="0" fontAlgn="base">
              <a:buFont typeface="Arial" panose="020B0604020202020204" pitchFamily="34" charset="0"/>
              <a:buChar char="•"/>
            </a:pPr>
            <a:r>
              <a:rPr lang="en-US" sz="1200" b="0" i="0">
                <a:solidFill>
                  <a:srgbClr val="444444"/>
                </a:solidFill>
                <a:effectLst/>
                <a:latin typeface="Calibri" panose="020F0502020204030204" pitchFamily="34" charset="0"/>
              </a:rPr>
              <a:t>Use caution when swimming indoors. Use the ladder in the pool to enter and exit, and be mindful that you are wearing slip-resistant footwear around the pool area. </a:t>
            </a:r>
            <a:endParaRPr lang="en-US" sz="960" b="0" i="0">
              <a:solidFill>
                <a:srgbClr val="444444"/>
              </a:solidFill>
              <a:effectLst/>
              <a:latin typeface="Arial" panose="020B0604020202020204" pitchFamily="34" charset="0"/>
            </a:endParaRPr>
          </a:p>
          <a:p>
            <a:pPr fontAlgn="base">
              <a:buFont typeface="Arial" panose="020B0604020202020204" pitchFamily="34" charset="0"/>
              <a:buChar char="•"/>
            </a:pPr>
            <a:r>
              <a:rPr lang="en-US" sz="1200" b="0" i="0" u="none" strike="noStrike">
                <a:solidFill>
                  <a:srgbClr val="000000"/>
                </a:solidFill>
                <a:effectLst/>
                <a:latin typeface="Calibri"/>
                <a:ea typeface="Calibri"/>
                <a:cs typeface="Calibri"/>
              </a:rPr>
              <a:t>Be aware of your surroundings. Look out for hazards. Learn how to spot and escape rip currents (check out our graphic </a:t>
            </a:r>
            <a:r>
              <a:rPr lang="en-US">
                <a:solidFill>
                  <a:srgbClr val="000000"/>
                </a:solidFill>
                <a:latin typeface="Aptos"/>
                <a:ea typeface="Calibri"/>
                <a:cs typeface="Calibri"/>
                <a:hlinkClick r:id="rId3"/>
              </a:rPr>
              <a:t>here</a:t>
            </a:r>
            <a:r>
              <a:rPr lang="en-US" sz="1200" i="0" u="none" strike="noStrike">
                <a:solidFill>
                  <a:srgbClr val="000000"/>
                </a:solidFill>
                <a:effectLst/>
                <a:latin typeface="Aptos"/>
                <a:ea typeface="Calibri"/>
                <a:cs typeface="Calibri"/>
              </a:rPr>
              <a:t> </a:t>
            </a:r>
            <a:r>
              <a:rPr lang="en-US" b="1">
                <a:solidFill>
                  <a:srgbClr val="000000"/>
                </a:solidFill>
                <a:latin typeface="Calibri"/>
                <a:ea typeface="Calibri"/>
                <a:cs typeface="Calibri"/>
              </a:rPr>
              <a:t> </a:t>
            </a:r>
            <a:r>
              <a:rPr lang="en-US" sz="1200" b="0" i="0" u="none" strike="noStrike">
                <a:solidFill>
                  <a:srgbClr val="000000"/>
                </a:solidFill>
                <a:effectLst/>
                <a:latin typeface="Calibri"/>
                <a:ea typeface="Calibri"/>
                <a:cs typeface="Calibri"/>
              </a:rPr>
              <a:t>and swim parallel to shore, not against the current</a:t>
            </a:r>
            <a:r>
              <a:rPr lang="en-US">
                <a:solidFill>
                  <a:srgbClr val="000000"/>
                </a:solidFill>
                <a:latin typeface="Calibri"/>
                <a:ea typeface="Calibri"/>
                <a:cs typeface="Calibri"/>
              </a:rPr>
              <a:t>.)</a:t>
            </a:r>
            <a:endParaRPr lang="en-US" b="0" i="0">
              <a:solidFill>
                <a:srgbClr val="444444"/>
              </a:solidFill>
              <a:effectLst/>
              <a:latin typeface="Calibri"/>
              <a:ea typeface="Calibri"/>
              <a:cs typeface="Calibri"/>
            </a:endParaRPr>
          </a:p>
          <a:p>
            <a:pPr algn="l" rtl="0" fontAlgn="base">
              <a:buFont typeface="Arial" panose="020B0604020202020204" pitchFamily="34" charset="0"/>
              <a:buChar char="•"/>
            </a:pPr>
            <a:r>
              <a:rPr lang="en-US" sz="1200" b="0" i="0" u="none" strike="noStrike">
                <a:solidFill>
                  <a:srgbClr val="000000"/>
                </a:solidFill>
                <a:effectLst/>
                <a:latin typeface="Calibri" panose="020F0502020204030204" pitchFamily="34" charset="0"/>
              </a:rPr>
              <a:t>Be cautious in natural waters such as lakes, rivers and even the ocean. Conditions can change quickly and hazards may not always be visible.</a:t>
            </a:r>
            <a:r>
              <a:rPr lang="en-US" sz="1200" b="0" i="0">
                <a:solidFill>
                  <a:srgbClr val="444444"/>
                </a:solidFill>
                <a:effectLst/>
                <a:latin typeface="Calibri" panose="020F0502020204030204" pitchFamily="34" charset="0"/>
              </a:rPr>
              <a:t>​</a:t>
            </a:r>
          </a:p>
          <a:p>
            <a:pPr algn="l" rtl="0" fontAlgn="base">
              <a:buFont typeface="Arial" panose="020B0604020202020204" pitchFamily="34" charset="0"/>
              <a:buChar char="•"/>
            </a:pPr>
            <a:endParaRPr lang="en-US" sz="960" b="0" i="0">
              <a:solidFill>
                <a:srgbClr val="444444"/>
              </a:solidFill>
              <a:effectLst/>
              <a:latin typeface="Arial" panose="020B0604020202020204" pitchFamily="34" charset="0"/>
            </a:endParaRPr>
          </a:p>
          <a:p>
            <a:pPr fontAlgn="base"/>
            <a:endParaRPr lang="en-US"/>
          </a:p>
        </p:txBody>
      </p:sp>
      <p:sp>
        <p:nvSpPr>
          <p:cNvPr id="4" name="Slide Number Placeholder 3">
            <a:extLst>
              <a:ext uri="{FF2B5EF4-FFF2-40B4-BE49-F238E27FC236}">
                <a16:creationId xmlns:a16="http://schemas.microsoft.com/office/drawing/2014/main" id="{D006AFC5-3A07-D52C-FF36-B525D0A64A87}"/>
              </a:ext>
            </a:extLst>
          </p:cNvPr>
          <p:cNvSpPr>
            <a:spLocks noGrp="1"/>
          </p:cNvSpPr>
          <p:nvPr>
            <p:ph type="sldNum" sz="quarter" idx="5"/>
          </p:nvPr>
        </p:nvSpPr>
        <p:spPr/>
        <p:txBody>
          <a:bodyPr/>
          <a:lstStyle/>
          <a:p>
            <a:fld id="{2B6D60A5-3E09-2D43-9338-CDCF17F41F53}" type="slidenum">
              <a:rPr lang="en-US" smtClean="0"/>
              <a:t>3</a:t>
            </a:fld>
            <a:endParaRPr lang="en-US"/>
          </a:p>
        </p:txBody>
      </p:sp>
    </p:spTree>
    <p:extLst>
      <p:ext uri="{BB962C8B-B14F-4D97-AF65-F5344CB8AC3E}">
        <p14:creationId xmlns:p14="http://schemas.microsoft.com/office/powerpoint/2010/main" val="2180038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Sunburn isn't just a cosmetic issue. It is damage to the skin from the sun that can have serious health consequences. When people work or exercise outdoors in high heat, they face a dual threat: Injury from UV exposure and </a:t>
            </a:r>
            <a:r>
              <a:rPr lang="en-US" sz="1200" b="0" i="0" u="none" strike="noStrike" kern="1200" err="1">
                <a:solidFill>
                  <a:schemeClr val="tx1"/>
                </a:solidFill>
                <a:effectLst/>
                <a:latin typeface="+mn-lt"/>
                <a:ea typeface="+mn-ea"/>
                <a:cs typeface="+mn-cs"/>
              </a:rPr>
              <a:t>heatrelated</a:t>
            </a:r>
            <a:r>
              <a:rPr lang="en-US" sz="1200" b="0" i="0" u="none" strike="noStrike" kern="1200">
                <a:solidFill>
                  <a:schemeClr val="tx1"/>
                </a:solidFill>
                <a:effectLst/>
                <a:latin typeface="+mn-lt"/>
                <a:ea typeface="+mn-ea"/>
                <a:cs typeface="+mn-cs"/>
              </a:rPr>
              <a:t> illness. These injuries can cause blistering, infection and systemic illness. Furthermore, increased sun exposure increases your risk of dehydration and suffering from various heat illnesses. Remember, heat exhaustion and heat stroke are medical emergencies that require immediate attention. </a:t>
            </a:r>
            <a:endParaRPr lang="en-US" sz="1200" b="0" i="0"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5"/>
          </p:nvPr>
        </p:nvSpPr>
        <p:spPr/>
        <p:txBody>
          <a:bodyPr/>
          <a:lstStyle/>
          <a:p>
            <a:fld id="{2B6D60A5-3E09-2D43-9338-CDCF17F41F53}" type="slidenum">
              <a:rPr lang="en-US" smtClean="0"/>
              <a:t>4</a:t>
            </a:fld>
            <a:endParaRPr lang="en-US"/>
          </a:p>
        </p:txBody>
      </p:sp>
    </p:spTree>
    <p:extLst>
      <p:ext uri="{BB962C8B-B14F-4D97-AF65-F5344CB8AC3E}">
        <p14:creationId xmlns:p14="http://schemas.microsoft.com/office/powerpoint/2010/main" val="1563792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F48E8-5FC5-5D46-8BBB-A63DFB008C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A7DFFA-8DAE-F005-793C-1A6A287EC4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DFD6C6-BCAD-064E-A90A-A9723DC51737}"/>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Here are some prevention methods to keep you safe while enjoying the sun:</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Aim to drink at least one cup of water every 20 minutes while outside in the heat. Furthermore, apply sunscreen with an SPF rating of at least 30 or higher to all exposed skin. You'll want to reapply this every two hours, or even more so after sweating or swimming. Stay in the shade as much as possible. It isn't just for your comfort, it can reduce heat and sun exposure significantly. Pay attention to the clothes you wear. Ensure they are light-colored, loose-fitting that cover as much skin as possible. Sunglasses aren't just there to make you look cool. A good pair will block out 99-100% of UV-A and UV-B radiation. </a:t>
            </a:r>
            <a:r>
              <a:rPr lang="en-US" sz="1200" b="0" i="0" kern="1200">
                <a:solidFill>
                  <a:schemeClr val="tx1"/>
                </a:solidFill>
                <a:effectLst/>
                <a:latin typeface="+mn-lt"/>
                <a:ea typeface="+mn-ea"/>
                <a:cs typeface="+mn-cs"/>
              </a:rPr>
              <a:t>​</a:t>
            </a:r>
          </a:p>
          <a:p>
            <a:pPr rtl="0" fontAlgn="base"/>
            <a:r>
              <a:rPr lang="en-US" sz="1200" b="0" i="0" kern="1200">
                <a:solidFill>
                  <a:schemeClr val="tx1"/>
                </a:solidFill>
                <a:effectLst/>
                <a:latin typeface="+mn-lt"/>
                <a:ea typeface="+mn-ea"/>
                <a:cs typeface="+mn-cs"/>
              </a:rPr>
              <a:t>​</a:t>
            </a:r>
          </a:p>
          <a:p>
            <a:endParaRPr lang="en-US"/>
          </a:p>
        </p:txBody>
      </p:sp>
      <p:sp>
        <p:nvSpPr>
          <p:cNvPr id="4" name="Slide Number Placeholder 3">
            <a:extLst>
              <a:ext uri="{FF2B5EF4-FFF2-40B4-BE49-F238E27FC236}">
                <a16:creationId xmlns:a16="http://schemas.microsoft.com/office/drawing/2014/main" id="{B739C83A-8EAE-5CA6-4686-88F2C8E0F947}"/>
              </a:ext>
            </a:extLst>
          </p:cNvPr>
          <p:cNvSpPr>
            <a:spLocks noGrp="1"/>
          </p:cNvSpPr>
          <p:nvPr>
            <p:ph type="sldNum" sz="quarter" idx="5"/>
          </p:nvPr>
        </p:nvSpPr>
        <p:spPr/>
        <p:txBody>
          <a:bodyPr/>
          <a:lstStyle/>
          <a:p>
            <a:fld id="{2B6D60A5-3E09-2D43-9338-CDCF17F41F53}" type="slidenum">
              <a:rPr lang="en-US" smtClean="0"/>
              <a:t>5</a:t>
            </a:fld>
            <a:endParaRPr lang="en-US"/>
          </a:p>
        </p:txBody>
      </p:sp>
    </p:spTree>
    <p:extLst>
      <p:ext uri="{BB962C8B-B14F-4D97-AF65-F5344CB8AC3E}">
        <p14:creationId xmlns:p14="http://schemas.microsoft.com/office/powerpoint/2010/main" val="10495402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416C9-7C4D-85A3-21D3-E4F5386E9D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16EDDD-72FB-35A9-431C-BFE253D364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59A9B0-C4BE-0716-864F-5B5C3F291AD3}"/>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Playing sports has both physical and psychological benefits. However, you can be at risk for sports injuries without proper planning. Exertional heat illness is one of the leading cases of preventable death during physical activity. Runners especially can lose up to three liters of fluid per hour, even in moderate heat. Drinking water is important, but especially when sports are part of your routine. If you start a physical activity already dehydrated, you significantly increase your risk of heat injury. Most heat-related incidents and injuries typically occur within the first 30 minutes of sustained activity. Exertional heat illness can increase the risk of muscle cramps, strains and overuse injuries. Furthermore, failure to acclimate during the first 3-5 days of activity in heat greatly increases the risk that you will get hurt. </a:t>
            </a:r>
          </a:p>
          <a:p>
            <a:pPr rtl="0" fontAlgn="base"/>
            <a:endParaRPr lang="en-US" sz="1200" b="0" i="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8E32958-D788-15AF-2225-816242A9DA2C}"/>
              </a:ext>
            </a:extLst>
          </p:cNvPr>
          <p:cNvSpPr>
            <a:spLocks noGrp="1"/>
          </p:cNvSpPr>
          <p:nvPr>
            <p:ph type="sldNum" sz="quarter" idx="5"/>
          </p:nvPr>
        </p:nvSpPr>
        <p:spPr/>
        <p:txBody>
          <a:bodyPr/>
          <a:lstStyle/>
          <a:p>
            <a:fld id="{2B6D60A5-3E09-2D43-9338-CDCF17F41F53}" type="slidenum">
              <a:rPr lang="en-US" smtClean="0"/>
              <a:t>6</a:t>
            </a:fld>
            <a:endParaRPr lang="en-US"/>
          </a:p>
        </p:txBody>
      </p:sp>
    </p:spTree>
    <p:extLst>
      <p:ext uri="{BB962C8B-B14F-4D97-AF65-F5344CB8AC3E}">
        <p14:creationId xmlns:p14="http://schemas.microsoft.com/office/powerpoint/2010/main" val="2179811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1FDA9-9F69-6463-1E5F-4403D2B2F4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1192F3-B617-6652-66DE-615C481358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E9F86-2399-FA7A-E648-0866FBC37265}"/>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Keep in mind the symptoms of dehydration, some of which include muscle cramping, dizziness or dry mouth. Water is the most basic form of hydration and the least expensive. Sports drinks and electrolyte beverages can also make a person feel better if they are experiencing dehydration. Exercise related heat exhaustion occurs when your body can no longer get rid of the extra heat made during exercise, and your body temperature rises more than what is healthy. Not drinking enough fluids can cause dehydration which can lead to collapse.</a:t>
            </a:r>
            <a:endParaRPr lang="en-US" sz="1200" b="0" i="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5ECBEA7-FBFD-5DBE-B48F-3948C74F1D38}"/>
              </a:ext>
            </a:extLst>
          </p:cNvPr>
          <p:cNvSpPr>
            <a:spLocks noGrp="1"/>
          </p:cNvSpPr>
          <p:nvPr>
            <p:ph type="sldNum" sz="quarter" idx="5"/>
          </p:nvPr>
        </p:nvSpPr>
        <p:spPr/>
        <p:txBody>
          <a:bodyPr/>
          <a:lstStyle/>
          <a:p>
            <a:fld id="{2B6D60A5-3E09-2D43-9338-CDCF17F41F53}" type="slidenum">
              <a:rPr lang="en-US" smtClean="0"/>
              <a:t>7</a:t>
            </a:fld>
            <a:endParaRPr lang="en-US"/>
          </a:p>
        </p:txBody>
      </p:sp>
    </p:spTree>
    <p:extLst>
      <p:ext uri="{BB962C8B-B14F-4D97-AF65-F5344CB8AC3E}">
        <p14:creationId xmlns:p14="http://schemas.microsoft.com/office/powerpoint/2010/main" val="1093777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AA400-B34C-117F-8B6A-4C3DC7805F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A36A05-5B14-4195-2A71-C8E2004C0E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E6ACF3-63F8-711B-944C-D877CD263598}"/>
              </a:ext>
            </a:extLst>
          </p:cNvPr>
          <p:cNvSpPr>
            <a:spLocks noGrp="1"/>
          </p:cNvSpPr>
          <p:nvPr>
            <p:ph type="body" idx="1"/>
          </p:nvPr>
        </p:nvSpPr>
        <p:spPr/>
        <p:txBody>
          <a:bodyPr/>
          <a:lstStyle/>
          <a:p>
            <a:pPr rtl="0" fontAlgn="base"/>
            <a:r>
              <a:rPr lang="en-US" sz="1200" b="0" i="0" u="none" strike="noStrike" kern="1200">
                <a:solidFill>
                  <a:schemeClr val="tx1"/>
                </a:solidFill>
                <a:effectLst/>
                <a:latin typeface="+mn-lt"/>
                <a:ea typeface="+mn-ea"/>
                <a:cs typeface="+mn-cs"/>
              </a:rPr>
              <a:t>Here are some preventative measures that you can take to ensure that you don't get "winded" while enjoying sports:</a:t>
            </a:r>
            <a:r>
              <a:rPr lang="en-US" sz="1200" b="0" i="0" kern="1200">
                <a:solidFill>
                  <a:schemeClr val="tx1"/>
                </a:solidFill>
                <a:effectLst/>
                <a:latin typeface="+mn-lt"/>
                <a:ea typeface="+mn-ea"/>
                <a:cs typeface="+mn-cs"/>
              </a:rPr>
              <a:t>​</a:t>
            </a:r>
          </a:p>
          <a:p>
            <a:pPr rtl="0" fontAlgn="base"/>
            <a:r>
              <a:rPr lang="en-US" sz="1200" b="0" i="0" u="none" strike="noStrike" kern="1200">
                <a:solidFill>
                  <a:schemeClr val="tx1"/>
                </a:solidFill>
                <a:effectLst/>
                <a:latin typeface="+mn-lt"/>
                <a:ea typeface="+mn-ea"/>
                <a:cs typeface="+mn-cs"/>
              </a:rPr>
              <a:t>Hydrate even if you don't feel thirsty. Bring water and depending on the intensity, an electrolyte or sports beverage with you. Wear clothing that has moisture-wicking fabric. Furthermore, protect yourself from the sun with sunglasses, a hat and sunscreen. Take frequent breaks and drink water before you are thirsty. Allow yourself enough time to adapt to the heat. This can take between 3-5 days, or even as long as 14 days. Do not push yourself to have an intense workout when it is hot. Always check with your healthcare professional before starting any exercise routine or sport. Certain medications and health conditions can exaggerate your body's response to heat. Working out with a friend or partner can ensure that if something does happen, you can get assistance.</a:t>
            </a:r>
            <a:endParaRPr lang="en-US" sz="1200" b="0" i="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FE3DFA2-D165-8D80-2B14-42BD112BD340}"/>
              </a:ext>
            </a:extLst>
          </p:cNvPr>
          <p:cNvSpPr>
            <a:spLocks noGrp="1"/>
          </p:cNvSpPr>
          <p:nvPr>
            <p:ph type="sldNum" sz="quarter" idx="5"/>
          </p:nvPr>
        </p:nvSpPr>
        <p:spPr/>
        <p:txBody>
          <a:bodyPr/>
          <a:lstStyle/>
          <a:p>
            <a:fld id="{2B6D60A5-3E09-2D43-9338-CDCF17F41F53}" type="slidenum">
              <a:rPr lang="en-US" smtClean="0"/>
              <a:t>8</a:t>
            </a:fld>
            <a:endParaRPr lang="en-US"/>
          </a:p>
        </p:txBody>
      </p:sp>
    </p:spTree>
    <p:extLst>
      <p:ext uri="{BB962C8B-B14F-4D97-AF65-F5344CB8AC3E}">
        <p14:creationId xmlns:p14="http://schemas.microsoft.com/office/powerpoint/2010/main" val="2666823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E2057-8466-BC4F-E1BF-5AB09863A4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CFDC4D-109F-0E95-45B2-5C2E0BBE81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6991FF-85B1-8D73-93C2-B88AA8091050}"/>
              </a:ext>
            </a:extLst>
          </p:cNvPr>
          <p:cNvSpPr>
            <a:spLocks noGrp="1"/>
          </p:cNvSpPr>
          <p:nvPr>
            <p:ph type="body" idx="1"/>
          </p:nvPr>
        </p:nvSpPr>
        <p:spPr/>
        <p:txBody>
          <a:bodyPr/>
          <a:lstStyle/>
          <a:p>
            <a:pPr rtl="0" fontAlgn="base"/>
            <a:r>
              <a:rPr lang="en-US" sz="1200" b="0" i="0" kern="1200">
                <a:solidFill>
                  <a:schemeClr val="tx1"/>
                </a:solidFill>
                <a:effectLst/>
                <a:latin typeface="+mn-lt"/>
                <a:ea typeface="+mn-ea"/>
                <a:cs typeface="+mn-cs"/>
              </a:rPr>
              <a:t>​</a:t>
            </a:r>
          </a:p>
          <a:p>
            <a:r>
              <a:rPr lang="en-US" sz="1200" kern="1200">
                <a:solidFill>
                  <a:schemeClr val="tx1"/>
                </a:solidFill>
                <a:effectLst/>
                <a:latin typeface="+mn-lt"/>
                <a:ea typeface="+mn-ea"/>
                <a:cs typeface="+mn-cs"/>
              </a:rPr>
              <a:t>Summertime usually means vacations and summer road trips, with more people driving, walking, and biking. However, vehicle crashes remain a growing concern. Last year was a deadly year for motorcyclists in the Navy and Marine Corps, where 45 Sailors and Marines were killed due to motorcycle crashes. Speeding contributed to about one-third of all motor vehicle fatalities. In 2023, speeding was a factor in 29% of all traffic deaths, according to the National Highway and Traffic Safety Administration.  Now is a good time to review these summer driving safety tips. </a:t>
            </a:r>
          </a:p>
          <a:p>
            <a:endParaRPr lang="en-US" sz="1200" b="0" i="0" kern="1200">
              <a:solidFill>
                <a:schemeClr val="tx1"/>
              </a:solidFill>
              <a:effectLst/>
              <a:latin typeface="+mn-lt"/>
              <a:ea typeface="+mn-ea"/>
              <a:cs typeface="+mn-cs"/>
            </a:endParaRPr>
          </a:p>
          <a:p>
            <a:pPr rtl="0" fontAlgn="base"/>
            <a:endParaRPr lang="en-US" sz="1200" b="0" i="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9698BE2-6D8E-1B27-B83C-8874EA737645}"/>
              </a:ext>
            </a:extLst>
          </p:cNvPr>
          <p:cNvSpPr>
            <a:spLocks noGrp="1"/>
          </p:cNvSpPr>
          <p:nvPr>
            <p:ph type="sldNum" sz="quarter" idx="5"/>
          </p:nvPr>
        </p:nvSpPr>
        <p:spPr/>
        <p:txBody>
          <a:bodyPr/>
          <a:lstStyle/>
          <a:p>
            <a:fld id="{2B6D60A5-3E09-2D43-9338-CDCF17F41F53}" type="slidenum">
              <a:rPr lang="en-US" smtClean="0"/>
              <a:t>9</a:t>
            </a:fld>
            <a:endParaRPr lang="en-US"/>
          </a:p>
        </p:txBody>
      </p:sp>
    </p:spTree>
    <p:extLst>
      <p:ext uri="{BB962C8B-B14F-4D97-AF65-F5344CB8AC3E}">
        <p14:creationId xmlns:p14="http://schemas.microsoft.com/office/powerpoint/2010/main" val="3945358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507807" y="3505898"/>
            <a:ext cx="17088486" cy="237496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353611" y="2601150"/>
            <a:ext cx="8745284" cy="746417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005205" y="452374"/>
            <a:ext cx="18093690" cy="180949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1005205" y="2601150"/>
            <a:ext cx="18093690"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835394" y="10517696"/>
            <a:ext cx="6433312" cy="56546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6" name="Holder 6"/>
          <p:cNvSpPr>
            <a:spLocks noGrp="1"/>
          </p:cNvSpPr>
          <p:nvPr>
            <p:ph type="sldNum" sz="quarter" idx="7"/>
          </p:nvPr>
        </p:nvSpPr>
        <p:spPr>
          <a:xfrm>
            <a:off x="14474953" y="10517696"/>
            <a:ext cx="4623943" cy="56546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image" Target="../media/image2.png"/><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45B3A-492B-3411-0C9C-D69F314AC16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2914D06-F6EB-F2AD-E60A-756649D7F5A4}"/>
              </a:ext>
            </a:extLst>
          </p:cNvPr>
          <p:cNvPicPr>
            <a:picLocks noChangeAspect="1"/>
          </p:cNvPicPr>
          <p:nvPr/>
        </p:nvPicPr>
        <p:blipFill>
          <a:blip r:embed="rId3" cstate="email">
            <a:alphaModFix amt="20000"/>
            <a:extLst>
              <a:ext uri="{28A0092B-C50C-407E-A947-70E740481C1C}">
                <a14:useLocalDpi xmlns:a14="http://schemas.microsoft.com/office/drawing/2010/main"/>
              </a:ext>
            </a:extLst>
          </a:blip>
          <a:srcRect t="-529"/>
          <a:stretch>
            <a:fillRect/>
          </a:stretch>
        </p:blipFill>
        <p:spPr>
          <a:xfrm flipH="1">
            <a:off x="11966926" y="2067290"/>
            <a:ext cx="8130824" cy="8523404"/>
          </a:xfrm>
          <a:prstGeom prst="rect">
            <a:avLst/>
          </a:prstGeom>
        </p:spPr>
      </p:pic>
      <p:sp>
        <p:nvSpPr>
          <p:cNvPr id="6" name="Rectangle 5">
            <a:extLst>
              <a:ext uri="{FF2B5EF4-FFF2-40B4-BE49-F238E27FC236}">
                <a16:creationId xmlns:a16="http://schemas.microsoft.com/office/drawing/2014/main" id="{75296692-4668-1622-9528-8CEAE92E32A8}"/>
              </a:ext>
            </a:extLst>
          </p:cNvPr>
          <p:cNvSpPr/>
          <p:nvPr/>
        </p:nvSpPr>
        <p:spPr>
          <a:xfrm>
            <a:off x="5806725" y="-142875"/>
            <a:ext cx="7090317" cy="11278318"/>
          </a:xfrm>
          <a:prstGeom prst="rect">
            <a:avLst/>
          </a:prstGeom>
          <a:solidFill>
            <a:schemeClr val="bg1"/>
          </a:solidFill>
          <a:ln>
            <a:solidFill>
              <a:schemeClr val="accent1">
                <a:shade val="15000"/>
              </a:schemeClr>
            </a:solidFill>
          </a:ln>
          <a:effectLst>
            <a:softEdge rad="45428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2E7E7DB9-2C3F-AFCF-7C63-9B02A8E3B3A6}"/>
              </a:ext>
            </a:extLst>
          </p:cNvPr>
          <p:cNvSpPr/>
          <p:nvPr/>
        </p:nvSpPr>
        <p:spPr>
          <a:xfrm>
            <a:off x="1850086" y="0"/>
            <a:ext cx="11264654" cy="11726464"/>
          </a:xfrm>
          <a:prstGeom prst="rect">
            <a:avLst/>
          </a:prstGeom>
          <a:solidFill>
            <a:schemeClr val="bg1"/>
          </a:solidFill>
          <a:ln>
            <a:solidFill>
              <a:schemeClr val="accent1">
                <a:shade val="15000"/>
              </a:schemeClr>
            </a:solidFill>
          </a:ln>
          <a:effectLst>
            <a:softEdge rad="45428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A8FB346D-462C-5B1F-0723-9946A3768157}"/>
              </a:ext>
            </a:extLst>
          </p:cNvPr>
          <p:cNvSpPr/>
          <p:nvPr/>
        </p:nvSpPr>
        <p:spPr>
          <a:xfrm>
            <a:off x="1241136" y="227953"/>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9B9E1880-50A5-1BDD-6010-E97F09A594E1}"/>
              </a:ext>
            </a:extLst>
          </p:cNvPr>
          <p:cNvSpPr txBox="1"/>
          <p:nvPr/>
        </p:nvSpPr>
        <p:spPr>
          <a:xfrm>
            <a:off x="4698478" y="700854"/>
            <a:ext cx="15071183" cy="1015663"/>
          </a:xfrm>
          <a:prstGeom prst="rect">
            <a:avLst/>
          </a:prstGeom>
          <a:noFill/>
        </p:spPr>
        <p:txBody>
          <a:bodyPr wrap="square" rtlCol="0">
            <a:spAutoFit/>
          </a:bodyPr>
          <a:lstStyle/>
          <a:p>
            <a:pPr algn="r"/>
            <a:r>
              <a:rPr lang="en-US" sz="6000">
                <a:solidFill>
                  <a:schemeClr val="accent1">
                    <a:lumMod val="60000"/>
                    <a:lumOff val="40000"/>
                  </a:schemeClr>
                </a:solidFill>
                <a:latin typeface="Original Surfer" panose="020E0503000000020000" pitchFamily="34" charset="0"/>
              </a:rPr>
              <a:t>Bicycle Safety</a:t>
            </a:r>
          </a:p>
        </p:txBody>
      </p:sp>
      <p:pic>
        <p:nvPicPr>
          <p:cNvPr id="9" name="object 5">
            <a:extLst>
              <a:ext uri="{FF2B5EF4-FFF2-40B4-BE49-F238E27FC236}">
                <a16:creationId xmlns:a16="http://schemas.microsoft.com/office/drawing/2014/main" id="{C2C8B2F5-E3E4-1329-AC81-AB40322015C5}"/>
              </a:ext>
            </a:extLst>
          </p:cNvPr>
          <p:cNvPicPr/>
          <p:nvPr/>
        </p:nvPicPr>
        <p:blipFill>
          <a:blip r:embed="rId4" cstate="email">
            <a:extLst>
              <a:ext uri="{28A0092B-C50C-407E-A947-70E740481C1C}">
                <a14:useLocalDpi xmlns:a14="http://schemas.microsoft.com/office/drawing/2010/main"/>
              </a:ext>
            </a:extLst>
          </a:blip>
          <a:stretch>
            <a:fillRect/>
          </a:stretch>
        </p:blipFill>
        <p:spPr>
          <a:xfrm>
            <a:off x="-6350" y="10224476"/>
            <a:ext cx="20104100" cy="910967"/>
          </a:xfrm>
          <a:prstGeom prst="rect">
            <a:avLst/>
          </a:prstGeom>
        </p:spPr>
      </p:pic>
      <p:sp>
        <p:nvSpPr>
          <p:cNvPr id="12" name="TextBox 11">
            <a:extLst>
              <a:ext uri="{FF2B5EF4-FFF2-40B4-BE49-F238E27FC236}">
                <a16:creationId xmlns:a16="http://schemas.microsoft.com/office/drawing/2014/main" id="{EC921614-922A-84DC-3EDD-581447545D15}"/>
              </a:ext>
            </a:extLst>
          </p:cNvPr>
          <p:cNvSpPr txBox="1"/>
          <p:nvPr/>
        </p:nvSpPr>
        <p:spPr>
          <a:xfrm>
            <a:off x="14218024" y="-2761129"/>
            <a:ext cx="184731" cy="369332"/>
          </a:xfrm>
          <a:prstGeom prst="rect">
            <a:avLst/>
          </a:prstGeom>
          <a:noFill/>
        </p:spPr>
        <p:txBody>
          <a:bodyPr wrap="none" rtlCol="0">
            <a:spAutoFit/>
          </a:bodyPr>
          <a:lstStyle/>
          <a:p>
            <a:endParaRPr lang="en-US"/>
          </a:p>
        </p:txBody>
      </p:sp>
      <p:sp>
        <p:nvSpPr>
          <p:cNvPr id="3" name="TextBox 2">
            <a:extLst>
              <a:ext uri="{FF2B5EF4-FFF2-40B4-BE49-F238E27FC236}">
                <a16:creationId xmlns:a16="http://schemas.microsoft.com/office/drawing/2014/main" id="{1AE546F9-85E9-BE32-980A-0F3AFDDB2785}"/>
              </a:ext>
            </a:extLst>
          </p:cNvPr>
          <p:cNvSpPr txBox="1"/>
          <p:nvPr/>
        </p:nvSpPr>
        <p:spPr>
          <a:xfrm>
            <a:off x="1241136" y="2513306"/>
            <a:ext cx="4346162" cy="584775"/>
          </a:xfrm>
          <a:prstGeom prst="rect">
            <a:avLst/>
          </a:prstGeom>
          <a:noFill/>
        </p:spPr>
        <p:txBody>
          <a:bodyPr wrap="square" rtlCol="0">
            <a:spAutoFit/>
          </a:bodyPr>
          <a:lstStyle/>
          <a:p>
            <a:r>
              <a:rPr lang="en-US" sz="3200" b="1">
                <a:latin typeface="Original Surfer" panose="020E0503000000020000" pitchFamily="34" charset="0"/>
              </a:rPr>
              <a:t>Quick facts:</a:t>
            </a:r>
          </a:p>
        </p:txBody>
      </p:sp>
      <p:sp>
        <p:nvSpPr>
          <p:cNvPr id="8" name="TextBox 7">
            <a:extLst>
              <a:ext uri="{FF2B5EF4-FFF2-40B4-BE49-F238E27FC236}">
                <a16:creationId xmlns:a16="http://schemas.microsoft.com/office/drawing/2014/main" id="{FAD22F57-B706-3C2F-1FE8-25FE38E6BE3F}"/>
              </a:ext>
            </a:extLst>
          </p:cNvPr>
          <p:cNvSpPr txBox="1"/>
          <p:nvPr/>
        </p:nvSpPr>
        <p:spPr>
          <a:xfrm>
            <a:off x="1241136" y="3101477"/>
            <a:ext cx="13170426" cy="6424195"/>
          </a:xfrm>
          <a:prstGeom prst="rect">
            <a:avLst/>
          </a:prstGeom>
          <a:noFill/>
        </p:spPr>
        <p:txBody>
          <a:bodyPr wrap="square" lIns="91440" tIns="45720" rIns="91440" bIns="45720" rtlCol="0" anchor="t">
            <a:spAutoFit/>
          </a:bodyPr>
          <a:lstStyle/>
          <a:p>
            <a:pPr marL="457200" indent="-457200" algn="l" rtl="0" fontAlgn="base">
              <a:lnSpc>
                <a:spcPts val="4500"/>
              </a:lnSpc>
              <a:spcAft>
                <a:spcPts val="600"/>
              </a:spcAft>
              <a:buFont typeface="Arial" panose="020B0604020202020204" pitchFamily="34" charset="0"/>
              <a:buChar char="•"/>
            </a:pPr>
            <a:r>
              <a:rPr lang="en-US" sz="2800">
                <a:latin typeface="Roboto"/>
                <a:ea typeface="Roboto"/>
                <a:cs typeface="Roboto"/>
              </a:rPr>
              <a:t>In the United States, over </a:t>
            </a:r>
            <a:r>
              <a:rPr lang="en-US" sz="2800" b="1">
                <a:latin typeface="Roboto"/>
                <a:ea typeface="Roboto"/>
                <a:cs typeface="Roboto"/>
              </a:rPr>
              <a:t>1,000 cyclists are killed</a:t>
            </a:r>
            <a:r>
              <a:rPr lang="en-US" sz="2800">
                <a:latin typeface="Roboto"/>
                <a:ea typeface="Roboto"/>
                <a:cs typeface="Roboto"/>
              </a:rPr>
              <a:t> and </a:t>
            </a:r>
            <a:r>
              <a:rPr lang="en-US" sz="2800" b="1">
                <a:latin typeface="Roboto"/>
                <a:ea typeface="Roboto"/>
                <a:cs typeface="Roboto"/>
              </a:rPr>
              <a:t>130,000+ injured</a:t>
            </a:r>
            <a:r>
              <a:rPr lang="en-US" sz="2800">
                <a:latin typeface="Roboto"/>
                <a:ea typeface="Roboto"/>
                <a:cs typeface="Roboto"/>
              </a:rPr>
              <a:t> in crashes each year​</a:t>
            </a:r>
          </a:p>
          <a:p>
            <a:pPr marL="457200" indent="-457200" algn="l" rtl="0" fontAlgn="base">
              <a:lnSpc>
                <a:spcPts val="4500"/>
              </a:lnSpc>
              <a:spcAft>
                <a:spcPts val="600"/>
              </a:spcAft>
              <a:buFont typeface="Arial" panose="020B0604020202020204" pitchFamily="34" charset="0"/>
              <a:buChar char="•"/>
            </a:pPr>
            <a:r>
              <a:rPr lang="en-US" sz="2800" b="1">
                <a:latin typeface="Roboto" panose="02000000000000000000" pitchFamily="2" charset="0"/>
                <a:ea typeface="Roboto" panose="02000000000000000000" pitchFamily="2" charset="0"/>
              </a:rPr>
              <a:t>Most fatal crashes involve motor vehicles</a:t>
            </a:r>
            <a:r>
              <a:rPr lang="en-US" sz="2800">
                <a:latin typeface="Roboto" panose="02000000000000000000" pitchFamily="2" charset="0"/>
                <a:ea typeface="Roboto" panose="02000000000000000000" pitchFamily="2" charset="0"/>
              </a:rPr>
              <a:t>, not just solo falls​</a:t>
            </a:r>
          </a:p>
          <a:p>
            <a:pPr marL="457200" indent="-457200" algn="l" rtl="0" fontAlgn="base">
              <a:lnSpc>
                <a:spcPts val="4500"/>
              </a:lnSpc>
              <a:spcAft>
                <a:spcPts val="600"/>
              </a:spcAft>
              <a:buFont typeface="Arial" panose="020B0604020202020204" pitchFamily="34" charset="0"/>
              <a:buChar char="•"/>
            </a:pPr>
            <a:r>
              <a:rPr lang="en-US" sz="2800">
                <a:latin typeface="Roboto"/>
                <a:ea typeface="Roboto"/>
                <a:cs typeface="Roboto"/>
              </a:rPr>
              <a:t>Head injuries are the </a:t>
            </a:r>
            <a:r>
              <a:rPr lang="en-US" sz="2800" b="1">
                <a:latin typeface="Roboto"/>
                <a:ea typeface="Roboto"/>
                <a:cs typeface="Roboto"/>
              </a:rPr>
              <a:t>leading cause of death</a:t>
            </a:r>
            <a:r>
              <a:rPr lang="en-US" sz="2800">
                <a:latin typeface="Roboto"/>
                <a:ea typeface="Roboto"/>
                <a:cs typeface="Roboto"/>
              </a:rPr>
              <a:t> in bicycle crashes</a:t>
            </a:r>
          </a:p>
          <a:p>
            <a:pPr marL="457200" indent="-457200" algn="l" rtl="0" fontAlgn="base">
              <a:lnSpc>
                <a:spcPts val="4500"/>
              </a:lnSpc>
              <a:spcAft>
                <a:spcPts val="600"/>
              </a:spcAft>
              <a:buFont typeface="Arial" panose="020B0604020202020204" pitchFamily="34" charset="0"/>
              <a:buChar char="•"/>
            </a:pPr>
            <a:r>
              <a:rPr lang="en-US" sz="2800">
                <a:latin typeface="Roboto" panose="02000000000000000000" pitchFamily="2" charset="0"/>
                <a:ea typeface="Roboto" panose="02000000000000000000" pitchFamily="2" charset="0"/>
              </a:rPr>
              <a:t>Wearing a helmet reduces the risk of </a:t>
            </a:r>
            <a:r>
              <a:rPr lang="en-US" sz="2800" b="1">
                <a:latin typeface="Roboto" panose="02000000000000000000" pitchFamily="2" charset="0"/>
                <a:ea typeface="Roboto" panose="02000000000000000000" pitchFamily="2" charset="0"/>
              </a:rPr>
              <a:t>serious head injury </a:t>
            </a:r>
          </a:p>
          <a:p>
            <a:pPr marL="457200" indent="-457200" algn="l" rtl="0" fontAlgn="base">
              <a:lnSpc>
                <a:spcPts val="4500"/>
              </a:lnSpc>
              <a:spcAft>
                <a:spcPts val="600"/>
              </a:spcAft>
              <a:buFont typeface="Arial" panose="020B0604020202020204" pitchFamily="34" charset="0"/>
              <a:buChar char="•"/>
            </a:pPr>
            <a:r>
              <a:rPr lang="en-US" sz="2800">
                <a:latin typeface="Roboto" panose="02000000000000000000" pitchFamily="2" charset="0"/>
                <a:ea typeface="Roboto" panose="02000000000000000000" pitchFamily="2" charset="0"/>
              </a:rPr>
              <a:t>The majority of fatal bicycle crashes occur in </a:t>
            </a:r>
            <a:r>
              <a:rPr lang="en-US" sz="2800" b="1">
                <a:latin typeface="Roboto" panose="02000000000000000000" pitchFamily="2" charset="0"/>
                <a:ea typeface="Roboto" panose="02000000000000000000" pitchFamily="2" charset="0"/>
              </a:rPr>
              <a:t>urban areas</a:t>
            </a:r>
            <a:r>
              <a:rPr lang="en-US" sz="2800">
                <a:latin typeface="Roboto" panose="02000000000000000000" pitchFamily="2" charset="0"/>
                <a:ea typeface="Roboto" panose="02000000000000000000" pitchFamily="2" charset="0"/>
              </a:rPr>
              <a:t>​</a:t>
            </a:r>
          </a:p>
          <a:p>
            <a:pPr marL="457200" indent="-457200" algn="l" rtl="0" fontAlgn="base">
              <a:lnSpc>
                <a:spcPts val="4500"/>
              </a:lnSpc>
              <a:spcAft>
                <a:spcPts val="600"/>
              </a:spcAft>
              <a:buFont typeface="Arial" panose="020B0604020202020204" pitchFamily="34" charset="0"/>
              <a:buChar char="•"/>
            </a:pPr>
            <a:r>
              <a:rPr lang="en-US" sz="2800" b="1">
                <a:latin typeface="Roboto"/>
                <a:ea typeface="Roboto"/>
                <a:cs typeface="Roboto"/>
              </a:rPr>
              <a:t>Dusk to nighttime</a:t>
            </a:r>
            <a:r>
              <a:rPr lang="en-US" sz="2800">
                <a:latin typeface="Roboto"/>
                <a:ea typeface="Roboto"/>
                <a:cs typeface="Roboto"/>
              </a:rPr>
              <a:t> is the highest risk period for fatal </a:t>
            </a:r>
          </a:p>
          <a:p>
            <a:pPr algn="l" rtl="0" fontAlgn="base">
              <a:lnSpc>
                <a:spcPts val="4500"/>
              </a:lnSpc>
              <a:spcAft>
                <a:spcPts val="600"/>
              </a:spcAft>
            </a:pPr>
            <a:r>
              <a:rPr lang="en-US" sz="2800">
                <a:latin typeface="Roboto" panose="02000000000000000000" pitchFamily="2" charset="0"/>
                <a:ea typeface="Roboto" panose="02000000000000000000" pitchFamily="2" charset="0"/>
              </a:rPr>
              <a:t>     cyclist crashes​</a:t>
            </a:r>
          </a:p>
          <a:p>
            <a:pPr marL="457200" indent="-457200" algn="l" rtl="0" fontAlgn="base">
              <a:lnSpc>
                <a:spcPts val="4500"/>
              </a:lnSpc>
              <a:spcAft>
                <a:spcPts val="600"/>
              </a:spcAft>
              <a:buFont typeface="Arial" panose="020B0604020202020204" pitchFamily="34" charset="0"/>
              <a:buChar char="•"/>
            </a:pPr>
            <a:r>
              <a:rPr lang="en-US" sz="2800">
                <a:latin typeface="Roboto" panose="02000000000000000000" pitchFamily="2" charset="0"/>
                <a:ea typeface="Roboto" panose="02000000000000000000" pitchFamily="2" charset="0"/>
              </a:rPr>
              <a:t>Alcohol is a factor in </a:t>
            </a:r>
            <a:r>
              <a:rPr lang="en-US" sz="2800" b="1">
                <a:latin typeface="Roboto" panose="02000000000000000000" pitchFamily="2" charset="0"/>
                <a:ea typeface="Roboto" panose="02000000000000000000" pitchFamily="2" charset="0"/>
              </a:rPr>
              <a:t>~1/3 of fatal bicycle crashes (cyclist </a:t>
            </a:r>
          </a:p>
          <a:p>
            <a:pPr algn="l" rtl="0" fontAlgn="base">
              <a:lnSpc>
                <a:spcPts val="4500"/>
              </a:lnSpc>
              <a:spcAft>
                <a:spcPts val="600"/>
              </a:spcAft>
            </a:pPr>
            <a:r>
              <a:rPr lang="en-US" sz="2800" b="1">
                <a:latin typeface="Roboto" panose="02000000000000000000" pitchFamily="2" charset="0"/>
                <a:ea typeface="Roboto" panose="02000000000000000000" pitchFamily="2" charset="0"/>
              </a:rPr>
              <a:t>     or driver)</a:t>
            </a:r>
            <a:endParaRPr lang="en-US" sz="280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4259182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9FF24-24AE-5B94-0D47-F1B062F83F6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AA3903A-203E-72F3-7633-E63C757D1ED5}"/>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D606DE9-A145-A4CF-2EE3-AC5AFB7DB144}"/>
              </a:ext>
            </a:extLst>
          </p:cNvPr>
          <p:cNvSpPr txBox="1"/>
          <p:nvPr/>
        </p:nvSpPr>
        <p:spPr>
          <a:xfrm>
            <a:off x="1212850" y="3637460"/>
            <a:ext cx="8822783" cy="5878532"/>
          </a:xfrm>
          <a:prstGeom prst="rect">
            <a:avLst/>
          </a:prstGeom>
          <a:noFill/>
        </p:spPr>
        <p:txBody>
          <a:bodyPr wrap="square" lIns="91440" tIns="45720" rIns="91440" bIns="45720" anchor="t">
            <a:noAutofit/>
          </a:bodyPr>
          <a:lstStyle/>
          <a:p>
            <a:pPr marL="457200" indent="-457200" rtl="0" fontAlgn="base">
              <a:buFont typeface="Arial" panose="020B0604020202020204" pitchFamily="34" charset="0"/>
              <a:buChar char="•"/>
            </a:pPr>
            <a:r>
              <a:rPr lang="en-US" sz="2800">
                <a:latin typeface="Roboto"/>
                <a:ea typeface="Roboto"/>
                <a:cs typeface="Roboto"/>
              </a:rPr>
              <a:t>Drowning is a </a:t>
            </a:r>
            <a:r>
              <a:rPr lang="en-US" sz="2800" b="1">
                <a:latin typeface="Roboto"/>
                <a:ea typeface="Roboto"/>
                <a:cs typeface="Roboto"/>
              </a:rPr>
              <a:t>leading cause of unintentional injury/ death</a:t>
            </a:r>
            <a:r>
              <a:rPr lang="en-US" sz="2800">
                <a:latin typeface="Roboto"/>
                <a:ea typeface="Roboto"/>
                <a:cs typeface="Roboto"/>
              </a:rPr>
              <a:t> in the United States</a:t>
            </a:r>
          </a:p>
          <a:p>
            <a:pPr rtl="0" fontAlgn="base"/>
            <a:endParaRPr lang="en-US" sz="2800">
              <a:latin typeface="Roboto" panose="02000000000000000000" pitchFamily="2" charset="0"/>
              <a:ea typeface="Roboto" panose="02000000000000000000" pitchFamily="2" charset="0"/>
            </a:endParaRPr>
          </a:p>
          <a:p>
            <a:pPr marL="457200" indent="-457200" rtl="0" fontAlgn="base">
              <a:buFont typeface="Arial" panose="020B0604020202020204" pitchFamily="34" charset="0"/>
              <a:buChar char="•"/>
            </a:pPr>
            <a:r>
              <a:rPr lang="en-US" sz="2800">
                <a:latin typeface="Roboto" panose="02000000000000000000" pitchFamily="2" charset="0"/>
                <a:ea typeface="Roboto" panose="02000000000000000000" pitchFamily="2" charset="0"/>
              </a:rPr>
              <a:t>Over </a:t>
            </a:r>
            <a:r>
              <a:rPr lang="en-US" sz="2800" b="1">
                <a:latin typeface="Roboto" panose="02000000000000000000" pitchFamily="2" charset="0"/>
                <a:ea typeface="Roboto" panose="02000000000000000000" pitchFamily="2" charset="0"/>
              </a:rPr>
              <a:t>4,000 fatal unintentional drownings</a:t>
            </a:r>
            <a:r>
              <a:rPr lang="en-US" sz="2800">
                <a:latin typeface="Roboto" panose="02000000000000000000" pitchFamily="2" charset="0"/>
                <a:ea typeface="Roboto" panose="02000000000000000000" pitchFamily="2" charset="0"/>
              </a:rPr>
              <a:t> occur each year (~11 per day)​</a:t>
            </a:r>
          </a:p>
          <a:p>
            <a:pPr rtl="0" fontAlgn="base"/>
            <a:endParaRPr lang="en-US" sz="2800">
              <a:latin typeface="Roboto" panose="02000000000000000000" pitchFamily="2" charset="0"/>
              <a:ea typeface="Roboto" panose="02000000000000000000" pitchFamily="2" charset="0"/>
            </a:endParaRPr>
          </a:p>
          <a:p>
            <a:pPr marL="457200" indent="-457200" rtl="0" fontAlgn="base">
              <a:buFont typeface="Arial" panose="020B0604020202020204" pitchFamily="34" charset="0"/>
              <a:buChar char="•"/>
            </a:pPr>
            <a:r>
              <a:rPr lang="en-US" sz="2800">
                <a:latin typeface="Roboto" panose="02000000000000000000" pitchFamily="2" charset="0"/>
                <a:ea typeface="Roboto" panose="02000000000000000000" pitchFamily="2" charset="0"/>
              </a:rPr>
              <a:t>For every fatal drowning, there are </a:t>
            </a:r>
            <a:r>
              <a:rPr lang="en-US" sz="2800" b="1">
                <a:latin typeface="Roboto" panose="02000000000000000000" pitchFamily="2" charset="0"/>
                <a:ea typeface="Roboto" panose="02000000000000000000" pitchFamily="2" charset="0"/>
              </a:rPr>
              <a:t>~8 nonfatal drowning incidents</a:t>
            </a:r>
            <a:r>
              <a:rPr lang="en-US" sz="2800">
                <a:latin typeface="Roboto" panose="02000000000000000000" pitchFamily="2" charset="0"/>
                <a:ea typeface="Roboto" panose="02000000000000000000" pitchFamily="2" charset="0"/>
              </a:rPr>
              <a:t> requiring emergency care​</a:t>
            </a:r>
          </a:p>
          <a:p>
            <a:pPr rtl="0" fontAlgn="base"/>
            <a:endParaRPr lang="en-US" sz="2800">
              <a:latin typeface="Roboto" panose="02000000000000000000" pitchFamily="2" charset="0"/>
              <a:ea typeface="Roboto" panose="02000000000000000000" pitchFamily="2" charset="0"/>
            </a:endParaRPr>
          </a:p>
          <a:p>
            <a:pPr marL="457200" indent="-457200" rtl="0" fontAlgn="base">
              <a:buFont typeface="Arial" panose="020B0604020202020204" pitchFamily="34" charset="0"/>
              <a:buChar char="•"/>
            </a:pPr>
            <a:r>
              <a:rPr lang="en-US" sz="2800" b="1">
                <a:latin typeface="Roboto" panose="02000000000000000000" pitchFamily="2" charset="0"/>
                <a:ea typeface="Roboto" panose="02000000000000000000" pitchFamily="2" charset="0"/>
              </a:rPr>
              <a:t>Rip currents account for ~80% of beach rescues</a:t>
            </a:r>
            <a:r>
              <a:rPr lang="en-US" sz="2800">
                <a:latin typeface="Roboto" panose="02000000000000000000" pitchFamily="2" charset="0"/>
                <a:ea typeface="Roboto" panose="02000000000000000000" pitchFamily="2" charset="0"/>
              </a:rPr>
              <a:t>​</a:t>
            </a:r>
          </a:p>
          <a:p>
            <a:pPr rtl="0" fontAlgn="base"/>
            <a:endParaRPr lang="en-US" sz="2800">
              <a:latin typeface="Roboto" panose="02000000000000000000" pitchFamily="2" charset="0"/>
              <a:ea typeface="Roboto" panose="02000000000000000000" pitchFamily="2" charset="0"/>
            </a:endParaRPr>
          </a:p>
          <a:p>
            <a:pPr marL="457200" indent="-457200" rtl="0" fontAlgn="base">
              <a:buFont typeface="Arial" panose="020B0604020202020204" pitchFamily="34" charset="0"/>
              <a:buChar char="•"/>
            </a:pPr>
            <a:r>
              <a:rPr lang="en-US" sz="2800">
                <a:latin typeface="Roboto"/>
                <a:ea typeface="Roboto"/>
                <a:cs typeface="Roboto"/>
              </a:rPr>
              <a:t>Most drownings happen in </a:t>
            </a:r>
            <a:r>
              <a:rPr lang="en-US" sz="2800" b="1">
                <a:latin typeface="Roboto"/>
                <a:ea typeface="Roboto"/>
                <a:cs typeface="Roboto"/>
              </a:rPr>
              <a:t>open water (lakes, rivers, ocean), </a:t>
            </a:r>
            <a:r>
              <a:rPr lang="en-US" sz="2800">
                <a:latin typeface="Roboto"/>
                <a:ea typeface="Roboto"/>
                <a:cs typeface="Roboto"/>
              </a:rPr>
              <a:t>not pools</a:t>
            </a:r>
          </a:p>
          <a:p>
            <a:pPr marL="457200" lvl="0" indent="-457200" fontAlgn="base">
              <a:lnSpc>
                <a:spcPts val="4000"/>
              </a:lnSpc>
              <a:buFont typeface="Arial" panose="020B0604020202020204" pitchFamily="34" charset="0"/>
              <a:buChar char="•"/>
            </a:pPr>
            <a:endParaRPr lang="en-US" sz="2800">
              <a:latin typeface="Roboto" panose="02000000000000000000" pitchFamily="2" charset="0"/>
              <a:ea typeface="Roboto" panose="02000000000000000000" pitchFamily="2" charset="0"/>
            </a:endParaRPr>
          </a:p>
        </p:txBody>
      </p:sp>
      <p:pic>
        <p:nvPicPr>
          <p:cNvPr id="9" name="object 5">
            <a:extLst>
              <a:ext uri="{FF2B5EF4-FFF2-40B4-BE49-F238E27FC236}">
                <a16:creationId xmlns:a16="http://schemas.microsoft.com/office/drawing/2014/main" id="{D232D8D8-A909-EEBE-7364-18BACA5ECE24}"/>
              </a:ext>
            </a:extLst>
          </p:cNvPr>
          <p:cNvPicPr/>
          <p:nvPr/>
        </p:nvPicPr>
        <p:blipFill>
          <a:blip r:embed="rId3" cstate="email">
            <a:extLst>
              <a:ext uri="{28A0092B-C50C-407E-A947-70E740481C1C}">
                <a14:useLocalDpi xmlns:a14="http://schemas.microsoft.com/office/drawing/2010/main"/>
              </a:ext>
            </a:extLst>
          </a:blip>
          <a:stretch>
            <a:fillRect/>
          </a:stretch>
        </p:blipFill>
        <p:spPr>
          <a:xfrm>
            <a:off x="-6350" y="10553127"/>
            <a:ext cx="20114167" cy="910967"/>
          </a:xfrm>
          <a:prstGeom prst="rect">
            <a:avLst/>
          </a:prstGeom>
        </p:spPr>
      </p:pic>
      <p:sp>
        <p:nvSpPr>
          <p:cNvPr id="10" name="TextBox 9">
            <a:extLst>
              <a:ext uri="{FF2B5EF4-FFF2-40B4-BE49-F238E27FC236}">
                <a16:creationId xmlns:a16="http://schemas.microsoft.com/office/drawing/2014/main" id="{F56A4AA1-ABE2-3461-4EE0-885F2A8E9FE3}"/>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a:t>Water Activities</a:t>
            </a:r>
          </a:p>
        </p:txBody>
      </p:sp>
      <p:sp>
        <p:nvSpPr>
          <p:cNvPr id="25" name="Rectangle 24">
            <a:extLst>
              <a:ext uri="{FF2B5EF4-FFF2-40B4-BE49-F238E27FC236}">
                <a16:creationId xmlns:a16="http://schemas.microsoft.com/office/drawing/2014/main" id="{ECEB2191-1689-FB9C-29D6-F939E2631972}"/>
              </a:ext>
            </a:extLst>
          </p:cNvPr>
          <p:cNvSpPr/>
          <p:nvPr/>
        </p:nvSpPr>
        <p:spPr>
          <a:xfrm>
            <a:off x="11289129" y="3620965"/>
            <a:ext cx="8224032" cy="5270332"/>
          </a:xfrm>
          <a:prstGeom prst="rect">
            <a:avLst/>
          </a:prstGeom>
          <a:solidFill>
            <a:srgbClr val="F19A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26EC0BAE-8124-40B5-6A89-27175F25CCA8}"/>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10890250" y="4012110"/>
            <a:ext cx="8219922" cy="5129231"/>
          </a:xfrm>
          <a:prstGeom prst="rect">
            <a:avLst/>
          </a:prstGeom>
        </p:spPr>
      </p:pic>
    </p:spTree>
    <p:extLst>
      <p:ext uri="{BB962C8B-B14F-4D97-AF65-F5344CB8AC3E}">
        <p14:creationId xmlns:p14="http://schemas.microsoft.com/office/powerpoint/2010/main" val="3765075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F6A61-A552-02A8-7F23-43FFA72DB51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A2E5780-DAF4-CBFF-D89B-E2E35110FD81}"/>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11302D3-E72E-ECD3-BEE3-940763610757}"/>
              </a:ext>
            </a:extLst>
          </p:cNvPr>
          <p:cNvSpPr txBox="1"/>
          <p:nvPr/>
        </p:nvSpPr>
        <p:spPr>
          <a:xfrm>
            <a:off x="1212850" y="3578442"/>
            <a:ext cx="8822783" cy="5878532"/>
          </a:xfrm>
          <a:prstGeom prst="rect">
            <a:avLst/>
          </a:prstGeom>
          <a:noFill/>
        </p:spPr>
        <p:txBody>
          <a:bodyPr wrap="square" lIns="91440" tIns="45720" rIns="91440" bIns="45720" anchor="t">
            <a:noAutofit/>
          </a:bodyPr>
          <a:lstStyle/>
          <a:p>
            <a:pPr marL="457200" indent="-457200" rtl="0" fontAlgn="base">
              <a:lnSpc>
                <a:spcPts val="5000"/>
              </a:lnSpc>
              <a:buFont typeface="Arial" panose="020B0604020202020204" pitchFamily="34" charset="0"/>
              <a:buChar char="•"/>
            </a:pPr>
            <a:r>
              <a:rPr lang="en-US" sz="2800">
                <a:latin typeface="Roboto" panose="02000000000000000000" pitchFamily="2" charset="0"/>
                <a:ea typeface="Roboto" panose="02000000000000000000" pitchFamily="2" charset="0"/>
              </a:rPr>
              <a:t>Always swim with a buddy, never swim or go into any open body of water alone</a:t>
            </a:r>
          </a:p>
          <a:p>
            <a:pPr marL="457200" indent="-457200" rtl="0" fontAlgn="base">
              <a:lnSpc>
                <a:spcPts val="5000"/>
              </a:lnSpc>
              <a:buFont typeface="Arial" panose="020B0604020202020204" pitchFamily="34" charset="0"/>
              <a:buChar char="•"/>
            </a:pPr>
            <a:r>
              <a:rPr lang="en-US" sz="2800">
                <a:latin typeface="Roboto" panose="02000000000000000000" pitchFamily="2" charset="0"/>
                <a:ea typeface="Roboto" panose="02000000000000000000" pitchFamily="2" charset="0"/>
              </a:rPr>
              <a:t>If swimming indoors, always use the ladder to enter and exit the pool. Wear slip-resistant footwear around the pool area</a:t>
            </a:r>
          </a:p>
          <a:p>
            <a:pPr marL="457200" indent="-457200" rtl="0" fontAlgn="base">
              <a:lnSpc>
                <a:spcPts val="5000"/>
              </a:lnSpc>
              <a:buFont typeface="Arial" panose="020B0604020202020204" pitchFamily="34" charset="0"/>
              <a:buChar char="•"/>
            </a:pPr>
            <a:r>
              <a:rPr lang="en-US" sz="2800">
                <a:latin typeface="Roboto" panose="02000000000000000000" pitchFamily="2" charset="0"/>
                <a:ea typeface="Roboto" panose="02000000000000000000" pitchFamily="2" charset="0"/>
              </a:rPr>
              <a:t>Learn how to spot and escape rip currents.</a:t>
            </a:r>
          </a:p>
          <a:p>
            <a:pPr marL="457200" indent="-457200" rtl="0" fontAlgn="base">
              <a:lnSpc>
                <a:spcPts val="5000"/>
              </a:lnSpc>
              <a:buFont typeface="Arial" panose="020B0604020202020204" pitchFamily="34" charset="0"/>
              <a:buChar char="•"/>
            </a:pPr>
            <a:r>
              <a:rPr lang="en-US" sz="2800">
                <a:latin typeface="Roboto"/>
                <a:ea typeface="Roboto"/>
                <a:cs typeface="Roboto"/>
              </a:rPr>
              <a:t>Be cautious in natural waters such as lakes, rivers and the ocean.</a:t>
            </a:r>
          </a:p>
          <a:p>
            <a:pPr marL="457200" indent="-457200" rtl="0" fontAlgn="base">
              <a:lnSpc>
                <a:spcPts val="4400"/>
              </a:lnSpc>
              <a:buFont typeface="Arial" panose="020B0604020202020204" pitchFamily="34" charset="0"/>
              <a:buChar char="•"/>
            </a:pPr>
            <a:endParaRPr lang="en-US" sz="2800">
              <a:latin typeface="Roboto" panose="02000000000000000000" pitchFamily="2" charset="0"/>
              <a:ea typeface="Roboto" panose="02000000000000000000" pitchFamily="2" charset="0"/>
            </a:endParaRPr>
          </a:p>
          <a:p>
            <a:pPr marL="457200" indent="-457200" rtl="0" fontAlgn="base">
              <a:lnSpc>
                <a:spcPts val="4400"/>
              </a:lnSpc>
              <a:buFont typeface="Arial" panose="020B0604020202020204" pitchFamily="34" charset="0"/>
              <a:buChar char="•"/>
            </a:pPr>
            <a:endParaRPr lang="en-US" sz="2800">
              <a:latin typeface="Roboto" panose="02000000000000000000" pitchFamily="2" charset="0"/>
              <a:ea typeface="Roboto" panose="02000000000000000000" pitchFamily="2" charset="0"/>
            </a:endParaRPr>
          </a:p>
          <a:p>
            <a:pPr marL="457200" indent="-457200" rtl="0" fontAlgn="base">
              <a:buFont typeface="Arial" panose="020B0604020202020204" pitchFamily="34" charset="0"/>
              <a:buChar char="•"/>
            </a:pPr>
            <a:endParaRPr lang="en-US" sz="2800">
              <a:latin typeface="Roboto" panose="02000000000000000000" pitchFamily="2" charset="0"/>
              <a:ea typeface="Roboto" panose="02000000000000000000" pitchFamily="2" charset="0"/>
            </a:endParaRPr>
          </a:p>
          <a:p>
            <a:pPr marL="457200" lvl="0" indent="-457200" fontAlgn="base">
              <a:lnSpc>
                <a:spcPts val="4000"/>
              </a:lnSpc>
              <a:buFont typeface="Arial" panose="020B0604020202020204" pitchFamily="34" charset="0"/>
              <a:buChar char="•"/>
            </a:pPr>
            <a:endParaRPr lang="en-US" sz="2800">
              <a:latin typeface="Roboto" panose="02000000000000000000" pitchFamily="2" charset="0"/>
              <a:ea typeface="Roboto" panose="02000000000000000000" pitchFamily="2" charset="0"/>
            </a:endParaRPr>
          </a:p>
        </p:txBody>
      </p:sp>
      <p:pic>
        <p:nvPicPr>
          <p:cNvPr id="9" name="object 5">
            <a:extLst>
              <a:ext uri="{FF2B5EF4-FFF2-40B4-BE49-F238E27FC236}">
                <a16:creationId xmlns:a16="http://schemas.microsoft.com/office/drawing/2014/main" id="{9B167A99-5149-25B0-E479-2ABA7CFA3369}"/>
              </a:ext>
            </a:extLst>
          </p:cNvPr>
          <p:cNvPicPr/>
          <p:nvPr/>
        </p:nvPicPr>
        <p:blipFill>
          <a:blip r:embed="rId3" cstate="email">
            <a:extLst>
              <a:ext uri="{28A0092B-C50C-407E-A947-70E740481C1C}">
                <a14:useLocalDpi xmlns:a14="http://schemas.microsoft.com/office/drawing/2010/main"/>
              </a:ext>
            </a:extLst>
          </a:blip>
          <a:stretch>
            <a:fillRect/>
          </a:stretch>
        </p:blipFill>
        <p:spPr>
          <a:xfrm>
            <a:off x="-6350" y="10553127"/>
            <a:ext cx="20114167" cy="910967"/>
          </a:xfrm>
          <a:prstGeom prst="rect">
            <a:avLst/>
          </a:prstGeom>
        </p:spPr>
      </p:pic>
      <p:sp>
        <p:nvSpPr>
          <p:cNvPr id="10" name="TextBox 9">
            <a:extLst>
              <a:ext uri="{FF2B5EF4-FFF2-40B4-BE49-F238E27FC236}">
                <a16:creationId xmlns:a16="http://schemas.microsoft.com/office/drawing/2014/main" id="{DD145C7C-DBC0-BE45-DCEB-3325656E8904}"/>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a:t>Tips to Swim Safely</a:t>
            </a:r>
          </a:p>
        </p:txBody>
      </p:sp>
      <p:sp>
        <p:nvSpPr>
          <p:cNvPr id="25" name="Rectangle 24">
            <a:extLst>
              <a:ext uri="{FF2B5EF4-FFF2-40B4-BE49-F238E27FC236}">
                <a16:creationId xmlns:a16="http://schemas.microsoft.com/office/drawing/2014/main" id="{90741AB3-E37C-A759-71DD-95F735A458D3}"/>
              </a:ext>
            </a:extLst>
          </p:cNvPr>
          <p:cNvSpPr/>
          <p:nvPr/>
        </p:nvSpPr>
        <p:spPr>
          <a:xfrm>
            <a:off x="11336601" y="3632621"/>
            <a:ext cx="8224032" cy="5270332"/>
          </a:xfrm>
          <a:prstGeom prst="rect">
            <a:avLst/>
          </a:prstGeom>
          <a:solidFill>
            <a:srgbClr val="F19A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8485F965-534C-B967-515E-05E95628EEB7}"/>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10890250" y="4154741"/>
            <a:ext cx="8224032" cy="5573299"/>
          </a:xfrm>
          <a:prstGeom prst="rect">
            <a:avLst/>
          </a:prstGeom>
        </p:spPr>
      </p:pic>
    </p:spTree>
    <p:extLst>
      <p:ext uri="{BB962C8B-B14F-4D97-AF65-F5344CB8AC3E}">
        <p14:creationId xmlns:p14="http://schemas.microsoft.com/office/powerpoint/2010/main" val="236545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604A3-A575-C2A6-E4FF-156E8661F4A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AE2E0CF-AE97-A803-1244-899ABAF58BA7}"/>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object 5">
            <a:extLst>
              <a:ext uri="{FF2B5EF4-FFF2-40B4-BE49-F238E27FC236}">
                <a16:creationId xmlns:a16="http://schemas.microsoft.com/office/drawing/2014/main" id="{ADE8F9BC-DCB7-F3C1-9C07-57543BDB1637}"/>
              </a:ext>
            </a:extLst>
          </p:cNvPr>
          <p:cNvPicPr/>
          <p:nvPr/>
        </p:nvPicPr>
        <p:blipFill>
          <a:blip r:embed="rId3" cstate="email">
            <a:extLst>
              <a:ext uri="{28A0092B-C50C-407E-A947-70E740481C1C}">
                <a14:useLocalDpi xmlns:a14="http://schemas.microsoft.com/office/drawing/2010/main"/>
              </a:ext>
            </a:extLst>
          </a:blip>
          <a:stretch>
            <a:fillRect/>
          </a:stretch>
        </p:blipFill>
        <p:spPr>
          <a:xfrm>
            <a:off x="0" y="10538083"/>
            <a:ext cx="20104100" cy="910967"/>
          </a:xfrm>
          <a:prstGeom prst="rect">
            <a:avLst/>
          </a:prstGeom>
        </p:spPr>
      </p:pic>
      <p:sp>
        <p:nvSpPr>
          <p:cNvPr id="10" name="TextBox 9">
            <a:extLst>
              <a:ext uri="{FF2B5EF4-FFF2-40B4-BE49-F238E27FC236}">
                <a16:creationId xmlns:a16="http://schemas.microsoft.com/office/drawing/2014/main" id="{134F2725-4F94-B113-C5EC-42FAA4EF588A}"/>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a:t>Sun Exposure</a:t>
            </a:r>
          </a:p>
        </p:txBody>
      </p:sp>
      <p:sp>
        <p:nvSpPr>
          <p:cNvPr id="18" name="Rectangle 17">
            <a:extLst>
              <a:ext uri="{FF2B5EF4-FFF2-40B4-BE49-F238E27FC236}">
                <a16:creationId xmlns:a16="http://schemas.microsoft.com/office/drawing/2014/main" id="{318066F3-B594-BA27-CE2A-6D630B75A83B}"/>
              </a:ext>
            </a:extLst>
          </p:cNvPr>
          <p:cNvSpPr/>
          <p:nvPr/>
        </p:nvSpPr>
        <p:spPr>
          <a:xfrm>
            <a:off x="11772133" y="8330403"/>
            <a:ext cx="7688914" cy="2219451"/>
          </a:xfrm>
          <a:prstGeom prst="rect">
            <a:avLst/>
          </a:prstGeom>
          <a:solidFill>
            <a:srgbClr val="087687">
              <a:alpha val="56000"/>
            </a:srgbClr>
          </a:solidFill>
          <a:ln>
            <a:noFill/>
          </a:ln>
          <a:effectLst>
            <a:softEdge rad="0"/>
          </a:effectLst>
          <a:scene3d>
            <a:camera prst="orthographicFront"/>
            <a:lightRig rig="threePt" dir="t"/>
          </a:scene3d>
          <a:sp3d>
            <a:bevelT prst="angle"/>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465BC2A7-9298-6394-3EA7-999257A23C81}"/>
              </a:ext>
            </a:extLst>
          </p:cNvPr>
          <p:cNvSpPr txBox="1"/>
          <p:nvPr/>
        </p:nvSpPr>
        <p:spPr>
          <a:xfrm>
            <a:off x="12045462" y="8400126"/>
            <a:ext cx="7142256" cy="2215991"/>
          </a:xfrm>
          <a:prstGeom prst="rect">
            <a:avLst/>
          </a:prstGeom>
          <a:noFill/>
        </p:spPr>
        <p:txBody>
          <a:bodyPr wrap="square" rtlCol="0">
            <a:spAutoFit/>
          </a:bodyPr>
          <a:lstStyle/>
          <a:p>
            <a:r>
              <a:rPr lang="en-US" sz="2400" b="1" i="1">
                <a:effectLst/>
              </a:rPr>
              <a:t>Did you know?</a:t>
            </a:r>
          </a:p>
          <a:p>
            <a:endParaRPr lang="en-US" sz="2400">
              <a:effectLst/>
            </a:endParaRPr>
          </a:p>
          <a:p>
            <a:r>
              <a:rPr lang="en-US" sz="2400"/>
              <a:t>	Just one severe sunburn can lead to fever, 	chills and dehydration, also known as</a:t>
            </a:r>
          </a:p>
          <a:p>
            <a:r>
              <a:rPr lang="en-US" sz="2400"/>
              <a:t>	 “sun poisoning”</a:t>
            </a:r>
          </a:p>
          <a:p>
            <a:endParaRPr lang="en-US"/>
          </a:p>
        </p:txBody>
      </p:sp>
      <p:sp>
        <p:nvSpPr>
          <p:cNvPr id="25" name="Rectangle 24">
            <a:extLst>
              <a:ext uri="{FF2B5EF4-FFF2-40B4-BE49-F238E27FC236}">
                <a16:creationId xmlns:a16="http://schemas.microsoft.com/office/drawing/2014/main" id="{2573B564-8C5C-E40E-FD1C-B4773B354D7F}"/>
              </a:ext>
            </a:extLst>
          </p:cNvPr>
          <p:cNvSpPr/>
          <p:nvPr/>
        </p:nvSpPr>
        <p:spPr>
          <a:xfrm>
            <a:off x="12318790" y="2981121"/>
            <a:ext cx="7142257" cy="4666065"/>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FFB61EEB-1EC4-3D7D-16C5-C77A64C70A3E}"/>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11880470" y="3343773"/>
            <a:ext cx="7138688" cy="4761504"/>
          </a:xfrm>
          <a:prstGeom prst="rect">
            <a:avLst/>
          </a:prstGeom>
        </p:spPr>
      </p:pic>
      <p:grpSp>
        <p:nvGrpSpPr>
          <p:cNvPr id="5" name="Group 4">
            <a:extLst>
              <a:ext uri="{FF2B5EF4-FFF2-40B4-BE49-F238E27FC236}">
                <a16:creationId xmlns:a16="http://schemas.microsoft.com/office/drawing/2014/main" id="{B16CD995-8B6E-C3E2-06AB-6222972F5A88}"/>
              </a:ext>
            </a:extLst>
          </p:cNvPr>
          <p:cNvGrpSpPr/>
          <p:nvPr/>
        </p:nvGrpSpPr>
        <p:grpSpPr>
          <a:xfrm>
            <a:off x="1491861" y="2990433"/>
            <a:ext cx="8624669" cy="7278707"/>
            <a:chOff x="10433050" y="3133725"/>
            <a:chExt cx="8624669" cy="7278707"/>
          </a:xfrm>
        </p:grpSpPr>
        <p:sp>
          <p:nvSpPr>
            <p:cNvPr id="16" name="TextBox 15">
              <a:extLst>
                <a:ext uri="{FF2B5EF4-FFF2-40B4-BE49-F238E27FC236}">
                  <a16:creationId xmlns:a16="http://schemas.microsoft.com/office/drawing/2014/main" id="{82304B7B-8399-CF5D-17CA-1E77AEDD90EE}"/>
                </a:ext>
              </a:extLst>
            </p:cNvPr>
            <p:cNvSpPr txBox="1"/>
            <p:nvPr/>
          </p:nvSpPr>
          <p:spPr>
            <a:xfrm>
              <a:off x="11675695" y="6257925"/>
              <a:ext cx="7080126" cy="1384995"/>
            </a:xfrm>
            <a:prstGeom prst="rect">
              <a:avLst/>
            </a:prstGeom>
            <a:noFill/>
          </p:spPr>
          <p:txBody>
            <a:bodyPr wrap="square" rtlCol="0">
              <a:spAutoFit/>
            </a:bodyPr>
            <a:lstStyle/>
            <a:p>
              <a:pPr algn="l"/>
              <a:r>
                <a:rPr lang="en-US" sz="2800">
                  <a:effectLst/>
                  <a:latin typeface="Roboto" panose="02000000000000000000" pitchFamily="2" charset="0"/>
                  <a:ea typeface="Roboto" panose="02000000000000000000" pitchFamily="2" charset="0"/>
                </a:rPr>
                <a:t>Sunburn is a radiation injury where severe burns can cause blistering, infection and systemic illness</a:t>
              </a:r>
              <a:endParaRPr lang="en-US" sz="2800">
                <a:latin typeface="Roboto" panose="02000000000000000000" pitchFamily="2" charset="0"/>
                <a:ea typeface="Roboto" panose="02000000000000000000" pitchFamily="2" charset="0"/>
              </a:endParaRPr>
            </a:p>
          </p:txBody>
        </p:sp>
        <p:pic>
          <p:nvPicPr>
            <p:cNvPr id="4" name="Graphic 3" descr="Dim (Medium Sun) with solid fill">
              <a:extLst>
                <a:ext uri="{FF2B5EF4-FFF2-40B4-BE49-F238E27FC236}">
                  <a16:creationId xmlns:a16="http://schemas.microsoft.com/office/drawing/2014/main" id="{59FA0A90-F51F-68AC-A110-357B6E01F63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433050" y="4549239"/>
              <a:ext cx="914400" cy="914400"/>
            </a:xfrm>
            <a:prstGeom prst="rect">
              <a:avLst/>
            </a:prstGeom>
          </p:spPr>
        </p:pic>
        <p:pic>
          <p:nvPicPr>
            <p:cNvPr id="6" name="Graphic 5" descr="Dim (Medium Sun) outline">
              <a:extLst>
                <a:ext uri="{FF2B5EF4-FFF2-40B4-BE49-F238E27FC236}">
                  <a16:creationId xmlns:a16="http://schemas.microsoft.com/office/drawing/2014/main" id="{599FAB07-B401-9CA0-2657-0B48E43D9BF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433050" y="6410325"/>
              <a:ext cx="914400" cy="914400"/>
            </a:xfrm>
            <a:prstGeom prst="rect">
              <a:avLst/>
            </a:prstGeom>
          </p:spPr>
        </p:pic>
        <p:pic>
          <p:nvPicPr>
            <p:cNvPr id="7" name="Graphic 6" descr="Dim (Medium Sun) with solid fill">
              <a:extLst>
                <a:ext uri="{FF2B5EF4-FFF2-40B4-BE49-F238E27FC236}">
                  <a16:creationId xmlns:a16="http://schemas.microsoft.com/office/drawing/2014/main" id="{9B5F27F5-3184-A584-D0B8-FFAB4EF3416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433050" y="7934325"/>
              <a:ext cx="914400" cy="914400"/>
            </a:xfrm>
            <a:prstGeom prst="rect">
              <a:avLst/>
            </a:prstGeom>
          </p:spPr>
        </p:pic>
        <p:pic>
          <p:nvPicPr>
            <p:cNvPr id="12" name="Graphic 11" descr="Dim (Medium Sun) outline">
              <a:extLst>
                <a:ext uri="{FF2B5EF4-FFF2-40B4-BE49-F238E27FC236}">
                  <a16:creationId xmlns:a16="http://schemas.microsoft.com/office/drawing/2014/main" id="{404EA3DB-3FD1-6D79-E404-D210D4C280B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433050" y="9382125"/>
              <a:ext cx="914400" cy="914400"/>
            </a:xfrm>
            <a:prstGeom prst="rect">
              <a:avLst/>
            </a:prstGeom>
          </p:spPr>
        </p:pic>
        <p:sp>
          <p:nvSpPr>
            <p:cNvPr id="19" name="TextBox 18">
              <a:extLst>
                <a:ext uri="{FF2B5EF4-FFF2-40B4-BE49-F238E27FC236}">
                  <a16:creationId xmlns:a16="http://schemas.microsoft.com/office/drawing/2014/main" id="{51D9A2DC-89CB-4D90-7723-39CBB0E7E14B}"/>
                </a:ext>
              </a:extLst>
            </p:cNvPr>
            <p:cNvSpPr txBox="1"/>
            <p:nvPr/>
          </p:nvSpPr>
          <p:spPr>
            <a:xfrm>
              <a:off x="11709450" y="4448599"/>
              <a:ext cx="7142256" cy="1384995"/>
            </a:xfrm>
            <a:prstGeom prst="rect">
              <a:avLst/>
            </a:prstGeom>
            <a:noFill/>
          </p:spPr>
          <p:txBody>
            <a:bodyPr wrap="square" rtlCol="0">
              <a:spAutoFit/>
            </a:bodyPr>
            <a:lstStyle/>
            <a:p>
              <a:pPr algn="l"/>
              <a:r>
                <a:rPr lang="en-US" sz="2800">
                  <a:effectLst/>
                </a:rPr>
                <a:t>Sun exposure significantly increases the risk of dehydration, heat exhaustion and heat stroke</a:t>
              </a:r>
              <a:endParaRPr lang="en-US" sz="2800">
                <a:latin typeface="Roboto" panose="02000000000000000000" pitchFamily="2" charset="0"/>
                <a:ea typeface="Roboto" panose="02000000000000000000" pitchFamily="2" charset="0"/>
              </a:endParaRPr>
            </a:p>
          </p:txBody>
        </p:sp>
        <p:sp>
          <p:nvSpPr>
            <p:cNvPr id="20" name="TextBox 19">
              <a:extLst>
                <a:ext uri="{FF2B5EF4-FFF2-40B4-BE49-F238E27FC236}">
                  <a16:creationId xmlns:a16="http://schemas.microsoft.com/office/drawing/2014/main" id="{39B8B345-498D-0085-B333-658D49B06F17}"/>
                </a:ext>
              </a:extLst>
            </p:cNvPr>
            <p:cNvSpPr txBox="1"/>
            <p:nvPr/>
          </p:nvSpPr>
          <p:spPr>
            <a:xfrm>
              <a:off x="11740710" y="7934325"/>
              <a:ext cx="7015111" cy="954107"/>
            </a:xfrm>
            <a:prstGeom prst="rect">
              <a:avLst/>
            </a:prstGeom>
            <a:noFill/>
          </p:spPr>
          <p:txBody>
            <a:bodyPr wrap="square" rtlCol="0">
              <a:spAutoFit/>
            </a:bodyPr>
            <a:lstStyle/>
            <a:p>
              <a:pPr algn="l"/>
              <a:r>
                <a:rPr lang="en-US" sz="2800">
                  <a:latin typeface="Roboto" panose="02000000000000000000" pitchFamily="2" charset="0"/>
                  <a:ea typeface="Roboto" panose="02000000000000000000" pitchFamily="2" charset="0"/>
                </a:rPr>
                <a:t>UV exposure + heat = faster fatigue and reduced physical performance</a:t>
              </a:r>
            </a:p>
          </p:txBody>
        </p:sp>
        <p:sp>
          <p:nvSpPr>
            <p:cNvPr id="21" name="TextBox 20">
              <a:extLst>
                <a:ext uri="{FF2B5EF4-FFF2-40B4-BE49-F238E27FC236}">
                  <a16:creationId xmlns:a16="http://schemas.microsoft.com/office/drawing/2014/main" id="{A676742E-273F-F808-A19C-979670F9B7E6}"/>
                </a:ext>
              </a:extLst>
            </p:cNvPr>
            <p:cNvSpPr txBox="1"/>
            <p:nvPr/>
          </p:nvSpPr>
          <p:spPr>
            <a:xfrm>
              <a:off x="11709449" y="9458325"/>
              <a:ext cx="7015111" cy="954107"/>
            </a:xfrm>
            <a:prstGeom prst="rect">
              <a:avLst/>
            </a:prstGeom>
            <a:noFill/>
          </p:spPr>
          <p:txBody>
            <a:bodyPr wrap="square" rtlCol="0">
              <a:spAutoFit/>
            </a:bodyPr>
            <a:lstStyle/>
            <a:p>
              <a:pPr algn="l"/>
              <a:r>
                <a:rPr lang="en-US" sz="2800">
                  <a:latin typeface="Roboto" panose="02000000000000000000" pitchFamily="2" charset="0"/>
                  <a:ea typeface="Roboto" panose="02000000000000000000" pitchFamily="2" charset="0"/>
                </a:rPr>
                <a:t>Certain medications can increase sun sensitivity and dehydration risks</a:t>
              </a:r>
            </a:p>
          </p:txBody>
        </p:sp>
        <p:sp>
          <p:nvSpPr>
            <p:cNvPr id="22" name="TextBox 21">
              <a:extLst>
                <a:ext uri="{FF2B5EF4-FFF2-40B4-BE49-F238E27FC236}">
                  <a16:creationId xmlns:a16="http://schemas.microsoft.com/office/drawing/2014/main" id="{FA2A360B-D4C3-604A-2035-CC1F9CE4492D}"/>
                </a:ext>
              </a:extLst>
            </p:cNvPr>
            <p:cNvSpPr txBox="1"/>
            <p:nvPr/>
          </p:nvSpPr>
          <p:spPr>
            <a:xfrm>
              <a:off x="11118850" y="3133725"/>
              <a:ext cx="7938869" cy="954107"/>
            </a:xfrm>
            <a:prstGeom prst="rect">
              <a:avLst/>
            </a:prstGeom>
            <a:noFill/>
          </p:spPr>
          <p:txBody>
            <a:bodyPr wrap="square" rtlCol="0">
              <a:spAutoFit/>
            </a:bodyPr>
            <a:lstStyle/>
            <a:p>
              <a:pPr algn="l"/>
              <a:r>
                <a:rPr lang="en-US" sz="2800">
                  <a:effectLst/>
                </a:rPr>
                <a:t>Here are some of the not so “cold” hard facts on sun exposure:</a:t>
              </a:r>
              <a:endParaRPr lang="en-US" sz="2800">
                <a:latin typeface="Roboto" panose="02000000000000000000" pitchFamily="2" charset="0"/>
                <a:ea typeface="Roboto" panose="02000000000000000000" pitchFamily="2" charset="0"/>
              </a:endParaRPr>
            </a:p>
          </p:txBody>
        </p:sp>
      </p:grpSp>
    </p:spTree>
    <p:extLst>
      <p:ext uri="{BB962C8B-B14F-4D97-AF65-F5344CB8AC3E}">
        <p14:creationId xmlns:p14="http://schemas.microsoft.com/office/powerpoint/2010/main" val="4148690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2A62E-645D-10A4-C931-4C8D95E4124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D8FC2AF-B0F0-499A-68F6-84AE9643C803}"/>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object 5">
            <a:extLst>
              <a:ext uri="{FF2B5EF4-FFF2-40B4-BE49-F238E27FC236}">
                <a16:creationId xmlns:a16="http://schemas.microsoft.com/office/drawing/2014/main" id="{1C834FD9-93FE-B28C-12F9-2371BE5A0941}"/>
              </a:ext>
            </a:extLst>
          </p:cNvPr>
          <p:cNvPicPr/>
          <p:nvPr/>
        </p:nvPicPr>
        <p:blipFill>
          <a:blip r:embed="rId3" cstate="email">
            <a:extLst>
              <a:ext uri="{28A0092B-C50C-407E-A947-70E740481C1C}">
                <a14:useLocalDpi xmlns:a14="http://schemas.microsoft.com/office/drawing/2010/main"/>
              </a:ext>
            </a:extLst>
          </a:blip>
          <a:stretch>
            <a:fillRect/>
          </a:stretch>
        </p:blipFill>
        <p:spPr>
          <a:xfrm>
            <a:off x="0" y="10631586"/>
            <a:ext cx="20104100" cy="910967"/>
          </a:xfrm>
          <a:prstGeom prst="rect">
            <a:avLst/>
          </a:prstGeom>
        </p:spPr>
      </p:pic>
      <p:sp>
        <p:nvSpPr>
          <p:cNvPr id="10" name="TextBox 9">
            <a:extLst>
              <a:ext uri="{FF2B5EF4-FFF2-40B4-BE49-F238E27FC236}">
                <a16:creationId xmlns:a16="http://schemas.microsoft.com/office/drawing/2014/main" id="{543052BC-46F6-921A-F6CB-40D7767308D9}"/>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a:t>Staying Safe in the Sun</a:t>
            </a:r>
          </a:p>
        </p:txBody>
      </p:sp>
      <p:sp>
        <p:nvSpPr>
          <p:cNvPr id="18" name="Rectangle 17">
            <a:extLst>
              <a:ext uri="{FF2B5EF4-FFF2-40B4-BE49-F238E27FC236}">
                <a16:creationId xmlns:a16="http://schemas.microsoft.com/office/drawing/2014/main" id="{A58D2A7E-A9A9-93E2-0A8C-9FD7FC813DCD}"/>
              </a:ext>
            </a:extLst>
          </p:cNvPr>
          <p:cNvSpPr/>
          <p:nvPr/>
        </p:nvSpPr>
        <p:spPr>
          <a:xfrm>
            <a:off x="11871719" y="8389545"/>
            <a:ext cx="7688914" cy="2219451"/>
          </a:xfrm>
          <a:prstGeom prst="rect">
            <a:avLst/>
          </a:prstGeom>
          <a:solidFill>
            <a:srgbClr val="087687">
              <a:alpha val="56000"/>
            </a:srgbClr>
          </a:solidFill>
          <a:ln>
            <a:noFill/>
          </a:ln>
          <a:effectLst>
            <a:softEdge rad="0"/>
          </a:effectLst>
          <a:scene3d>
            <a:camera prst="orthographicFront"/>
            <a:lightRig rig="threePt" dir="t"/>
          </a:scene3d>
          <a:sp3d>
            <a:bevelT prst="angle"/>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CA398533-389E-D42D-57F7-DCB1847EDD18}"/>
              </a:ext>
            </a:extLst>
          </p:cNvPr>
          <p:cNvSpPr txBox="1"/>
          <p:nvPr/>
        </p:nvSpPr>
        <p:spPr>
          <a:xfrm>
            <a:off x="12159362" y="8528115"/>
            <a:ext cx="7142256" cy="2215991"/>
          </a:xfrm>
          <a:prstGeom prst="rect">
            <a:avLst/>
          </a:prstGeom>
          <a:noFill/>
        </p:spPr>
        <p:txBody>
          <a:bodyPr wrap="square" lIns="91440" tIns="45720" rIns="91440" bIns="45720" rtlCol="0" anchor="t">
            <a:spAutoFit/>
          </a:bodyPr>
          <a:lstStyle/>
          <a:p>
            <a:r>
              <a:rPr lang="en-US" sz="2400" b="1" i="1">
                <a:effectLst/>
              </a:rPr>
              <a:t>Did you know?</a:t>
            </a:r>
          </a:p>
          <a:p>
            <a:endParaRPr lang="en-US" sz="2400">
              <a:effectLst/>
            </a:endParaRPr>
          </a:p>
          <a:p>
            <a:r>
              <a:rPr lang="en-US" sz="2400"/>
              <a:t>	Sunglasses aren’t there just to make you </a:t>
            </a:r>
          </a:p>
          <a:p>
            <a:r>
              <a:rPr lang="en-US" sz="2400"/>
              <a:t>	look cool; they help block harmful UV </a:t>
            </a:r>
            <a:r>
              <a:rPr lang="en-US" sz="2400" dirty="0"/>
              <a:t>	radiation.</a:t>
            </a:r>
          </a:p>
          <a:p>
            <a:endParaRPr lang="en-US"/>
          </a:p>
        </p:txBody>
      </p:sp>
      <p:sp>
        <p:nvSpPr>
          <p:cNvPr id="25" name="Rectangle 24">
            <a:extLst>
              <a:ext uri="{FF2B5EF4-FFF2-40B4-BE49-F238E27FC236}">
                <a16:creationId xmlns:a16="http://schemas.microsoft.com/office/drawing/2014/main" id="{2473229B-E004-9DB6-CBC4-54CF79D8316A}"/>
              </a:ext>
            </a:extLst>
          </p:cNvPr>
          <p:cNvSpPr/>
          <p:nvPr/>
        </p:nvSpPr>
        <p:spPr>
          <a:xfrm>
            <a:off x="12419460" y="3046613"/>
            <a:ext cx="7142257" cy="4666065"/>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5866EEAA-A502-0220-E3BD-91611AA71736}"/>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11998865" y="3386136"/>
            <a:ext cx="7138686" cy="4761504"/>
          </a:xfrm>
          <a:prstGeom prst="rect">
            <a:avLst/>
          </a:prstGeom>
        </p:spPr>
      </p:pic>
      <p:grpSp>
        <p:nvGrpSpPr>
          <p:cNvPr id="5" name="Group 4">
            <a:extLst>
              <a:ext uri="{FF2B5EF4-FFF2-40B4-BE49-F238E27FC236}">
                <a16:creationId xmlns:a16="http://schemas.microsoft.com/office/drawing/2014/main" id="{83D3A566-FBEF-A9FB-78A2-F0A612766251}"/>
              </a:ext>
            </a:extLst>
          </p:cNvPr>
          <p:cNvGrpSpPr/>
          <p:nvPr/>
        </p:nvGrpSpPr>
        <p:grpSpPr>
          <a:xfrm>
            <a:off x="1212850" y="3110665"/>
            <a:ext cx="8624669" cy="7278707"/>
            <a:chOff x="10433050" y="3133725"/>
            <a:chExt cx="8624669" cy="7278707"/>
          </a:xfrm>
        </p:grpSpPr>
        <p:sp>
          <p:nvSpPr>
            <p:cNvPr id="16" name="TextBox 15">
              <a:extLst>
                <a:ext uri="{FF2B5EF4-FFF2-40B4-BE49-F238E27FC236}">
                  <a16:creationId xmlns:a16="http://schemas.microsoft.com/office/drawing/2014/main" id="{FF21DBDD-760F-C717-C6B8-46B180369687}"/>
                </a:ext>
              </a:extLst>
            </p:cNvPr>
            <p:cNvSpPr txBox="1"/>
            <p:nvPr/>
          </p:nvSpPr>
          <p:spPr>
            <a:xfrm>
              <a:off x="11675695" y="6257925"/>
              <a:ext cx="7080126" cy="954107"/>
            </a:xfrm>
            <a:prstGeom prst="rect">
              <a:avLst/>
            </a:prstGeom>
            <a:noFill/>
          </p:spPr>
          <p:txBody>
            <a:bodyPr wrap="square" lIns="91440" tIns="45720" rIns="91440" bIns="45720" rtlCol="0" anchor="t">
              <a:spAutoFit/>
            </a:bodyPr>
            <a:lstStyle/>
            <a:p>
              <a:pPr algn="l"/>
              <a:r>
                <a:rPr lang="en-US" sz="2800" dirty="0">
                  <a:effectLst/>
                  <a:latin typeface="Roboto"/>
                  <a:ea typeface="Roboto"/>
                  <a:cs typeface="Roboto"/>
                </a:rPr>
                <a:t>Reapply sunscreen every two hours </a:t>
              </a:r>
              <a:r>
                <a:rPr lang="en-US" sz="2800">
                  <a:effectLst/>
                  <a:latin typeface="Roboto"/>
                  <a:ea typeface="Roboto"/>
                  <a:cs typeface="Roboto"/>
                </a:rPr>
                <a:t>or</a:t>
              </a:r>
              <a:r>
                <a:rPr lang="en-US" sz="2800">
                  <a:latin typeface="Roboto"/>
                  <a:ea typeface="Roboto"/>
                  <a:cs typeface="Roboto"/>
                </a:rPr>
                <a:t> </a:t>
              </a:r>
              <a:r>
                <a:rPr lang="en-US" sz="2800">
                  <a:effectLst/>
                  <a:latin typeface="Roboto"/>
                  <a:ea typeface="Roboto"/>
                  <a:cs typeface="Roboto"/>
                </a:rPr>
                <a:t>more after sweating or swimming</a:t>
              </a:r>
              <a:endParaRPr lang="en-US" sz="2800">
                <a:latin typeface="Roboto"/>
                <a:ea typeface="Roboto"/>
                <a:cs typeface="Roboto"/>
              </a:endParaRPr>
            </a:p>
          </p:txBody>
        </p:sp>
        <p:pic>
          <p:nvPicPr>
            <p:cNvPr id="4" name="Graphic 3" descr="Dim (Medium Sun) with solid fill">
              <a:extLst>
                <a:ext uri="{FF2B5EF4-FFF2-40B4-BE49-F238E27FC236}">
                  <a16:creationId xmlns:a16="http://schemas.microsoft.com/office/drawing/2014/main" id="{6B4FB3CC-4759-A4E5-2417-07F4BBEA765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433050" y="4549239"/>
              <a:ext cx="914400" cy="914400"/>
            </a:xfrm>
            <a:prstGeom prst="rect">
              <a:avLst/>
            </a:prstGeom>
          </p:spPr>
        </p:pic>
        <p:pic>
          <p:nvPicPr>
            <p:cNvPr id="6" name="Graphic 5" descr="Dim (Medium Sun) outline">
              <a:extLst>
                <a:ext uri="{FF2B5EF4-FFF2-40B4-BE49-F238E27FC236}">
                  <a16:creationId xmlns:a16="http://schemas.microsoft.com/office/drawing/2014/main" id="{28781F4B-B53D-302B-9DAF-900E4D7F040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433050" y="6257925"/>
              <a:ext cx="914400" cy="914400"/>
            </a:xfrm>
            <a:prstGeom prst="rect">
              <a:avLst/>
            </a:prstGeom>
          </p:spPr>
        </p:pic>
        <p:pic>
          <p:nvPicPr>
            <p:cNvPr id="7" name="Graphic 6" descr="Dim (Medium Sun) with solid fill">
              <a:extLst>
                <a:ext uri="{FF2B5EF4-FFF2-40B4-BE49-F238E27FC236}">
                  <a16:creationId xmlns:a16="http://schemas.microsoft.com/office/drawing/2014/main" id="{CBE86620-21E7-606E-295A-42274ADEA37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433050" y="8086725"/>
              <a:ext cx="914400" cy="914400"/>
            </a:xfrm>
            <a:prstGeom prst="rect">
              <a:avLst/>
            </a:prstGeom>
          </p:spPr>
        </p:pic>
        <p:pic>
          <p:nvPicPr>
            <p:cNvPr id="12" name="Graphic 11" descr="Dim (Medium Sun) outline">
              <a:extLst>
                <a:ext uri="{FF2B5EF4-FFF2-40B4-BE49-F238E27FC236}">
                  <a16:creationId xmlns:a16="http://schemas.microsoft.com/office/drawing/2014/main" id="{36672976-2424-F3ED-C3ED-F47DAC91C74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433050" y="9382125"/>
              <a:ext cx="914400" cy="914400"/>
            </a:xfrm>
            <a:prstGeom prst="rect">
              <a:avLst/>
            </a:prstGeom>
          </p:spPr>
        </p:pic>
        <p:sp>
          <p:nvSpPr>
            <p:cNvPr id="19" name="TextBox 18">
              <a:extLst>
                <a:ext uri="{FF2B5EF4-FFF2-40B4-BE49-F238E27FC236}">
                  <a16:creationId xmlns:a16="http://schemas.microsoft.com/office/drawing/2014/main" id="{5330C3AB-2544-FF77-203E-D95FEFBDAA5A}"/>
                </a:ext>
              </a:extLst>
            </p:cNvPr>
            <p:cNvSpPr txBox="1"/>
            <p:nvPr/>
          </p:nvSpPr>
          <p:spPr>
            <a:xfrm>
              <a:off x="11709450" y="4448599"/>
              <a:ext cx="7142256" cy="954107"/>
            </a:xfrm>
            <a:prstGeom prst="rect">
              <a:avLst/>
            </a:prstGeom>
            <a:noFill/>
          </p:spPr>
          <p:txBody>
            <a:bodyPr wrap="square" rtlCol="0">
              <a:spAutoFit/>
            </a:bodyPr>
            <a:lstStyle/>
            <a:p>
              <a:pPr algn="l"/>
              <a:r>
                <a:rPr lang="en-US" sz="2800">
                  <a:latin typeface="Roboto" panose="02000000000000000000" pitchFamily="2" charset="0"/>
                  <a:ea typeface="Roboto" panose="02000000000000000000" pitchFamily="2" charset="0"/>
                </a:rPr>
                <a:t>Apply sunscreen with an SPF rating of at least 30 or higher to all exposed skin</a:t>
              </a:r>
            </a:p>
          </p:txBody>
        </p:sp>
        <p:sp>
          <p:nvSpPr>
            <p:cNvPr id="20" name="TextBox 19">
              <a:extLst>
                <a:ext uri="{FF2B5EF4-FFF2-40B4-BE49-F238E27FC236}">
                  <a16:creationId xmlns:a16="http://schemas.microsoft.com/office/drawing/2014/main" id="{3362009B-1705-AA8E-76F4-DC4ED9A43595}"/>
                </a:ext>
              </a:extLst>
            </p:cNvPr>
            <p:cNvSpPr txBox="1"/>
            <p:nvPr/>
          </p:nvSpPr>
          <p:spPr>
            <a:xfrm>
              <a:off x="11740710" y="7934325"/>
              <a:ext cx="7015111" cy="1384995"/>
            </a:xfrm>
            <a:prstGeom prst="rect">
              <a:avLst/>
            </a:prstGeom>
            <a:noFill/>
          </p:spPr>
          <p:txBody>
            <a:bodyPr wrap="square" lIns="91440" tIns="45720" rIns="91440" bIns="45720" rtlCol="0" anchor="t">
              <a:spAutoFit/>
            </a:bodyPr>
            <a:lstStyle/>
            <a:p>
              <a:pPr algn="l"/>
              <a:r>
                <a:rPr lang="en-US" sz="2800" dirty="0">
                  <a:latin typeface="Roboto"/>
                  <a:ea typeface="Roboto"/>
                  <a:cs typeface="Roboto"/>
                </a:rPr>
                <a:t>Stay in the shade as much as possible; Wear a hat or use an umbrella to </a:t>
              </a:r>
              <a:r>
                <a:rPr lang="en-US" sz="2800">
                  <a:latin typeface="Roboto"/>
                  <a:ea typeface="Roboto"/>
                  <a:cs typeface="Roboto"/>
                </a:rPr>
                <a:t>reduce heat and sun exposure</a:t>
              </a:r>
            </a:p>
          </p:txBody>
        </p:sp>
        <p:sp>
          <p:nvSpPr>
            <p:cNvPr id="21" name="TextBox 20">
              <a:extLst>
                <a:ext uri="{FF2B5EF4-FFF2-40B4-BE49-F238E27FC236}">
                  <a16:creationId xmlns:a16="http://schemas.microsoft.com/office/drawing/2014/main" id="{5964AF96-AD53-1196-239C-020557D75AEF}"/>
                </a:ext>
              </a:extLst>
            </p:cNvPr>
            <p:cNvSpPr txBox="1"/>
            <p:nvPr/>
          </p:nvSpPr>
          <p:spPr>
            <a:xfrm>
              <a:off x="11709449" y="9458325"/>
              <a:ext cx="7015111" cy="954107"/>
            </a:xfrm>
            <a:prstGeom prst="rect">
              <a:avLst/>
            </a:prstGeom>
            <a:noFill/>
          </p:spPr>
          <p:txBody>
            <a:bodyPr wrap="square" rtlCol="0">
              <a:spAutoFit/>
            </a:bodyPr>
            <a:lstStyle/>
            <a:p>
              <a:pPr algn="l"/>
              <a:r>
                <a:rPr lang="en-US" sz="2800">
                  <a:latin typeface="Roboto" panose="02000000000000000000" pitchFamily="2" charset="0"/>
                  <a:ea typeface="Roboto" panose="02000000000000000000" pitchFamily="2" charset="0"/>
                </a:rPr>
                <a:t>Wear sunglasses that will block out 99-100% UV-A and UV-B radiation</a:t>
              </a:r>
            </a:p>
          </p:txBody>
        </p:sp>
        <p:sp>
          <p:nvSpPr>
            <p:cNvPr id="22" name="TextBox 21">
              <a:extLst>
                <a:ext uri="{FF2B5EF4-FFF2-40B4-BE49-F238E27FC236}">
                  <a16:creationId xmlns:a16="http://schemas.microsoft.com/office/drawing/2014/main" id="{B4E9E4F8-A5F2-2671-87ED-8C54D5B7BC30}"/>
                </a:ext>
              </a:extLst>
            </p:cNvPr>
            <p:cNvSpPr txBox="1"/>
            <p:nvPr/>
          </p:nvSpPr>
          <p:spPr>
            <a:xfrm>
              <a:off x="11118850" y="3133725"/>
              <a:ext cx="7938869" cy="954107"/>
            </a:xfrm>
            <a:prstGeom prst="rect">
              <a:avLst/>
            </a:prstGeom>
            <a:noFill/>
          </p:spPr>
          <p:txBody>
            <a:bodyPr wrap="square" rtlCol="0">
              <a:spAutoFit/>
            </a:bodyPr>
            <a:lstStyle/>
            <a:p>
              <a:pPr algn="l"/>
              <a:r>
                <a:rPr lang="en-US" sz="2800">
                  <a:effectLst/>
                </a:rPr>
                <a:t>Here’s how you can protect yourself from sun exposure:</a:t>
              </a:r>
              <a:endParaRPr lang="en-US" sz="2800">
                <a:latin typeface="Roboto" panose="02000000000000000000" pitchFamily="2" charset="0"/>
                <a:ea typeface="Roboto" panose="02000000000000000000" pitchFamily="2" charset="0"/>
              </a:endParaRPr>
            </a:p>
          </p:txBody>
        </p:sp>
      </p:grpSp>
    </p:spTree>
    <p:extLst>
      <p:ext uri="{BB962C8B-B14F-4D97-AF65-F5344CB8AC3E}">
        <p14:creationId xmlns:p14="http://schemas.microsoft.com/office/powerpoint/2010/main" val="2041760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B0A89-3979-25F1-49EE-C32DF653A3E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F623CE1-F4C6-5352-7C07-B1CB79C40DFC}"/>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object 5">
            <a:extLst>
              <a:ext uri="{FF2B5EF4-FFF2-40B4-BE49-F238E27FC236}">
                <a16:creationId xmlns:a16="http://schemas.microsoft.com/office/drawing/2014/main" id="{28CF615B-E1CB-F380-3246-C1CBB4B9ED94}"/>
              </a:ext>
            </a:extLst>
          </p:cNvPr>
          <p:cNvPicPr/>
          <p:nvPr/>
        </p:nvPicPr>
        <p:blipFill>
          <a:blip r:embed="rId3" cstate="email">
            <a:extLst>
              <a:ext uri="{28A0092B-C50C-407E-A947-70E740481C1C}">
                <a14:useLocalDpi xmlns:a14="http://schemas.microsoft.com/office/drawing/2010/main"/>
              </a:ext>
            </a:extLst>
          </a:blip>
          <a:stretch>
            <a:fillRect/>
          </a:stretch>
        </p:blipFill>
        <p:spPr>
          <a:xfrm>
            <a:off x="-6350" y="10553127"/>
            <a:ext cx="20114167" cy="910967"/>
          </a:xfrm>
          <a:prstGeom prst="rect">
            <a:avLst/>
          </a:prstGeom>
        </p:spPr>
      </p:pic>
      <p:sp>
        <p:nvSpPr>
          <p:cNvPr id="10" name="TextBox 9">
            <a:extLst>
              <a:ext uri="{FF2B5EF4-FFF2-40B4-BE49-F238E27FC236}">
                <a16:creationId xmlns:a16="http://schemas.microsoft.com/office/drawing/2014/main" id="{167A82DD-E791-0CA8-AE8F-DD2F30D0EC21}"/>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a:t>Sports Safety</a:t>
            </a:r>
          </a:p>
        </p:txBody>
      </p:sp>
      <p:sp>
        <p:nvSpPr>
          <p:cNvPr id="25" name="Rectangle 24">
            <a:extLst>
              <a:ext uri="{FF2B5EF4-FFF2-40B4-BE49-F238E27FC236}">
                <a16:creationId xmlns:a16="http://schemas.microsoft.com/office/drawing/2014/main" id="{5C7DF234-4422-9821-5F57-7EA0D53441BB}"/>
              </a:ext>
            </a:extLst>
          </p:cNvPr>
          <p:cNvSpPr/>
          <p:nvPr/>
        </p:nvSpPr>
        <p:spPr>
          <a:xfrm>
            <a:off x="10950922" y="3522127"/>
            <a:ext cx="8609711" cy="5270332"/>
          </a:xfrm>
          <a:prstGeom prst="rect">
            <a:avLst/>
          </a:prstGeom>
          <a:solidFill>
            <a:srgbClr val="F19A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06382C83-2A27-0F85-E534-BF247DB72526}"/>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10650266" y="3930115"/>
            <a:ext cx="8609712" cy="5742678"/>
          </a:xfrm>
          <a:prstGeom prst="rect">
            <a:avLst/>
          </a:prstGeom>
        </p:spPr>
      </p:pic>
      <p:grpSp>
        <p:nvGrpSpPr>
          <p:cNvPr id="5" name="Group 4">
            <a:extLst>
              <a:ext uri="{FF2B5EF4-FFF2-40B4-BE49-F238E27FC236}">
                <a16:creationId xmlns:a16="http://schemas.microsoft.com/office/drawing/2014/main" id="{EFAF506A-9FD2-E1A7-E10A-75EABAAFB42D}"/>
              </a:ext>
            </a:extLst>
          </p:cNvPr>
          <p:cNvGrpSpPr/>
          <p:nvPr/>
        </p:nvGrpSpPr>
        <p:grpSpPr>
          <a:xfrm>
            <a:off x="1227950" y="3522956"/>
            <a:ext cx="8822783" cy="6887868"/>
            <a:chOff x="10658475" y="3171911"/>
            <a:chExt cx="8822783" cy="6887868"/>
          </a:xfrm>
        </p:grpSpPr>
        <p:sp>
          <p:nvSpPr>
            <p:cNvPr id="8" name="TextBox 7">
              <a:extLst>
                <a:ext uri="{FF2B5EF4-FFF2-40B4-BE49-F238E27FC236}">
                  <a16:creationId xmlns:a16="http://schemas.microsoft.com/office/drawing/2014/main" id="{CAC29C7A-1639-B7C2-0F3C-9850207432CF}"/>
                </a:ext>
              </a:extLst>
            </p:cNvPr>
            <p:cNvSpPr txBox="1"/>
            <p:nvPr/>
          </p:nvSpPr>
          <p:spPr>
            <a:xfrm>
              <a:off x="10658475" y="4181247"/>
              <a:ext cx="8822783" cy="5878532"/>
            </a:xfrm>
            <a:prstGeom prst="rect">
              <a:avLst/>
            </a:prstGeom>
            <a:noFill/>
          </p:spPr>
          <p:txBody>
            <a:bodyPr wrap="square">
              <a:noAutofit/>
            </a:bodyPr>
            <a:lstStyle/>
            <a:p>
              <a:pPr marL="457200" indent="-457200" rtl="0" fontAlgn="base">
                <a:lnSpc>
                  <a:spcPts val="3800"/>
                </a:lnSpc>
                <a:buFont typeface="Arial" panose="020B0604020202020204" pitchFamily="34" charset="0"/>
                <a:buChar char="•"/>
              </a:pPr>
              <a:r>
                <a:rPr lang="en-US" sz="2800">
                  <a:latin typeface="Roboto" panose="02000000000000000000" pitchFamily="2" charset="0"/>
                  <a:ea typeface="Roboto" panose="02000000000000000000" pitchFamily="2" charset="0"/>
                </a:rPr>
                <a:t>Exertional heat illness is one of the leading causes of death during physical activity​</a:t>
              </a:r>
            </a:p>
            <a:p>
              <a:pPr marL="457200" indent="-457200" rtl="0" fontAlgn="base">
                <a:lnSpc>
                  <a:spcPts val="3800"/>
                </a:lnSpc>
                <a:buFont typeface="Arial" panose="020B0604020202020204" pitchFamily="34" charset="0"/>
                <a:buChar char="•"/>
              </a:pPr>
              <a:r>
                <a:rPr lang="en-US" sz="2800">
                  <a:latin typeface="Roboto" panose="02000000000000000000" pitchFamily="2" charset="0"/>
                  <a:ea typeface="Roboto" panose="02000000000000000000" pitchFamily="2" charset="0"/>
                </a:rPr>
                <a:t>Runners can lose 1–3 liters of fluid per hour, even in moderate heat​</a:t>
              </a:r>
            </a:p>
            <a:p>
              <a:pPr marL="457200" indent="-457200" rtl="0" fontAlgn="base">
                <a:lnSpc>
                  <a:spcPts val="3800"/>
                </a:lnSpc>
                <a:buFont typeface="Arial" panose="020B0604020202020204" pitchFamily="34" charset="0"/>
                <a:buChar char="•"/>
              </a:pPr>
              <a:r>
                <a:rPr lang="en-US" sz="2800">
                  <a:latin typeface="Roboto" panose="02000000000000000000" pitchFamily="2" charset="0"/>
                  <a:ea typeface="Roboto" panose="02000000000000000000" pitchFamily="2" charset="0"/>
                </a:rPr>
                <a:t>Starting activity already dehydrated significantly increases risk of heat injury​</a:t>
              </a:r>
            </a:p>
            <a:p>
              <a:pPr marL="457200" indent="-457200" rtl="0" fontAlgn="base">
                <a:lnSpc>
                  <a:spcPts val="3800"/>
                </a:lnSpc>
                <a:buFont typeface="Arial" panose="020B0604020202020204" pitchFamily="34" charset="0"/>
                <a:buChar char="•"/>
              </a:pPr>
              <a:r>
                <a:rPr lang="en-US" sz="2800">
                  <a:latin typeface="Roboto" panose="02000000000000000000" pitchFamily="2" charset="0"/>
                  <a:ea typeface="Roboto" panose="02000000000000000000" pitchFamily="2" charset="0"/>
                </a:rPr>
                <a:t>Most heat-related incidents occur during sustained activity (30+ minutes)​</a:t>
              </a:r>
            </a:p>
            <a:p>
              <a:pPr marL="457200" indent="-457200" rtl="0" fontAlgn="base">
                <a:lnSpc>
                  <a:spcPts val="3800"/>
                </a:lnSpc>
                <a:buFont typeface="Arial" panose="020B0604020202020204" pitchFamily="34" charset="0"/>
                <a:buChar char="•"/>
              </a:pPr>
              <a:r>
                <a:rPr lang="en-US" sz="2800">
                  <a:latin typeface="Roboto" panose="02000000000000000000" pitchFamily="2" charset="0"/>
                  <a:ea typeface="Roboto" panose="02000000000000000000" pitchFamily="2" charset="0"/>
                </a:rPr>
                <a:t>Lack of acclimatization (first 3–5 days of activity in heat) greatly increases risk</a:t>
              </a:r>
            </a:p>
          </p:txBody>
        </p:sp>
        <p:sp>
          <p:nvSpPr>
            <p:cNvPr id="3" name="TextBox 2">
              <a:extLst>
                <a:ext uri="{FF2B5EF4-FFF2-40B4-BE49-F238E27FC236}">
                  <a16:creationId xmlns:a16="http://schemas.microsoft.com/office/drawing/2014/main" id="{2B4324FA-F570-7C6D-6C80-C6419C9D4267}"/>
                </a:ext>
              </a:extLst>
            </p:cNvPr>
            <p:cNvSpPr txBox="1"/>
            <p:nvPr/>
          </p:nvSpPr>
          <p:spPr>
            <a:xfrm>
              <a:off x="10658475" y="3171911"/>
              <a:ext cx="4956175" cy="584775"/>
            </a:xfrm>
            <a:prstGeom prst="rect">
              <a:avLst/>
            </a:prstGeom>
            <a:noFill/>
          </p:spPr>
          <p:txBody>
            <a:bodyPr wrap="square" rtlCol="0">
              <a:spAutoFit/>
            </a:bodyPr>
            <a:lstStyle/>
            <a:p>
              <a:r>
                <a:rPr lang="en-US" sz="3200" b="1">
                  <a:latin typeface="Original Surfer" panose="020E0503000000020000" pitchFamily="34" charset="0"/>
                </a:rPr>
                <a:t>What you should know: </a:t>
              </a:r>
            </a:p>
          </p:txBody>
        </p:sp>
      </p:grpSp>
    </p:spTree>
    <p:extLst>
      <p:ext uri="{BB962C8B-B14F-4D97-AF65-F5344CB8AC3E}">
        <p14:creationId xmlns:p14="http://schemas.microsoft.com/office/powerpoint/2010/main" val="4267706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951E6-B1AF-D976-411E-66E3A2347B5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BCAF9CD-F7F1-2281-F975-BB4C94E316AB}"/>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object 5">
            <a:extLst>
              <a:ext uri="{FF2B5EF4-FFF2-40B4-BE49-F238E27FC236}">
                <a16:creationId xmlns:a16="http://schemas.microsoft.com/office/drawing/2014/main" id="{4FC8149C-3925-C51E-89E8-7278453EB100}"/>
              </a:ext>
            </a:extLst>
          </p:cNvPr>
          <p:cNvPicPr/>
          <p:nvPr/>
        </p:nvPicPr>
        <p:blipFill>
          <a:blip r:embed="rId3" cstate="email">
            <a:extLst>
              <a:ext uri="{28A0092B-C50C-407E-A947-70E740481C1C}">
                <a14:useLocalDpi xmlns:a14="http://schemas.microsoft.com/office/drawing/2010/main"/>
              </a:ext>
            </a:extLst>
          </a:blip>
          <a:stretch>
            <a:fillRect/>
          </a:stretch>
        </p:blipFill>
        <p:spPr>
          <a:xfrm>
            <a:off x="-6350" y="10553127"/>
            <a:ext cx="20114167" cy="910967"/>
          </a:xfrm>
          <a:prstGeom prst="rect">
            <a:avLst/>
          </a:prstGeom>
        </p:spPr>
      </p:pic>
      <p:sp>
        <p:nvSpPr>
          <p:cNvPr id="10" name="TextBox 9">
            <a:extLst>
              <a:ext uri="{FF2B5EF4-FFF2-40B4-BE49-F238E27FC236}">
                <a16:creationId xmlns:a16="http://schemas.microsoft.com/office/drawing/2014/main" id="{ED7E0597-3C66-9141-996C-2845A5AD27F0}"/>
              </a:ext>
            </a:extLst>
          </p:cNvPr>
          <p:cNvSpPr txBox="1"/>
          <p:nvPr/>
        </p:nvSpPr>
        <p:spPr>
          <a:xfrm>
            <a:off x="4489450" y="1063793"/>
            <a:ext cx="15071183" cy="1015663"/>
          </a:xfrm>
          <a:prstGeom prst="rect">
            <a:avLst/>
          </a:prstGeom>
          <a:noFill/>
        </p:spPr>
        <p:txBody>
          <a:bodyPr wrap="square" lIns="91440" tIns="45720" rIns="91440" bIns="45720" rtlCol="0" anchor="t">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a:latin typeface="Original Surfer"/>
              </a:rPr>
              <a:t>The Effects of Dehydration</a:t>
            </a:r>
          </a:p>
        </p:txBody>
      </p:sp>
      <p:sp>
        <p:nvSpPr>
          <p:cNvPr id="25" name="Rectangle 24">
            <a:extLst>
              <a:ext uri="{FF2B5EF4-FFF2-40B4-BE49-F238E27FC236}">
                <a16:creationId xmlns:a16="http://schemas.microsoft.com/office/drawing/2014/main" id="{3A82A9A6-5DF7-3144-0250-6D2A341EF4B5}"/>
              </a:ext>
            </a:extLst>
          </p:cNvPr>
          <p:cNvSpPr/>
          <p:nvPr/>
        </p:nvSpPr>
        <p:spPr>
          <a:xfrm>
            <a:off x="10944572" y="3310667"/>
            <a:ext cx="8609711" cy="5270332"/>
          </a:xfrm>
          <a:prstGeom prst="rect">
            <a:avLst/>
          </a:prstGeom>
          <a:solidFill>
            <a:srgbClr val="F19A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F43A7E45-21EB-66E0-06B4-369C35DC9916}"/>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10368657" y="3759196"/>
            <a:ext cx="8609712" cy="5742677"/>
          </a:xfrm>
          <a:prstGeom prst="rect">
            <a:avLst/>
          </a:prstGeom>
        </p:spPr>
      </p:pic>
      <p:grpSp>
        <p:nvGrpSpPr>
          <p:cNvPr id="4" name="Group 3">
            <a:extLst>
              <a:ext uri="{FF2B5EF4-FFF2-40B4-BE49-F238E27FC236}">
                <a16:creationId xmlns:a16="http://schemas.microsoft.com/office/drawing/2014/main" id="{84343F54-155A-A33E-A072-9908B16176B9}"/>
              </a:ext>
            </a:extLst>
          </p:cNvPr>
          <p:cNvGrpSpPr/>
          <p:nvPr/>
        </p:nvGrpSpPr>
        <p:grpSpPr>
          <a:xfrm>
            <a:off x="1212850" y="3466809"/>
            <a:ext cx="8822783" cy="6887868"/>
            <a:chOff x="10658475" y="3171911"/>
            <a:chExt cx="8822783" cy="6887868"/>
          </a:xfrm>
        </p:grpSpPr>
        <p:sp>
          <p:nvSpPr>
            <p:cNvPr id="8" name="TextBox 7">
              <a:extLst>
                <a:ext uri="{FF2B5EF4-FFF2-40B4-BE49-F238E27FC236}">
                  <a16:creationId xmlns:a16="http://schemas.microsoft.com/office/drawing/2014/main" id="{6AF28FE7-9EE0-5F89-7FEB-1540F87FF672}"/>
                </a:ext>
              </a:extLst>
            </p:cNvPr>
            <p:cNvSpPr txBox="1"/>
            <p:nvPr/>
          </p:nvSpPr>
          <p:spPr>
            <a:xfrm>
              <a:off x="10658475" y="4181247"/>
              <a:ext cx="8822783" cy="5878532"/>
            </a:xfrm>
            <a:prstGeom prst="rect">
              <a:avLst/>
            </a:prstGeom>
            <a:noFill/>
          </p:spPr>
          <p:txBody>
            <a:bodyPr wrap="square">
              <a:noAutofit/>
            </a:bodyPr>
            <a:lstStyle/>
            <a:p>
              <a:pPr marL="457200" indent="-457200" rtl="0" fontAlgn="base">
                <a:lnSpc>
                  <a:spcPts val="4800"/>
                </a:lnSpc>
                <a:buFont typeface="Arial" panose="020B0604020202020204" pitchFamily="34" charset="0"/>
                <a:buChar char="•"/>
              </a:pPr>
              <a:r>
                <a:rPr lang="en-US" sz="2800">
                  <a:latin typeface="Roboto" panose="02000000000000000000" pitchFamily="2" charset="0"/>
                  <a:ea typeface="Roboto" panose="02000000000000000000" pitchFamily="2" charset="0"/>
                </a:rPr>
                <a:t>Muscle cramping​</a:t>
              </a:r>
            </a:p>
            <a:p>
              <a:pPr marL="457200" indent="-457200" rtl="0" fontAlgn="base">
                <a:lnSpc>
                  <a:spcPts val="4800"/>
                </a:lnSpc>
                <a:buFont typeface="Arial" panose="020B0604020202020204" pitchFamily="34" charset="0"/>
                <a:buChar char="•"/>
              </a:pPr>
              <a:r>
                <a:rPr lang="en-US" sz="2800">
                  <a:latin typeface="Roboto" panose="02000000000000000000" pitchFamily="2" charset="0"/>
                  <a:ea typeface="Roboto" panose="02000000000000000000" pitchFamily="2" charset="0"/>
                </a:rPr>
                <a:t>Fatigue​</a:t>
              </a:r>
            </a:p>
            <a:p>
              <a:pPr marL="457200" indent="-457200" rtl="0" fontAlgn="base">
                <a:lnSpc>
                  <a:spcPts val="4800"/>
                </a:lnSpc>
                <a:buFont typeface="Arial" panose="020B0604020202020204" pitchFamily="34" charset="0"/>
                <a:buChar char="•"/>
              </a:pPr>
              <a:r>
                <a:rPr lang="en-US" sz="2800">
                  <a:latin typeface="Roboto" panose="02000000000000000000" pitchFamily="2" charset="0"/>
                  <a:ea typeface="Roboto" panose="02000000000000000000" pitchFamily="2" charset="0"/>
                </a:rPr>
                <a:t>Lightheadedness​</a:t>
              </a:r>
            </a:p>
            <a:p>
              <a:pPr marL="457200" indent="-457200" rtl="0" fontAlgn="base">
                <a:lnSpc>
                  <a:spcPts val="4800"/>
                </a:lnSpc>
                <a:buFont typeface="Arial" panose="020B0604020202020204" pitchFamily="34" charset="0"/>
                <a:buChar char="•"/>
              </a:pPr>
              <a:r>
                <a:rPr lang="en-US" sz="2800">
                  <a:latin typeface="Roboto" panose="02000000000000000000" pitchFamily="2" charset="0"/>
                  <a:ea typeface="Roboto" panose="02000000000000000000" pitchFamily="2" charset="0"/>
                </a:rPr>
                <a:t>Dizziness​</a:t>
              </a:r>
            </a:p>
            <a:p>
              <a:pPr marL="457200" indent="-457200" rtl="0" fontAlgn="base">
                <a:lnSpc>
                  <a:spcPts val="4800"/>
                </a:lnSpc>
                <a:buFont typeface="Arial" panose="020B0604020202020204" pitchFamily="34" charset="0"/>
                <a:buChar char="•"/>
              </a:pPr>
              <a:r>
                <a:rPr lang="en-US" sz="2800">
                  <a:latin typeface="Roboto" panose="02000000000000000000" pitchFamily="2" charset="0"/>
                  <a:ea typeface="Roboto" panose="02000000000000000000" pitchFamily="2" charset="0"/>
                </a:rPr>
                <a:t>Confusion​</a:t>
              </a:r>
            </a:p>
            <a:p>
              <a:pPr marL="457200" indent="-457200" rtl="0" fontAlgn="base">
                <a:lnSpc>
                  <a:spcPts val="4800"/>
                </a:lnSpc>
                <a:buFont typeface="Arial" panose="020B0604020202020204" pitchFamily="34" charset="0"/>
                <a:buChar char="•"/>
              </a:pPr>
              <a:r>
                <a:rPr lang="en-US" sz="2800">
                  <a:latin typeface="Roboto" panose="02000000000000000000" pitchFamily="2" charset="0"/>
                  <a:ea typeface="Roboto" panose="02000000000000000000" pitchFamily="2" charset="0"/>
                </a:rPr>
                <a:t>Dry mouth/mucous membranes​</a:t>
              </a:r>
            </a:p>
            <a:p>
              <a:pPr marL="457200" indent="-457200" rtl="0" fontAlgn="base">
                <a:lnSpc>
                  <a:spcPts val="4800"/>
                </a:lnSpc>
                <a:buFont typeface="Arial" panose="020B0604020202020204" pitchFamily="34" charset="0"/>
                <a:buChar char="•"/>
              </a:pPr>
              <a:r>
                <a:rPr lang="en-US" sz="2800">
                  <a:latin typeface="Roboto" panose="02000000000000000000" pitchFamily="2" charset="0"/>
                  <a:ea typeface="Roboto" panose="02000000000000000000" pitchFamily="2" charset="0"/>
                </a:rPr>
                <a:t>Increased heart rate and breathing​</a:t>
              </a:r>
            </a:p>
          </p:txBody>
        </p:sp>
        <p:sp>
          <p:nvSpPr>
            <p:cNvPr id="3" name="TextBox 2">
              <a:extLst>
                <a:ext uri="{FF2B5EF4-FFF2-40B4-BE49-F238E27FC236}">
                  <a16:creationId xmlns:a16="http://schemas.microsoft.com/office/drawing/2014/main" id="{86286B56-A81D-2AFC-A2CF-48AE834A7726}"/>
                </a:ext>
              </a:extLst>
            </p:cNvPr>
            <p:cNvSpPr txBox="1"/>
            <p:nvPr/>
          </p:nvSpPr>
          <p:spPr>
            <a:xfrm>
              <a:off x="10658475" y="3171911"/>
              <a:ext cx="6251575" cy="584775"/>
            </a:xfrm>
            <a:prstGeom prst="rect">
              <a:avLst/>
            </a:prstGeom>
            <a:noFill/>
          </p:spPr>
          <p:txBody>
            <a:bodyPr wrap="square" rtlCol="0">
              <a:spAutoFit/>
            </a:bodyPr>
            <a:lstStyle/>
            <a:p>
              <a:r>
                <a:rPr lang="en-US" sz="3200" b="1">
                  <a:latin typeface="Original Surfer" panose="020E0503000000020000" pitchFamily="34" charset="0"/>
                </a:rPr>
                <a:t>Symptoms of Dehydration: </a:t>
              </a:r>
            </a:p>
          </p:txBody>
        </p:sp>
      </p:grpSp>
    </p:spTree>
    <p:extLst>
      <p:ext uri="{BB962C8B-B14F-4D97-AF65-F5344CB8AC3E}">
        <p14:creationId xmlns:p14="http://schemas.microsoft.com/office/powerpoint/2010/main" val="2353887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93AC5-3BA3-94E1-BCE4-D34F504F64D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647D4F8-E819-2F66-0239-E1B84DF1DF0B}"/>
              </a:ext>
            </a:extLst>
          </p:cNvPr>
          <p:cNvSpPr/>
          <p:nvPr/>
        </p:nvSpPr>
        <p:spPr>
          <a:xfrm>
            <a:off x="1212850" y="542925"/>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object 5">
            <a:extLst>
              <a:ext uri="{FF2B5EF4-FFF2-40B4-BE49-F238E27FC236}">
                <a16:creationId xmlns:a16="http://schemas.microsoft.com/office/drawing/2014/main" id="{8470F7F4-3980-6A76-DFD8-CF6644B390A7}"/>
              </a:ext>
            </a:extLst>
          </p:cNvPr>
          <p:cNvPicPr/>
          <p:nvPr/>
        </p:nvPicPr>
        <p:blipFill>
          <a:blip r:embed="rId3" cstate="email">
            <a:extLst>
              <a:ext uri="{28A0092B-C50C-407E-A947-70E740481C1C}">
                <a14:useLocalDpi xmlns:a14="http://schemas.microsoft.com/office/drawing/2010/main"/>
              </a:ext>
            </a:extLst>
          </a:blip>
          <a:stretch>
            <a:fillRect/>
          </a:stretch>
        </p:blipFill>
        <p:spPr>
          <a:xfrm>
            <a:off x="-6350" y="10553127"/>
            <a:ext cx="20114167" cy="910967"/>
          </a:xfrm>
          <a:prstGeom prst="rect">
            <a:avLst/>
          </a:prstGeom>
        </p:spPr>
      </p:pic>
      <p:sp>
        <p:nvSpPr>
          <p:cNvPr id="10" name="TextBox 9">
            <a:extLst>
              <a:ext uri="{FF2B5EF4-FFF2-40B4-BE49-F238E27FC236}">
                <a16:creationId xmlns:a16="http://schemas.microsoft.com/office/drawing/2014/main" id="{94BBE006-4627-D2C1-AD6B-8622249979A2}"/>
              </a:ext>
            </a:extLst>
          </p:cNvPr>
          <p:cNvSpPr txBox="1"/>
          <p:nvPr/>
        </p:nvSpPr>
        <p:spPr>
          <a:xfrm>
            <a:off x="4489450" y="1063793"/>
            <a:ext cx="15071183" cy="1015663"/>
          </a:xfrm>
          <a:prstGeom prst="rect">
            <a:avLst/>
          </a:prstGeom>
          <a:noFill/>
        </p:spPr>
        <p:txBody>
          <a:bodyPr wrap="square" rtlCol="0">
            <a:spAutoFit/>
          </a:bodyPr>
          <a:lstStyle>
            <a:defPPr>
              <a:defRPr kern="0"/>
            </a:defPPr>
            <a:lvl1pPr algn="r">
              <a:defRPr sz="6000">
                <a:solidFill>
                  <a:schemeClr val="accent1">
                    <a:lumMod val="60000"/>
                    <a:lumOff val="40000"/>
                  </a:schemeClr>
                </a:solidFill>
                <a:latin typeface="Original Surfer" panose="020E0503000000020000" pitchFamily="34" charset="0"/>
              </a:defRPr>
            </a:lvl1pPr>
          </a:lstStyle>
          <a:p>
            <a:r>
              <a:rPr lang="en-US"/>
              <a:t>Playing It Safe</a:t>
            </a:r>
          </a:p>
        </p:txBody>
      </p:sp>
      <p:sp>
        <p:nvSpPr>
          <p:cNvPr id="25" name="Rectangle 24">
            <a:extLst>
              <a:ext uri="{FF2B5EF4-FFF2-40B4-BE49-F238E27FC236}">
                <a16:creationId xmlns:a16="http://schemas.microsoft.com/office/drawing/2014/main" id="{735B7FB3-D6D9-849B-E1B4-BCBAA5DDD4BA}"/>
              </a:ext>
            </a:extLst>
          </p:cNvPr>
          <p:cNvSpPr/>
          <p:nvPr/>
        </p:nvSpPr>
        <p:spPr>
          <a:xfrm>
            <a:off x="11423650" y="3382579"/>
            <a:ext cx="8136983" cy="4932746"/>
          </a:xfrm>
          <a:prstGeom prst="rect">
            <a:avLst/>
          </a:prstGeom>
          <a:solidFill>
            <a:srgbClr val="F19A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3F6D792B-6B1F-D423-303F-20F730E366F3}"/>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10685082" y="3868951"/>
            <a:ext cx="8357679" cy="5566214"/>
          </a:xfrm>
          <a:prstGeom prst="rect">
            <a:avLst/>
          </a:prstGeom>
        </p:spPr>
      </p:pic>
      <p:grpSp>
        <p:nvGrpSpPr>
          <p:cNvPr id="4" name="Group 3">
            <a:extLst>
              <a:ext uri="{FF2B5EF4-FFF2-40B4-BE49-F238E27FC236}">
                <a16:creationId xmlns:a16="http://schemas.microsoft.com/office/drawing/2014/main" id="{4093CD1A-6193-5D57-D61A-C211D24DDE0D}"/>
              </a:ext>
            </a:extLst>
          </p:cNvPr>
          <p:cNvGrpSpPr/>
          <p:nvPr/>
        </p:nvGrpSpPr>
        <p:grpSpPr>
          <a:xfrm>
            <a:off x="1212850" y="3065799"/>
            <a:ext cx="8822783" cy="6887868"/>
            <a:chOff x="10658475" y="3171911"/>
            <a:chExt cx="8822783" cy="6887868"/>
          </a:xfrm>
        </p:grpSpPr>
        <p:sp>
          <p:nvSpPr>
            <p:cNvPr id="8" name="TextBox 7">
              <a:extLst>
                <a:ext uri="{FF2B5EF4-FFF2-40B4-BE49-F238E27FC236}">
                  <a16:creationId xmlns:a16="http://schemas.microsoft.com/office/drawing/2014/main" id="{842EC81C-4DA7-85BE-AFAC-E7D2A0E55D1F}"/>
                </a:ext>
              </a:extLst>
            </p:cNvPr>
            <p:cNvSpPr txBox="1"/>
            <p:nvPr/>
          </p:nvSpPr>
          <p:spPr>
            <a:xfrm>
              <a:off x="10658475" y="4181247"/>
              <a:ext cx="8822783" cy="5878532"/>
            </a:xfrm>
            <a:prstGeom prst="rect">
              <a:avLst/>
            </a:prstGeom>
            <a:noFill/>
          </p:spPr>
          <p:txBody>
            <a:bodyPr wrap="square" lIns="91440" tIns="45720" rIns="91440" bIns="45720" anchor="t">
              <a:noAutofit/>
            </a:bodyPr>
            <a:lstStyle/>
            <a:p>
              <a:pPr marL="457200" indent="-457200" rtl="0" fontAlgn="base">
                <a:lnSpc>
                  <a:spcPts val="5200"/>
                </a:lnSpc>
                <a:buFont typeface="Arial" panose="020B0604020202020204" pitchFamily="34" charset="0"/>
                <a:buChar char="•"/>
              </a:pPr>
              <a:r>
                <a:rPr lang="en-US" sz="2800">
                  <a:latin typeface="Roboto" panose="02000000000000000000" pitchFamily="2" charset="0"/>
                  <a:ea typeface="Roboto" panose="02000000000000000000" pitchFamily="2" charset="0"/>
                </a:rPr>
                <a:t>Hydrate before, during and after physical activity​</a:t>
              </a:r>
            </a:p>
            <a:p>
              <a:pPr marL="457200" indent="-457200" rtl="0" fontAlgn="base">
                <a:lnSpc>
                  <a:spcPts val="5200"/>
                </a:lnSpc>
                <a:buFont typeface="Arial" panose="020B0604020202020204" pitchFamily="34" charset="0"/>
                <a:buChar char="•"/>
              </a:pPr>
              <a:r>
                <a:rPr lang="en-US" sz="2800">
                  <a:latin typeface="Roboto" panose="02000000000000000000" pitchFamily="2" charset="0"/>
                  <a:ea typeface="Roboto" panose="02000000000000000000" pitchFamily="2" charset="0"/>
                </a:rPr>
                <a:t>Wear lightweight, light-colored, loose-fitting clothes​</a:t>
              </a:r>
            </a:p>
            <a:p>
              <a:pPr marL="457200" indent="-457200" rtl="0" fontAlgn="base">
                <a:lnSpc>
                  <a:spcPts val="5200"/>
                </a:lnSpc>
                <a:buFont typeface="Arial" panose="020B0604020202020204" pitchFamily="34" charset="0"/>
                <a:buChar char="•"/>
              </a:pPr>
              <a:r>
                <a:rPr lang="en-US" sz="2800">
                  <a:latin typeface="Roboto" panose="02000000000000000000" pitchFamily="2" charset="0"/>
                  <a:ea typeface="Roboto" panose="02000000000000000000" pitchFamily="2" charset="0"/>
                </a:rPr>
                <a:t>Listen to your body and take frequent breaks​</a:t>
              </a:r>
            </a:p>
            <a:p>
              <a:pPr marL="457200" indent="-457200" rtl="0" fontAlgn="base">
                <a:lnSpc>
                  <a:spcPts val="5200"/>
                </a:lnSpc>
                <a:buFont typeface="Arial" panose="020B0604020202020204" pitchFamily="34" charset="0"/>
                <a:buChar char="•"/>
              </a:pPr>
              <a:r>
                <a:rPr lang="en-US" sz="2800">
                  <a:latin typeface="Roboto"/>
                  <a:ea typeface="Roboto"/>
                  <a:cs typeface="Roboto"/>
                </a:rPr>
                <a:t>Check with your doctor before starting an exercise routine​</a:t>
              </a:r>
            </a:p>
            <a:p>
              <a:pPr marL="457200" indent="-457200" rtl="0" fontAlgn="base">
                <a:lnSpc>
                  <a:spcPts val="5200"/>
                </a:lnSpc>
                <a:buFont typeface="Arial" panose="020B0604020202020204" pitchFamily="34" charset="0"/>
                <a:buChar char="•"/>
              </a:pPr>
              <a:r>
                <a:rPr lang="en-US" sz="2800">
                  <a:latin typeface="Roboto" panose="02000000000000000000" pitchFamily="2" charset="0"/>
                  <a:ea typeface="Roboto" panose="02000000000000000000" pitchFamily="2" charset="0"/>
                </a:rPr>
                <a:t>Avoid exercise outside in the early afternoon​</a:t>
              </a:r>
            </a:p>
            <a:p>
              <a:pPr marL="457200" indent="-457200" rtl="0" fontAlgn="base">
                <a:lnSpc>
                  <a:spcPts val="5200"/>
                </a:lnSpc>
                <a:buFont typeface="Arial" panose="020B0604020202020204" pitchFamily="34" charset="0"/>
                <a:buChar char="•"/>
              </a:pPr>
              <a:r>
                <a:rPr lang="en-US" sz="2800">
                  <a:latin typeface="Roboto" panose="02000000000000000000" pitchFamily="2" charset="0"/>
                  <a:ea typeface="Roboto" panose="02000000000000000000" pitchFamily="2" charset="0"/>
                </a:rPr>
                <a:t>Work out or play sports with a friend, not alone​</a:t>
              </a:r>
            </a:p>
          </p:txBody>
        </p:sp>
        <p:sp>
          <p:nvSpPr>
            <p:cNvPr id="3" name="TextBox 2">
              <a:extLst>
                <a:ext uri="{FF2B5EF4-FFF2-40B4-BE49-F238E27FC236}">
                  <a16:creationId xmlns:a16="http://schemas.microsoft.com/office/drawing/2014/main" id="{CE0829F2-F083-5215-3B1F-9A27BDB9D9AE}"/>
                </a:ext>
              </a:extLst>
            </p:cNvPr>
            <p:cNvSpPr txBox="1"/>
            <p:nvPr/>
          </p:nvSpPr>
          <p:spPr>
            <a:xfrm>
              <a:off x="10658475" y="3171911"/>
              <a:ext cx="6251575" cy="584775"/>
            </a:xfrm>
            <a:prstGeom prst="rect">
              <a:avLst/>
            </a:prstGeom>
            <a:noFill/>
          </p:spPr>
          <p:txBody>
            <a:bodyPr wrap="square" rtlCol="0">
              <a:spAutoFit/>
            </a:bodyPr>
            <a:lstStyle/>
            <a:p>
              <a:r>
                <a:rPr lang="en-US" sz="3200" b="1">
                  <a:latin typeface="Original Surfer" panose="020E0503000000020000" pitchFamily="34" charset="0"/>
                </a:rPr>
                <a:t>Tips for Sports Safety: </a:t>
              </a:r>
            </a:p>
          </p:txBody>
        </p:sp>
      </p:grpSp>
    </p:spTree>
    <p:extLst>
      <p:ext uri="{BB962C8B-B14F-4D97-AF65-F5344CB8AC3E}">
        <p14:creationId xmlns:p14="http://schemas.microsoft.com/office/powerpoint/2010/main" val="572023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A472D-45E2-953B-6D09-8661184A608C}"/>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92F2B941-3FF2-41AF-AD79-2AF8DF7C9D27}"/>
              </a:ext>
            </a:extLst>
          </p:cNvPr>
          <p:cNvPicPr>
            <a:picLocks noChangeAspect="1"/>
          </p:cNvPicPr>
          <p:nvPr/>
        </p:nvPicPr>
        <p:blipFill>
          <a:blip r:embed="rId3" cstate="screen">
            <a:alphaModFix amt="50000"/>
            <a:extLst>
              <a:ext uri="{28A0092B-C50C-407E-A947-70E740481C1C}">
                <a14:useLocalDpi xmlns:a14="http://schemas.microsoft.com/office/drawing/2010/main"/>
              </a:ext>
            </a:extLst>
          </a:blip>
          <a:srcRect/>
          <a:stretch>
            <a:fillRect/>
          </a:stretch>
        </p:blipFill>
        <p:spPr>
          <a:xfrm>
            <a:off x="10433050" y="939772"/>
            <a:ext cx="9640849" cy="5267356"/>
          </a:xfrm>
          <a:prstGeom prst="rect">
            <a:avLst/>
          </a:prstGeom>
        </p:spPr>
      </p:pic>
      <p:pic>
        <p:nvPicPr>
          <p:cNvPr id="4" name="Picture 3">
            <a:extLst>
              <a:ext uri="{FF2B5EF4-FFF2-40B4-BE49-F238E27FC236}">
                <a16:creationId xmlns:a16="http://schemas.microsoft.com/office/drawing/2014/main" id="{9DF6B874-4D5A-EB78-6F6A-84B154E58312}"/>
              </a:ext>
            </a:extLst>
          </p:cNvPr>
          <p:cNvPicPr>
            <a:picLocks noChangeAspect="1"/>
          </p:cNvPicPr>
          <p:nvPr/>
        </p:nvPicPr>
        <p:blipFill>
          <a:blip r:embed="rId4" cstate="screen">
            <a:alphaModFix amt="50000"/>
            <a:extLst>
              <a:ext uri="{28A0092B-C50C-407E-A947-70E740481C1C}">
                <a14:useLocalDpi xmlns:a14="http://schemas.microsoft.com/office/drawing/2010/main"/>
              </a:ext>
            </a:extLst>
          </a:blip>
          <a:srcRect/>
          <a:stretch>
            <a:fillRect/>
          </a:stretch>
        </p:blipFill>
        <p:spPr>
          <a:xfrm>
            <a:off x="30201" y="939772"/>
            <a:ext cx="10427271" cy="5267356"/>
          </a:xfrm>
          <a:prstGeom prst="rect">
            <a:avLst/>
          </a:prstGeom>
        </p:spPr>
      </p:pic>
      <p:sp>
        <p:nvSpPr>
          <p:cNvPr id="6" name="Rectangle 5">
            <a:extLst>
              <a:ext uri="{FF2B5EF4-FFF2-40B4-BE49-F238E27FC236}">
                <a16:creationId xmlns:a16="http://schemas.microsoft.com/office/drawing/2014/main" id="{7291DB13-2888-D331-E41C-13A2388F9949}"/>
              </a:ext>
            </a:extLst>
          </p:cNvPr>
          <p:cNvSpPr/>
          <p:nvPr/>
        </p:nvSpPr>
        <p:spPr>
          <a:xfrm>
            <a:off x="9638534" y="319838"/>
            <a:ext cx="1637876" cy="10534712"/>
          </a:xfrm>
          <a:prstGeom prst="rect">
            <a:avLst/>
          </a:prstGeom>
          <a:solidFill>
            <a:schemeClr val="bg1"/>
          </a:solidFill>
          <a:ln>
            <a:solidFill>
              <a:schemeClr val="accent1">
                <a:shade val="15000"/>
              </a:schemeClr>
            </a:solidFill>
          </a:ln>
          <a:effectLst>
            <a:softEdge rad="45428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AB75036B-4876-4BF5-44DE-972E87C9C1DE}"/>
              </a:ext>
            </a:extLst>
          </p:cNvPr>
          <p:cNvGrpSpPr/>
          <p:nvPr/>
        </p:nvGrpSpPr>
        <p:grpSpPr>
          <a:xfrm>
            <a:off x="1182649" y="600014"/>
            <a:ext cx="18891250" cy="2057400"/>
            <a:chOff x="1202783" y="4267640"/>
            <a:chExt cx="18891250" cy="2057400"/>
          </a:xfrm>
        </p:grpSpPr>
        <p:sp>
          <p:nvSpPr>
            <p:cNvPr id="2" name="Rectangle 1">
              <a:extLst>
                <a:ext uri="{FF2B5EF4-FFF2-40B4-BE49-F238E27FC236}">
                  <a16:creationId xmlns:a16="http://schemas.microsoft.com/office/drawing/2014/main" id="{1EFD624A-C820-3A6E-6723-0223701FBAFD}"/>
                </a:ext>
              </a:extLst>
            </p:cNvPr>
            <p:cNvSpPr/>
            <p:nvPr/>
          </p:nvSpPr>
          <p:spPr>
            <a:xfrm>
              <a:off x="1202783" y="4267640"/>
              <a:ext cx="18891250" cy="2057400"/>
            </a:xfrm>
            <a:prstGeom prst="rect">
              <a:avLst/>
            </a:prstGeom>
            <a:solidFill>
              <a:srgbClr val="0876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8D1664CE-5D31-723B-4F77-5ED568DE4541}"/>
                </a:ext>
              </a:extLst>
            </p:cNvPr>
            <p:cNvSpPr txBox="1"/>
            <p:nvPr/>
          </p:nvSpPr>
          <p:spPr>
            <a:xfrm>
              <a:off x="4660125" y="4740541"/>
              <a:ext cx="15071183" cy="1015663"/>
            </a:xfrm>
            <a:prstGeom prst="rect">
              <a:avLst/>
            </a:prstGeom>
            <a:noFill/>
          </p:spPr>
          <p:txBody>
            <a:bodyPr wrap="square" rtlCol="0">
              <a:spAutoFit/>
            </a:bodyPr>
            <a:lstStyle/>
            <a:p>
              <a:pPr algn="r"/>
              <a:r>
                <a:rPr lang="en-US" sz="6000">
                  <a:solidFill>
                    <a:schemeClr val="accent1">
                      <a:lumMod val="60000"/>
                      <a:lumOff val="40000"/>
                    </a:schemeClr>
                  </a:solidFill>
                  <a:latin typeface="Original Surfer" panose="020E0503000000020000" pitchFamily="34" charset="0"/>
                </a:rPr>
                <a:t>Safe Driving</a:t>
              </a:r>
            </a:p>
          </p:txBody>
        </p:sp>
      </p:grpSp>
      <p:sp>
        <p:nvSpPr>
          <p:cNvPr id="13" name="Rectangle 12">
            <a:extLst>
              <a:ext uri="{FF2B5EF4-FFF2-40B4-BE49-F238E27FC236}">
                <a16:creationId xmlns:a16="http://schemas.microsoft.com/office/drawing/2014/main" id="{91B3AD69-F3AE-9B26-2804-7770932AF4A8}"/>
              </a:ext>
            </a:extLst>
          </p:cNvPr>
          <p:cNvSpPr/>
          <p:nvPr/>
        </p:nvSpPr>
        <p:spPr>
          <a:xfrm rot="5400000">
            <a:off x="8263419" y="-3585007"/>
            <a:ext cx="3577263" cy="21183602"/>
          </a:xfrm>
          <a:prstGeom prst="rect">
            <a:avLst/>
          </a:prstGeom>
          <a:solidFill>
            <a:schemeClr val="bg1"/>
          </a:solidFill>
          <a:ln>
            <a:solidFill>
              <a:schemeClr val="accent1">
                <a:shade val="15000"/>
              </a:schemeClr>
            </a:solidFill>
          </a:ln>
          <a:effectLst>
            <a:softEdge rad="45428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a:p>
        </p:txBody>
      </p:sp>
      <p:pic>
        <p:nvPicPr>
          <p:cNvPr id="9" name="object 5">
            <a:extLst>
              <a:ext uri="{FF2B5EF4-FFF2-40B4-BE49-F238E27FC236}">
                <a16:creationId xmlns:a16="http://schemas.microsoft.com/office/drawing/2014/main" id="{FC18A7A9-2B95-9862-9365-07DBCA90419F}"/>
              </a:ext>
            </a:extLst>
          </p:cNvPr>
          <p:cNvPicPr/>
          <p:nvPr/>
        </p:nvPicPr>
        <p:blipFill>
          <a:blip r:embed="rId5" cstate="email">
            <a:extLst>
              <a:ext uri="{28A0092B-C50C-407E-A947-70E740481C1C}">
                <a14:useLocalDpi xmlns:a14="http://schemas.microsoft.com/office/drawing/2010/main"/>
              </a:ext>
            </a:extLst>
          </a:blip>
          <a:stretch>
            <a:fillRect/>
          </a:stretch>
        </p:blipFill>
        <p:spPr>
          <a:xfrm>
            <a:off x="-10067" y="10576844"/>
            <a:ext cx="20104100" cy="910967"/>
          </a:xfrm>
          <a:prstGeom prst="rect">
            <a:avLst/>
          </a:prstGeom>
        </p:spPr>
      </p:pic>
      <p:sp>
        <p:nvSpPr>
          <p:cNvPr id="12" name="TextBox 11">
            <a:extLst>
              <a:ext uri="{FF2B5EF4-FFF2-40B4-BE49-F238E27FC236}">
                <a16:creationId xmlns:a16="http://schemas.microsoft.com/office/drawing/2014/main" id="{6D35C114-0CBB-B161-1897-3BCCFD687E5B}"/>
              </a:ext>
            </a:extLst>
          </p:cNvPr>
          <p:cNvSpPr txBox="1"/>
          <p:nvPr/>
        </p:nvSpPr>
        <p:spPr>
          <a:xfrm>
            <a:off x="14218024" y="-2761129"/>
            <a:ext cx="184731" cy="369332"/>
          </a:xfrm>
          <a:prstGeom prst="rect">
            <a:avLst/>
          </a:prstGeom>
          <a:noFill/>
        </p:spPr>
        <p:txBody>
          <a:bodyPr wrap="none" rtlCol="0">
            <a:spAutoFit/>
          </a:bodyPr>
          <a:lstStyle/>
          <a:p>
            <a:endParaRPr lang="en-US"/>
          </a:p>
        </p:txBody>
      </p:sp>
      <p:grpSp>
        <p:nvGrpSpPr>
          <p:cNvPr id="14" name="Group 13">
            <a:extLst>
              <a:ext uri="{FF2B5EF4-FFF2-40B4-BE49-F238E27FC236}">
                <a16:creationId xmlns:a16="http://schemas.microsoft.com/office/drawing/2014/main" id="{2583DB98-CEEB-BED9-0FF6-512AA8D37AA4}"/>
              </a:ext>
            </a:extLst>
          </p:cNvPr>
          <p:cNvGrpSpPr/>
          <p:nvPr/>
        </p:nvGrpSpPr>
        <p:grpSpPr>
          <a:xfrm>
            <a:off x="374650" y="6492818"/>
            <a:ext cx="18803458" cy="3927550"/>
            <a:chOff x="197195" y="6545080"/>
            <a:chExt cx="18803458" cy="3927550"/>
          </a:xfrm>
        </p:grpSpPr>
        <p:sp>
          <p:nvSpPr>
            <p:cNvPr id="3" name="TextBox 2">
              <a:extLst>
                <a:ext uri="{FF2B5EF4-FFF2-40B4-BE49-F238E27FC236}">
                  <a16:creationId xmlns:a16="http://schemas.microsoft.com/office/drawing/2014/main" id="{39F35F9B-AB10-4259-DD26-90439AAAB6A5}"/>
                </a:ext>
              </a:extLst>
            </p:cNvPr>
            <p:cNvSpPr txBox="1"/>
            <p:nvPr/>
          </p:nvSpPr>
          <p:spPr>
            <a:xfrm>
              <a:off x="197195" y="6545080"/>
              <a:ext cx="4346162" cy="584775"/>
            </a:xfrm>
            <a:prstGeom prst="rect">
              <a:avLst/>
            </a:prstGeom>
            <a:noFill/>
          </p:spPr>
          <p:txBody>
            <a:bodyPr wrap="square" rtlCol="0">
              <a:spAutoFit/>
            </a:bodyPr>
            <a:lstStyle/>
            <a:p>
              <a:r>
                <a:rPr lang="en-US" sz="3200" b="1">
                  <a:latin typeface="Original Surfer" panose="020E0503000000020000" pitchFamily="34" charset="0"/>
                </a:rPr>
                <a:t>Quick facts</a:t>
              </a:r>
            </a:p>
          </p:txBody>
        </p:sp>
        <p:sp>
          <p:nvSpPr>
            <p:cNvPr id="8" name="TextBox 7">
              <a:extLst>
                <a:ext uri="{FF2B5EF4-FFF2-40B4-BE49-F238E27FC236}">
                  <a16:creationId xmlns:a16="http://schemas.microsoft.com/office/drawing/2014/main" id="{A1A01F95-8E97-75D1-D64D-6B53CB2709BF}"/>
                </a:ext>
              </a:extLst>
            </p:cNvPr>
            <p:cNvSpPr txBox="1"/>
            <p:nvPr/>
          </p:nvSpPr>
          <p:spPr>
            <a:xfrm>
              <a:off x="708268" y="6895369"/>
              <a:ext cx="18292385" cy="3577261"/>
            </a:xfrm>
            <a:prstGeom prst="rect">
              <a:avLst/>
            </a:prstGeom>
            <a:noFill/>
          </p:spPr>
          <p:txBody>
            <a:bodyPr wrap="square" lIns="91440" tIns="45720" rIns="91440" bIns="45720" rtlCol="0" anchor="t">
              <a:spAutoFit/>
            </a:bodyPr>
            <a:lstStyle/>
            <a:p>
              <a:pPr marL="457200" indent="-457200" algn="l" rtl="0" fontAlgn="base">
                <a:lnSpc>
                  <a:spcPts val="4500"/>
                </a:lnSpc>
                <a:spcAft>
                  <a:spcPts val="600"/>
                </a:spcAft>
                <a:buFont typeface="Arial" panose="020B0604020202020204" pitchFamily="34" charset="0"/>
                <a:buChar char="•"/>
              </a:pPr>
              <a:r>
                <a:rPr lang="en-US" sz="2800">
                  <a:latin typeface="Roboto"/>
                  <a:ea typeface="Roboto"/>
                  <a:cs typeface="Roboto"/>
                </a:rPr>
                <a:t>According to the NHTSA, per vehicle miles traveled in 2023, motorcyclists were about 28 times more likely than passenger car occupants to die in a vehicle crash and were five times more likely to be injured. Motorcycle riders continue to be overrepresented in fatal traffic crashes. In 2023, there were 6,335 motorcyclists killed — 15% of all traffic fatalities</a:t>
              </a:r>
              <a:r>
                <a:rPr lang="en-US" sz="1800" dirty="0"/>
                <a:t>. </a:t>
              </a:r>
              <a:endParaRPr lang="en-US" dirty="0"/>
            </a:p>
            <a:p>
              <a:pPr marL="457200" indent="-457200" algn="l" rtl="0" fontAlgn="base">
                <a:lnSpc>
                  <a:spcPts val="4500"/>
                </a:lnSpc>
                <a:spcAft>
                  <a:spcPts val="600"/>
                </a:spcAft>
                <a:buFont typeface="Arial" panose="020B0604020202020204" pitchFamily="34" charset="0"/>
                <a:buChar char="•"/>
              </a:pPr>
              <a:r>
                <a:rPr lang="en-US" sz="2800">
                  <a:latin typeface="Roboto"/>
                  <a:ea typeface="Roboto"/>
                  <a:cs typeface="Roboto"/>
                </a:rPr>
                <a:t>Speed affects your safety even when you are driving at the speed limit; going too fast for road conditions --  such as bad weather or a road under repair. </a:t>
              </a:r>
            </a:p>
          </p:txBody>
        </p:sp>
      </p:grpSp>
    </p:spTree>
    <p:extLst>
      <p:ext uri="{BB962C8B-B14F-4D97-AF65-F5344CB8AC3E}">
        <p14:creationId xmlns:p14="http://schemas.microsoft.com/office/powerpoint/2010/main" val="13345674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D133FCB6B70F84FA97472B40606A4E1" ma:contentTypeVersion="10" ma:contentTypeDescription="Create a new document." ma:contentTypeScope="" ma:versionID="bad129f4a1ba479fbc91d9fdbb6dc565">
  <xsd:schema xmlns:xsd="http://www.w3.org/2001/XMLSchema" xmlns:xs="http://www.w3.org/2001/XMLSchema" xmlns:p="http://schemas.microsoft.com/office/2006/metadata/properties" xmlns:ns2="7964beb4-9056-4eb8-ae87-9475c3be27d2" targetNamespace="http://schemas.microsoft.com/office/2006/metadata/properties" ma:root="true" ma:fieldsID="99311a390c49d0f53ed152a60f0fc387" ns2:_="">
    <xsd:import namespace="7964beb4-9056-4eb8-ae87-9475c3be27d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64beb4-9056-4eb8-ae87-9475c3be27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cef215b-19b7-4691-95f4-27d2fe62d5df"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964beb4-9056-4eb8-ae87-9475c3be27d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551088-DC91-476C-8601-B76113C410BD}">
  <ds:schemaRefs>
    <ds:schemaRef ds:uri="7964beb4-9056-4eb8-ae87-9475c3be27d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DF31BE2-6339-4795-9FC4-AA52F27BFAED}">
  <ds:schemaRefs>
    <ds:schemaRef ds:uri="7964beb4-9056-4eb8-ae87-9475c3be27d2"/>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208A0762-E9CF-4A04-9896-B1C8E3C7A5D6}">
  <ds:schemaRefs>
    <ds:schemaRef ds:uri="http://schemas.microsoft.com/sharepoint/v3/contenttype/forms"/>
  </ds:schemaRefs>
</ds:datastoreItem>
</file>

<file path=docMetadata/LabelInfo.xml><?xml version="1.0" encoding="utf-8"?>
<clbl:labelList xmlns:clbl="http://schemas.microsoft.com/office/2020/mipLabelMetadata">
  <clbl:label id="{b27ac744-d744-4b94-baa9-948b89b4017a}" enabled="1" method="Standard" siteId="{e3333e00-c877-4b87-b6ad-45e942de1750}" removed="0"/>
</clbl:labelList>
</file>

<file path=docProps/app.xml><?xml version="1.0" encoding="utf-8"?>
<Properties xmlns="http://schemas.openxmlformats.org/officeDocument/2006/extended-properties" xmlns:vt="http://schemas.openxmlformats.org/officeDocument/2006/docPropsVTypes">
  <Template/>
  <TotalTime>1</TotalTime>
  <Words>1981</Words>
  <Application>Microsoft Office PowerPoint</Application>
  <PresentationFormat>Custom</PresentationFormat>
  <Paragraphs>109</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Arial</vt:lpstr>
      <vt:lpstr>Calibri</vt:lpstr>
      <vt:lpstr>Original Surfer</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charity.m.robinson3</cp:lastModifiedBy>
  <cp:revision>79</cp:revision>
  <dcterms:created xsi:type="dcterms:W3CDTF">2026-03-26T13:28:15Z</dcterms:created>
  <dcterms:modified xsi:type="dcterms:W3CDTF">2026-04-13T15:32:03Z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2026-03-26T00:00:00Z</vt:filetime>
  </property>
  <property fmtid="{D5CDD505-2E9C-101B-9397-08002B2CF9AE}" pid="3" name="LastSaved">
    <vt:filetime>2026-03-26T00:00:00Z</vt:filetime>
  </property>
  <property fmtid="{D5CDD505-2E9C-101B-9397-08002B2CF9AE}" pid="4" name="Producer">
    <vt:lpwstr>macOS Version 26.3.1 (a) (Build 25D771280a) Quartz PDFContext</vt:lpwstr>
  </property>
  <property fmtid="{D5CDD505-2E9C-101B-9397-08002B2CF9AE}" pid="5" name="ContentTypeId">
    <vt:lpwstr>0x010100DD133FCB6B70F84FA97472B40606A4E1</vt:lpwstr>
  </property>
  <property fmtid="{D5CDD505-2E9C-101B-9397-08002B2CF9AE}" pid="6" name="MediaServiceImageTags">
    <vt:lpwstr/>
  </property>
</Properties>
</file>