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4"/>
  </p:notesMasterIdLst>
  <p:sldIdLst>
    <p:sldId id="282" r:id="rId5"/>
    <p:sldId id="283" r:id="rId6"/>
    <p:sldId id="284" r:id="rId7"/>
    <p:sldId id="285" r:id="rId8"/>
    <p:sldId id="286" r:id="rId9"/>
    <p:sldId id="287" r:id="rId10"/>
    <p:sldId id="288" r:id="rId11"/>
    <p:sldId id="289" r:id="rId12"/>
    <p:sldId id="290" r:id="rId13"/>
  </p:sldIdLst>
  <p:sldSz cx="20104100" cy="11449050"/>
  <p:notesSz cx="20104100" cy="114490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7687"/>
    <a:srgbClr val="FAD879"/>
    <a:srgbClr val="F19A72"/>
    <a:srgbClr val="23C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906" y="90"/>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746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74675"/>
          </a:xfrm>
          <a:prstGeom prst="rect">
            <a:avLst/>
          </a:prstGeom>
        </p:spPr>
        <p:txBody>
          <a:bodyPr vert="horz" lIns="91440" tIns="45720" rIns="91440" bIns="45720" rtlCol="0"/>
          <a:lstStyle>
            <a:lvl1pPr algn="r">
              <a:defRPr sz="1200"/>
            </a:lvl1pPr>
          </a:lstStyle>
          <a:p>
            <a:fld id="{423C45C8-BE87-534C-8366-897AFA98E722}" type="datetimeFigureOut">
              <a:rPr lang="en-US" smtClean="0"/>
              <a:t>4/13/2026</a:t>
            </a:fld>
            <a:endParaRPr lang="en-US"/>
          </a:p>
        </p:txBody>
      </p:sp>
      <p:sp>
        <p:nvSpPr>
          <p:cNvPr id="4" name="Slide Image Placeholder 3"/>
          <p:cNvSpPr>
            <a:spLocks noGrp="1" noRot="1" noChangeAspect="1"/>
          </p:cNvSpPr>
          <p:nvPr>
            <p:ph type="sldImg" idx="2"/>
          </p:nvPr>
        </p:nvSpPr>
        <p:spPr>
          <a:xfrm>
            <a:off x="6659563" y="1431925"/>
            <a:ext cx="6784975" cy="38639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510213"/>
            <a:ext cx="16084550" cy="4508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874375"/>
            <a:ext cx="8712200" cy="5746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874375"/>
            <a:ext cx="8712200" cy="574675"/>
          </a:xfrm>
          <a:prstGeom prst="rect">
            <a:avLst/>
          </a:prstGeom>
        </p:spPr>
        <p:txBody>
          <a:bodyPr vert="horz" lIns="91440" tIns="45720" rIns="91440" bIns="45720" rtlCol="0" anchor="b"/>
          <a:lstStyle>
            <a:lvl1pPr algn="r">
              <a:defRPr sz="1200"/>
            </a:lvl1pPr>
          </a:lstStyle>
          <a:p>
            <a:fld id="{2B6D60A5-3E09-2D43-9338-CDCF17F41F53}" type="slidenum">
              <a:rPr lang="en-US" smtClean="0"/>
              <a:t>‹#›</a:t>
            </a:fld>
            <a:endParaRPr lang="en-US"/>
          </a:p>
        </p:txBody>
      </p:sp>
    </p:spTree>
    <p:extLst>
      <p:ext uri="{BB962C8B-B14F-4D97-AF65-F5344CB8AC3E}">
        <p14:creationId xmlns:p14="http://schemas.microsoft.com/office/powerpoint/2010/main" val="3067492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htsa.gov/road-safety/motorcycle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FC6AF-E52A-7024-8A46-C76D0E34EB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D5752F-4263-ABE3-3371-2617B697F1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32A6B6-EC04-C31D-CDCA-7560B8B4CECD}"/>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BEFORE THE RIDE Check your motorcycle’s tire pressure and tread depth, hand and foot brakes, head and brake light signal indicators, and fluid levels before you ride. You should also check under the motorcycle for signs of oil or gas leaks. If you're carrying cargo, you should secure and balance the load on the cycle; and adjust the suspension and tire pressure to accommodate the extra weight. If you're carrying a passenger, they should mount the motorcycle only after the engine has started; should sit as far forward as possible directly behind you; and should always keep both feet on the footrests, even when the motorcycle is stopped. Remind your passenger to keep his or her legs and feet away from the muffler. Tell your passenger to hold on firmly to your waist, hips, or belt; keep movement to a minimum; and lean at the same time and in the same direction as you do. Do not let your passenger dismount the motorcycle until you say it is safe.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Always wear a helmet that meets U.S. Department of Transportation (DOT) Federal Motor Vehicle Safety Standard (FMVSS) 218. Look for the DOT symbol on the outside back of the helmet. Snell and ANSI labels located inside the helmet also show the helmet meets the standards of those private, non-profit organizations.  </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DURING THE RIDE Experienced riders know local traffic laws - and they don't take risks. Obey traffic lights, signs, speed limits, and lane markings; ride with the flow of traffic and leave plenty of room between your bike and other vehicles; and always check behind you and signal before you change lanes. Remember to ride defensively. Most multi-vehicle motorcycle crashes generally are caused when other drivers simply don’t see the motorcyclist. Proceed cautiously at intersections and yield to pedestrians and other vehicles as appropriate. You can increase your visibility by applying reflective materials to your motorcycle and by always keeping your motorcycle’s headlights on, even using high beams during the day.</a:t>
            </a:r>
          </a:p>
          <a:p>
            <a:pPr fontAlgn="base"/>
            <a:r>
              <a:rPr lang="en-US" sz="1200" u="sng" kern="1200">
                <a:solidFill>
                  <a:schemeClr val="tx1"/>
                </a:solidFill>
                <a:effectLst/>
                <a:latin typeface="+mn-lt"/>
                <a:ea typeface="+mn-ea"/>
                <a:cs typeface="+mn-cs"/>
                <a:hlinkClick r:id="rId3"/>
              </a:rPr>
              <a:t>https://www.nhtsa.gov/road-safety/motorcycles</a:t>
            </a:r>
            <a:r>
              <a:rPr lang="en-US" sz="120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2B1BBBAB-D0B3-49E6-3692-7647999EB361}"/>
              </a:ext>
            </a:extLst>
          </p:cNvPr>
          <p:cNvSpPr>
            <a:spLocks noGrp="1"/>
          </p:cNvSpPr>
          <p:nvPr>
            <p:ph type="sldNum" sz="quarter" idx="5"/>
          </p:nvPr>
        </p:nvSpPr>
        <p:spPr/>
        <p:txBody>
          <a:bodyPr/>
          <a:lstStyle/>
          <a:p>
            <a:fld id="{2B6D60A5-3E09-2D43-9338-CDCF17F41F53}" type="slidenum">
              <a:rPr lang="en-US" smtClean="0"/>
              <a:t>1</a:t>
            </a:fld>
            <a:endParaRPr lang="en-US"/>
          </a:p>
        </p:txBody>
      </p:sp>
    </p:spTree>
    <p:extLst>
      <p:ext uri="{BB962C8B-B14F-4D97-AF65-F5344CB8AC3E}">
        <p14:creationId xmlns:p14="http://schemas.microsoft.com/office/powerpoint/2010/main" val="412821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32C606-96B3-A8D0-9B9D-2EDC5112A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E677D1-A83C-D51B-2E8D-8CE3F6B9CB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E89564-C844-B3DE-986A-175BDEA37395}"/>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PLAN YOUR ROUTE </a:t>
            </a:r>
          </a:p>
          <a:p>
            <a:pPr fontAlgn="base"/>
            <a:r>
              <a:rPr lang="en-US" sz="1200" kern="1200">
                <a:solidFill>
                  <a:schemeClr val="tx1"/>
                </a:solidFill>
                <a:effectLst/>
                <a:latin typeface="+mn-lt"/>
                <a:ea typeface="+mn-ea"/>
                <a:cs typeface="+mn-cs"/>
              </a:rPr>
              <a:t>Before heading out, check the weather, road conditions, and traffic. Don’t rush through your trip; allow plenty of time to get to your destination safely. Always review directions and maps before you go, even if you use a navigation aid, and let others know your route and ETA.</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SUMMER WEATHER TIPS</a:t>
            </a:r>
          </a:p>
          <a:p>
            <a:pPr fontAlgn="base"/>
            <a:r>
              <a:rPr lang="en-US" sz="1200" kern="1200">
                <a:solidFill>
                  <a:schemeClr val="tx1"/>
                </a:solidFill>
                <a:effectLst/>
                <a:latin typeface="+mn-lt"/>
                <a:ea typeface="+mn-ea"/>
                <a:cs typeface="+mn-cs"/>
              </a:rPr>
              <a:t>A/C </a:t>
            </a:r>
          </a:p>
          <a:p>
            <a:pPr fontAlgn="base"/>
            <a:r>
              <a:rPr lang="en-US" sz="1200" kern="1200">
                <a:solidFill>
                  <a:schemeClr val="tx1"/>
                </a:solidFill>
                <a:effectLst/>
                <a:latin typeface="+mn-lt"/>
                <a:ea typeface="+mn-ea"/>
                <a:cs typeface="+mn-cs"/>
              </a:rPr>
              <a:t>As the temperatures rise, your A/C works harder to keep your vehicle cool. Check A/C performance and cabin air filter before traveling. A lack of air conditioning on a hot summer day affects everyone, especially children and older adults sensitive to heat or in poor health.</a:t>
            </a:r>
          </a:p>
          <a:p>
            <a:pPr fontAlgn="base"/>
            <a:endParaRPr lang="en-US" sz="1200" kern="1200">
              <a:solidFill>
                <a:schemeClr val="tx1"/>
              </a:solidFill>
              <a:effectLst/>
              <a:latin typeface="+mn-lt"/>
              <a:ea typeface="+mn-ea"/>
              <a:cs typeface="+mn-cs"/>
            </a:endParaRPr>
          </a:p>
          <a:p>
            <a:pPr fontAlgn="base"/>
            <a:r>
              <a:rPr lang="en-US" sz="1200" kern="1200">
                <a:solidFill>
                  <a:schemeClr val="tx1"/>
                </a:solidFill>
                <a:effectLst/>
                <a:latin typeface="+mn-lt"/>
                <a:ea typeface="+mn-ea"/>
                <a:cs typeface="+mn-cs"/>
              </a:rPr>
              <a:t>BELTS AND HOSES</a:t>
            </a:r>
          </a:p>
          <a:p>
            <a:pPr fontAlgn="base"/>
            <a:r>
              <a:rPr lang="en-US" sz="1200" kern="1200">
                <a:solidFill>
                  <a:schemeClr val="tx1"/>
                </a:solidFill>
                <a:effectLst/>
                <a:latin typeface="+mn-lt"/>
                <a:ea typeface="+mn-ea"/>
                <a:cs typeface="+mn-cs"/>
              </a:rPr>
              <a:t>As summer temperatures rise, rubber belts and hoses degrade. Look under the hood and inspect all belts and hoses for bulges, blisters, cracks, or cuts in the rubber. It’s best to replace them now if they show signs of obvious wear. Also, make sure all hose connections are secure.</a:t>
            </a:r>
          </a:p>
          <a:p>
            <a:pPr fontAlgn="base"/>
            <a:r>
              <a:rPr lang="en-US"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HEATSTROKE</a:t>
            </a:r>
          </a:p>
          <a:p>
            <a:pPr fontAlgn="base"/>
            <a:r>
              <a:rPr lang="en-US" sz="1200" kern="1200">
                <a:solidFill>
                  <a:schemeClr val="tx1"/>
                </a:solidFill>
                <a:effectLst/>
                <a:latin typeface="+mn-lt"/>
                <a:ea typeface="+mn-ea"/>
                <a:cs typeface="+mn-cs"/>
              </a:rPr>
              <a:t>Heatstroke in vehicles can happen when a child is left unattended in a parked vehicle or enters an unattended vehicle. Never leave children alone in a car. A child’s body temperature rises three to five times faster than an adult's. Even if it’s 60 degrees outside with the windows cracked, the temperature inside a vehicle can quickly reach deadly levels.</a:t>
            </a:r>
          </a:p>
          <a:p>
            <a:pPr fontAlgn="base"/>
            <a:r>
              <a:rPr lang="en-US" sz="1200" kern="1200">
                <a:solidFill>
                  <a:schemeClr val="tx1"/>
                </a:solidFill>
                <a:effectLst/>
                <a:latin typeface="+mn-lt"/>
                <a:ea typeface="+mn-ea"/>
                <a:cs typeface="+mn-cs"/>
              </a:rPr>
              <a:t> </a:t>
            </a:r>
          </a:p>
        </p:txBody>
      </p:sp>
      <p:sp>
        <p:nvSpPr>
          <p:cNvPr id="4" name="Slide Number Placeholder 3">
            <a:extLst>
              <a:ext uri="{FF2B5EF4-FFF2-40B4-BE49-F238E27FC236}">
                <a16:creationId xmlns:a16="http://schemas.microsoft.com/office/drawing/2014/main" id="{C02B757A-04A3-107B-ACA7-380BE807A0FC}"/>
              </a:ext>
            </a:extLst>
          </p:cNvPr>
          <p:cNvSpPr>
            <a:spLocks noGrp="1"/>
          </p:cNvSpPr>
          <p:nvPr>
            <p:ph type="sldNum" sz="quarter" idx="5"/>
          </p:nvPr>
        </p:nvSpPr>
        <p:spPr/>
        <p:txBody>
          <a:bodyPr/>
          <a:lstStyle/>
          <a:p>
            <a:fld id="{2B6D60A5-3E09-2D43-9338-CDCF17F41F53}" type="slidenum">
              <a:rPr lang="en-US" smtClean="0"/>
              <a:t>2</a:t>
            </a:fld>
            <a:endParaRPr lang="en-US"/>
          </a:p>
        </p:txBody>
      </p:sp>
    </p:spTree>
    <p:extLst>
      <p:ext uri="{BB962C8B-B14F-4D97-AF65-F5344CB8AC3E}">
        <p14:creationId xmlns:p14="http://schemas.microsoft.com/office/powerpoint/2010/main" val="2815551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6CC77-4C9C-ACCD-1070-B7484E5290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A22FC7-7349-7C06-CFE0-C1C59D10C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83C303-3F61-A2C8-063D-16D2336954A8}"/>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Here are AAA’s Top 10 Tips to Avoid Distractions While Driving</a:t>
            </a:r>
          </a:p>
          <a:p>
            <a:pPr fontAlgn="base"/>
            <a:r>
              <a:rPr lang="en-US" sz="1200" kern="1200">
                <a:solidFill>
                  <a:schemeClr val="tx1"/>
                </a:solidFill>
                <a:effectLst/>
                <a:latin typeface="+mn-lt"/>
                <a:ea typeface="+mn-ea"/>
                <a:cs typeface="+mn-cs"/>
              </a:rPr>
              <a:t>10. Fully focus on driving. Do not let anything divert your attention, actively scan the road, use your mirrors and watch out for pedestrians and cyclists.</a:t>
            </a:r>
          </a:p>
          <a:p>
            <a:pPr fontAlgn="base"/>
            <a:r>
              <a:rPr lang="en-US" sz="1200" kern="1200">
                <a:solidFill>
                  <a:schemeClr val="tx1"/>
                </a:solidFill>
                <a:effectLst/>
                <a:latin typeface="+mn-lt"/>
                <a:ea typeface="+mn-ea"/>
                <a:cs typeface="+mn-cs"/>
              </a:rPr>
              <a:t>9. Store loose gear, possessions and other distractions that could roll around in the car so you do not feel tempted to reach for them on the floor or the seat.</a:t>
            </a:r>
          </a:p>
          <a:p>
            <a:pPr fontAlgn="base"/>
            <a:r>
              <a:rPr lang="en-US" sz="1200" kern="1200">
                <a:solidFill>
                  <a:schemeClr val="tx1"/>
                </a:solidFill>
                <a:effectLst/>
                <a:latin typeface="+mn-lt"/>
                <a:ea typeface="+mn-ea"/>
                <a:cs typeface="+mn-cs"/>
              </a:rPr>
              <a:t>8. Make adjustments before you get underway. This includes adjusting your seat, mirrors and climate controls before hitting the road. Also, decide on your route and check traffic conditions ahead of time.</a:t>
            </a:r>
          </a:p>
          <a:p>
            <a:pPr fontAlgn="base"/>
            <a:r>
              <a:rPr lang="en-US" sz="1200" kern="1200">
                <a:solidFill>
                  <a:schemeClr val="tx1"/>
                </a:solidFill>
                <a:effectLst/>
                <a:latin typeface="+mn-lt"/>
                <a:ea typeface="+mn-ea"/>
                <a:cs typeface="+mn-cs"/>
              </a:rPr>
              <a:t>7. Finish getting ready at home – instead of once you get on the road.</a:t>
            </a:r>
          </a:p>
          <a:p>
            <a:pPr fontAlgn="base"/>
            <a:r>
              <a:rPr lang="en-US" sz="1200" kern="1200">
                <a:solidFill>
                  <a:schemeClr val="tx1"/>
                </a:solidFill>
                <a:effectLst/>
                <a:latin typeface="+mn-lt"/>
                <a:ea typeface="+mn-ea"/>
                <a:cs typeface="+mn-cs"/>
              </a:rPr>
              <a:t>6. Snack smart. If possible, eat meals or snacks before or after your trip, not while driving. On the road, avoid messy foods that can be difficult to manage.</a:t>
            </a:r>
          </a:p>
          <a:p>
            <a:pPr fontAlgn="base"/>
            <a:r>
              <a:rPr lang="en-US" sz="1200" kern="1200">
                <a:solidFill>
                  <a:schemeClr val="tx1"/>
                </a:solidFill>
                <a:effectLst/>
                <a:latin typeface="+mn-lt"/>
                <a:ea typeface="+mn-ea"/>
                <a:cs typeface="+mn-cs"/>
              </a:rPr>
              <a:t>5. Secure children and pets before getting underway. If they need your attention, pull off the road safely to care for them. Reaching into the backseat can cause you to lose control of the vehicle.</a:t>
            </a:r>
          </a:p>
          <a:p>
            <a:pPr fontAlgn="base"/>
            <a:r>
              <a:rPr lang="en-US" sz="1200" kern="1200">
                <a:solidFill>
                  <a:schemeClr val="tx1"/>
                </a:solidFill>
                <a:effectLst/>
                <a:latin typeface="+mn-lt"/>
                <a:ea typeface="+mn-ea"/>
                <a:cs typeface="+mn-cs"/>
              </a:rPr>
              <a:t>4. Put aside your cell phone. Never text, read email, play video games or scroll the internet or social media while driving.</a:t>
            </a:r>
          </a:p>
          <a:p>
            <a:pPr fontAlgn="base"/>
            <a:r>
              <a:rPr lang="en-US" sz="1200" kern="1200">
                <a:solidFill>
                  <a:schemeClr val="tx1"/>
                </a:solidFill>
                <a:effectLst/>
                <a:latin typeface="+mn-lt"/>
                <a:ea typeface="+mn-ea"/>
                <a:cs typeface="+mn-cs"/>
              </a:rPr>
              <a:t>3. If you have passengers, let them be your co-pilot or navigator so you can focus safely on driving.</a:t>
            </a:r>
          </a:p>
          <a:p>
            <a:pPr fontAlgn="base"/>
            <a:r>
              <a:rPr lang="en-US" sz="1200" kern="1200">
                <a:solidFill>
                  <a:schemeClr val="tx1"/>
                </a:solidFill>
                <a:effectLst/>
                <a:latin typeface="+mn-lt"/>
                <a:ea typeface="+mn-ea"/>
                <a:cs typeface="+mn-cs"/>
              </a:rPr>
              <a:t>2. If another activity demands your attention, instead of trying to attempt it while driving, pull off the road and stop your vehicle in a safe place</a:t>
            </a:r>
          </a:p>
          <a:p>
            <a:pPr fontAlgn="base"/>
            <a:r>
              <a:rPr lang="en-US" sz="1200" kern="1200">
                <a:solidFill>
                  <a:schemeClr val="tx1"/>
                </a:solidFill>
                <a:effectLst/>
                <a:latin typeface="+mn-lt"/>
                <a:ea typeface="+mn-ea"/>
                <a:cs typeface="+mn-cs"/>
              </a:rPr>
              <a:t>1. As a general rule, if you cannot devote your full attention to driving because of some other activity, it’s a distraction. Take care of it before or after your trip, not while behind the wheel.</a:t>
            </a:r>
          </a:p>
          <a:p>
            <a:pPr fontAlgn="base"/>
            <a:r>
              <a:rPr lang="en-US" sz="1200" kern="1200">
                <a:solidFill>
                  <a:schemeClr val="tx1"/>
                </a:solidFill>
                <a:effectLst/>
                <a:latin typeface="+mn-lt"/>
                <a:ea typeface="+mn-ea"/>
                <a:cs typeface="+mn-cs"/>
              </a:rPr>
              <a:t> </a:t>
            </a: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D970D2AF-7AE8-9054-E4FC-C5D09945CFC3}"/>
              </a:ext>
            </a:extLst>
          </p:cNvPr>
          <p:cNvSpPr>
            <a:spLocks noGrp="1"/>
          </p:cNvSpPr>
          <p:nvPr>
            <p:ph type="sldNum" sz="quarter" idx="5"/>
          </p:nvPr>
        </p:nvSpPr>
        <p:spPr/>
        <p:txBody>
          <a:bodyPr/>
          <a:lstStyle/>
          <a:p>
            <a:fld id="{2B6D60A5-3E09-2D43-9338-CDCF17F41F53}" type="slidenum">
              <a:rPr lang="en-US" smtClean="0"/>
              <a:t>3</a:t>
            </a:fld>
            <a:endParaRPr lang="en-US"/>
          </a:p>
        </p:txBody>
      </p:sp>
    </p:spTree>
    <p:extLst>
      <p:ext uri="{BB962C8B-B14F-4D97-AF65-F5344CB8AC3E}">
        <p14:creationId xmlns:p14="http://schemas.microsoft.com/office/powerpoint/2010/main" val="3313264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6E371-6E52-4D16-5B97-413DF475C0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5A1ED2-0F0E-B176-E09B-34C8F729A8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216FAF-8EF2-F211-D7BE-530A89126A78}"/>
              </a:ext>
            </a:extLst>
          </p:cNvPr>
          <p:cNvSpPr>
            <a:spLocks noGrp="1"/>
          </p:cNvSpPr>
          <p:nvPr>
            <p:ph type="body" idx="1"/>
          </p:nvPr>
        </p:nvSpPr>
        <p:spPr/>
        <p:txBody>
          <a:bodyPr/>
          <a:lstStyle/>
          <a:p>
            <a:r>
              <a:rPr lang="en-US" sz="1200" kern="1200">
                <a:solidFill>
                  <a:schemeClr val="tx1"/>
                </a:solidFill>
                <a:effectLst/>
                <a:latin typeface="+mn-lt"/>
                <a:ea typeface="+mn-ea"/>
                <a:cs typeface="+mn-cs"/>
              </a:rPr>
              <a:t>Stay alert and look out for pedestrians and cyclists. To prevent back overs, always walk around your vehicle to check for children running or playing before backing out of a driveway or parking spot. While backup cameras are helpful, they have limitations; kids, pets, and objects can still be in your path but out of the camera’s view. When children play, they are often oblivious to cars and trucks around them. Every vehicle has a blind zone. </a:t>
            </a:r>
          </a:p>
          <a:p>
            <a:pPr fontAlgn="base"/>
            <a:r>
              <a:rPr lang="en-US" sz="1200" kern="1200">
                <a:solidFill>
                  <a:schemeClr val="tx1"/>
                </a:solidFill>
                <a:effectLst/>
                <a:latin typeface="+mn-lt"/>
                <a:ea typeface="+mn-ea"/>
                <a:cs typeface="+mn-cs"/>
              </a:rPr>
              <a:t> </a:t>
            </a: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63165CC-D026-3A9A-4DAC-50D095064E24}"/>
              </a:ext>
            </a:extLst>
          </p:cNvPr>
          <p:cNvSpPr>
            <a:spLocks noGrp="1"/>
          </p:cNvSpPr>
          <p:nvPr>
            <p:ph type="sldNum" sz="quarter" idx="5"/>
          </p:nvPr>
        </p:nvSpPr>
        <p:spPr/>
        <p:txBody>
          <a:bodyPr/>
          <a:lstStyle/>
          <a:p>
            <a:fld id="{2B6D60A5-3E09-2D43-9338-CDCF17F41F53}" type="slidenum">
              <a:rPr lang="en-US" smtClean="0"/>
              <a:t>4</a:t>
            </a:fld>
            <a:endParaRPr lang="en-US"/>
          </a:p>
        </p:txBody>
      </p:sp>
    </p:spTree>
    <p:extLst>
      <p:ext uri="{BB962C8B-B14F-4D97-AF65-F5344CB8AC3E}">
        <p14:creationId xmlns:p14="http://schemas.microsoft.com/office/powerpoint/2010/main" val="94414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B68DD-9F5A-89A6-D778-80B9131045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3682E6-94D7-8B02-5129-AADFDC832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A3C314-F019-5AA0-96FD-D0A77A79374B}"/>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Understand this: Alcohol use impairs judgment and increases risk taking. Did you know that alcohol is a leading contributor in water-related drowning deaths? Not only does alcohol impair your judgment and increase risk-taking, it is a dangerous combination for swimmers. People tend to become overconfident the more they drink and push beyond their natural ability at different sports or activities, increasing the risk of injury.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Keep in mind how much alcohol you consume when traveling or on vacation. Drinking often leads to higher blood alcohol concentrations and increases the risk for accidents and injuries. It can worsen certain health conditions as well, or interact with medications. Alcohol and heat can equal trouble. Heat can cause fluid loss through perspiration while alcohol intensifies this fluid loss through increased urination. Together, these two things can quickly lead to dehydration or heat stroke. Be smart this summer and think before you drink. </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Avoid alcohol while piloting a boat, driving a car, exploring the great outdoors, swimming, surfing or any activity that requires concentration and can lead to severe injuries or death. Be a good host; if you are serving alcohol at a summer gathering, be sure to:</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-Provide a variety of healthy foods and snacks. Food can slow the absorption of alcohol and reduce the peak level of alcohol in the body by 1/3.</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-Offer alcohol-free beverages such as water, juice and sparkling sodas. This will help counteract the dehydrating effects of alcohol.</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-Have a plan for your guests to get home safely. Use designated drivers, ride-hailing services or taxis. Do not drive if you drink.</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46237DB-B71F-A148-9183-E365FA657541}"/>
              </a:ext>
            </a:extLst>
          </p:cNvPr>
          <p:cNvSpPr>
            <a:spLocks noGrp="1"/>
          </p:cNvSpPr>
          <p:nvPr>
            <p:ph type="sldNum" sz="quarter" idx="5"/>
          </p:nvPr>
        </p:nvSpPr>
        <p:spPr/>
        <p:txBody>
          <a:bodyPr/>
          <a:lstStyle/>
          <a:p>
            <a:fld id="{2B6D60A5-3E09-2D43-9338-CDCF17F41F53}" type="slidenum">
              <a:rPr lang="en-US" smtClean="0"/>
              <a:t>5</a:t>
            </a:fld>
            <a:endParaRPr lang="en-US"/>
          </a:p>
        </p:txBody>
      </p:sp>
    </p:spTree>
    <p:extLst>
      <p:ext uri="{BB962C8B-B14F-4D97-AF65-F5344CB8AC3E}">
        <p14:creationId xmlns:p14="http://schemas.microsoft.com/office/powerpoint/2010/main" val="636362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58585-0328-45EC-74B2-6C5FA5E314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E15EE9-C1A0-FBC4-EB75-C872FFBDF5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ADD9CB-F660-0020-7675-38032AD0007B}"/>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The U.S. Consumer Product Safety Commission (CPSC) urges all consumers using all-terrain vehicles (ATVs) to understand the risks and necessary safety measures of ATVs before riding them. Latest data shows that more than 800 deaths and an estimated 100,000 emergency department-treated injuries occur involving off-highway vehicles (OHVs). Over a five year period form 2018 to 2023, ATVs were the vehicle involved in 92% of OHV injuries. Before you hit the trails, keep the following tips in mind:</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-Get hands-on training from a qualified instructor. </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-Always wear a helmet and other protective gear and ensure that they are in good condition and working order. Don’t consume alcohol before or after you ride. Use common sense and don't ride with more passengers than there are seats available. Use designated trails, stay off of paved roads. Exercise overall caution when riding an ATV.</a:t>
            </a:r>
            <a:endParaRPr lang="en-US" sz="1200" b="0" i="0" kern="1200">
              <a:solidFill>
                <a:schemeClr val="tx1"/>
              </a:solidFill>
              <a:effectLst/>
              <a:latin typeface="+mn-lt"/>
              <a:ea typeface="+mn-ea"/>
              <a:cs typeface="+mn-cs"/>
            </a:endParaRP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397864F-D8B6-D5C7-D196-1CC81565BB05}"/>
              </a:ext>
            </a:extLst>
          </p:cNvPr>
          <p:cNvSpPr>
            <a:spLocks noGrp="1"/>
          </p:cNvSpPr>
          <p:nvPr>
            <p:ph type="sldNum" sz="quarter" idx="5"/>
          </p:nvPr>
        </p:nvSpPr>
        <p:spPr/>
        <p:txBody>
          <a:bodyPr/>
          <a:lstStyle/>
          <a:p>
            <a:fld id="{2B6D60A5-3E09-2D43-9338-CDCF17F41F53}" type="slidenum">
              <a:rPr lang="en-US" smtClean="0"/>
              <a:t>6</a:t>
            </a:fld>
            <a:endParaRPr lang="en-US"/>
          </a:p>
        </p:txBody>
      </p:sp>
    </p:spTree>
    <p:extLst>
      <p:ext uri="{BB962C8B-B14F-4D97-AF65-F5344CB8AC3E}">
        <p14:creationId xmlns:p14="http://schemas.microsoft.com/office/powerpoint/2010/main" val="313432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F47865-C37C-2077-6FF7-23D23CEA4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DE76F9-2416-B376-5742-201CAEAFD0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2E381D-86FD-4204-D391-7A16816931D0}"/>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Before you fire up your grills in celebration of warm weather, hear this: Based on annual averages from 2019-2023, July was the peak month for grill fires, followed by June, May and then August. Gas grills were involved in an average of 9,287 home fires per year, including 4,682 structure fires and 4,605 outdoor fires. From 2020-2024, an average of 21,682 patients per year went to the emergency room because of injuries involving grills.</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Keep the following safety tips in mind to keep your BBQ weekend plan from going up in smoke:</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Never leave your grill unattended when in use. Before use, check your gas tank for leaks. Push your grill away from your home or anything flammable. Clean your grill before and after each use. Ensure you remove grease or fat build up from the grill and trays below your grill. Keep children and pets at least three feet away from the grill.</a:t>
            </a:r>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With these simple tips, you will be on your way to safe grilling.</a:t>
            </a:r>
            <a:endParaRPr lang="en-US" sz="1200" b="0" i="0" kern="1200">
              <a:solidFill>
                <a:schemeClr val="tx1"/>
              </a:solidFill>
              <a:effectLst/>
              <a:latin typeface="+mn-lt"/>
              <a:ea typeface="+mn-ea"/>
              <a:cs typeface="+mn-cs"/>
            </a:endParaRP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C4B7AECB-239A-C546-B732-9386EFAA3EE1}"/>
              </a:ext>
            </a:extLst>
          </p:cNvPr>
          <p:cNvSpPr>
            <a:spLocks noGrp="1"/>
          </p:cNvSpPr>
          <p:nvPr>
            <p:ph type="sldNum" sz="quarter" idx="5"/>
          </p:nvPr>
        </p:nvSpPr>
        <p:spPr/>
        <p:txBody>
          <a:bodyPr/>
          <a:lstStyle/>
          <a:p>
            <a:fld id="{2B6D60A5-3E09-2D43-9338-CDCF17F41F53}" type="slidenum">
              <a:rPr lang="en-US" smtClean="0"/>
              <a:t>7</a:t>
            </a:fld>
            <a:endParaRPr lang="en-US"/>
          </a:p>
        </p:txBody>
      </p:sp>
    </p:spTree>
    <p:extLst>
      <p:ext uri="{BB962C8B-B14F-4D97-AF65-F5344CB8AC3E}">
        <p14:creationId xmlns:p14="http://schemas.microsoft.com/office/powerpoint/2010/main" val="42341432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CE49D-B252-C245-8DB1-7B0ED5AF0B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9D746D-0B4A-D743-97CC-A08089681B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38DA37-4D11-890B-051A-3EAACD15B8A9}"/>
              </a:ext>
            </a:extLst>
          </p:cNvPr>
          <p:cNvSpPr>
            <a:spLocks noGrp="1"/>
          </p:cNvSpPr>
          <p:nvPr>
            <p:ph type="body" idx="1"/>
          </p:nvPr>
        </p:nvSpPr>
        <p:spPr/>
        <p:txBody>
          <a:bodyPr/>
          <a:lstStyle/>
          <a:p>
            <a:pPr rtl="0" fontAlgn="base"/>
            <a:r>
              <a:rPr lang="en-US" sz="1200" b="0" i="0" u="none" strike="noStrike" kern="1200">
                <a:solidFill>
                  <a:schemeClr val="tx1"/>
                </a:solidFill>
                <a:effectLst/>
                <a:latin typeface="+mn-lt"/>
                <a:ea typeface="+mn-ea"/>
                <a:cs typeface="+mn-cs"/>
              </a:rPr>
              <a:t>We have reached the end of the presentation. But, we have to remind all servicemembers of these important facts. FACT: Towards the end of the 101 CDOS last year, 69 servicemembers had been killed in vehicle-related mishaps, resulting in a 20% increase from the previous year's total. Furthermore, we lost 30 Sailors and 15 Marines during FY 2025 from motorcycle accidents. From the most junior person to the highest ranking leader, help us keep YOU from being part of these unfortunate statistics.</a:t>
            </a:r>
            <a:r>
              <a:rPr lang="en-US" sz="1200" b="0" i="0" kern="1200">
                <a:solidFill>
                  <a:schemeClr val="tx1"/>
                </a:solidFill>
                <a:effectLst/>
                <a:latin typeface="+mn-lt"/>
                <a:ea typeface="+mn-ea"/>
                <a:cs typeface="+mn-cs"/>
              </a:rPr>
              <a:t>​</a:t>
            </a:r>
          </a:p>
          <a:p>
            <a:pPr rtl="0" fontAlgn="base"/>
            <a:r>
              <a:rPr lang="en-US" sz="1200" b="0" i="0" kern="1200">
                <a:solidFill>
                  <a:schemeClr val="tx1"/>
                </a:solidFill>
                <a:effectLst/>
                <a:latin typeface="+mn-lt"/>
                <a:ea typeface="+mn-ea"/>
                <a:cs typeface="+mn-cs"/>
              </a:rPr>
              <a:t>​</a:t>
            </a:r>
          </a:p>
          <a:p>
            <a:pPr rtl="0" fontAlgn="base"/>
            <a:r>
              <a:rPr lang="en-US" sz="1200" b="0" i="0" u="none" strike="noStrike" kern="1200">
                <a:solidFill>
                  <a:schemeClr val="tx1"/>
                </a:solidFill>
                <a:effectLst/>
                <a:latin typeface="+mn-lt"/>
                <a:ea typeface="+mn-ea"/>
                <a:cs typeface="+mn-cs"/>
              </a:rPr>
              <a:t>See the risk, get the information out so that your personnel can avoid the same fate. We at the Naval Safety Command Risk Management Directorate - Safety Division want you to enjoy your summer—safely. YOU are valuable to our team, and we need to keep all players on the field and focused on the mission.</a:t>
            </a:r>
            <a:endParaRPr lang="en-US" sz="1200" b="0" i="0" kern="1200">
              <a:solidFill>
                <a:schemeClr val="tx1"/>
              </a:solidFill>
              <a:effectLst/>
              <a:latin typeface="+mn-lt"/>
              <a:ea typeface="+mn-ea"/>
              <a:cs typeface="+mn-cs"/>
            </a:endParaRP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A9ED011-7FEF-10D0-3F10-E1B03777FA0F}"/>
              </a:ext>
            </a:extLst>
          </p:cNvPr>
          <p:cNvSpPr>
            <a:spLocks noGrp="1"/>
          </p:cNvSpPr>
          <p:nvPr>
            <p:ph type="sldNum" sz="quarter" idx="5"/>
          </p:nvPr>
        </p:nvSpPr>
        <p:spPr/>
        <p:txBody>
          <a:bodyPr/>
          <a:lstStyle/>
          <a:p>
            <a:fld id="{2B6D60A5-3E09-2D43-9338-CDCF17F41F53}" type="slidenum">
              <a:rPr lang="en-US" smtClean="0"/>
              <a:t>8</a:t>
            </a:fld>
            <a:endParaRPr lang="en-US"/>
          </a:p>
        </p:txBody>
      </p:sp>
    </p:spTree>
    <p:extLst>
      <p:ext uri="{BB962C8B-B14F-4D97-AF65-F5344CB8AC3E}">
        <p14:creationId xmlns:p14="http://schemas.microsoft.com/office/powerpoint/2010/main" val="1301180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F5D10D-4453-5DBA-8EA4-48AA09F98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B2C86B-CC5A-8860-F8D1-5ABB0CA9C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CADB9-09F3-B385-C579-A4AF58BD3447}"/>
              </a:ext>
            </a:extLst>
          </p:cNvPr>
          <p:cNvSpPr>
            <a:spLocks noGrp="1"/>
          </p:cNvSpPr>
          <p:nvPr>
            <p:ph type="body" idx="1"/>
          </p:nvPr>
        </p:nvSpPr>
        <p:spPr/>
        <p:txBody>
          <a:bodyPr/>
          <a:lstStyle/>
          <a:p>
            <a:pPr fontAlgn="base"/>
            <a:r>
              <a:rPr lang="en-US" sz="1200" kern="1200">
                <a:solidFill>
                  <a:schemeClr val="tx1"/>
                </a:solidFill>
                <a:effectLst/>
                <a:latin typeface="+mn-lt"/>
                <a:ea typeface="+mn-ea"/>
                <a:cs typeface="+mn-cs"/>
              </a:rPr>
              <a:t>Have any questions? Send an email or visit the website on the slide.</a:t>
            </a:r>
          </a:p>
          <a:p>
            <a:pPr fontAlgn="base"/>
            <a:endParaRPr lang="en-US"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AB55500B-70A7-0C3B-48E3-6E0EA5624479}"/>
              </a:ext>
            </a:extLst>
          </p:cNvPr>
          <p:cNvSpPr>
            <a:spLocks noGrp="1"/>
          </p:cNvSpPr>
          <p:nvPr>
            <p:ph type="sldNum" sz="quarter" idx="5"/>
          </p:nvPr>
        </p:nvSpPr>
        <p:spPr/>
        <p:txBody>
          <a:bodyPr/>
          <a:lstStyle/>
          <a:p>
            <a:fld id="{2B6D60A5-3E09-2D43-9338-CDCF17F41F53}" type="slidenum">
              <a:rPr lang="en-US" smtClean="0"/>
              <a:t>9</a:t>
            </a:fld>
            <a:endParaRPr lang="en-US"/>
          </a:p>
        </p:txBody>
      </p:sp>
    </p:spTree>
    <p:extLst>
      <p:ext uri="{BB962C8B-B14F-4D97-AF65-F5344CB8AC3E}">
        <p14:creationId xmlns:p14="http://schemas.microsoft.com/office/powerpoint/2010/main" val="135389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4/13/2026</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safety.marines.mi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navalsafetycommand.navy.mi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28E6-A779-17A4-B22D-523C6D2B7763}"/>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147E7F7-72C4-530F-1CB7-45DEF4B5DF34}"/>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C952BE9D-CC5A-3B39-685C-AB7229EF41A2}"/>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56FDBC15-FACA-7BF8-C630-C309176BED2C}"/>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Ride Right, Stay in the Fight</a:t>
            </a:r>
          </a:p>
        </p:txBody>
      </p:sp>
      <p:sp>
        <p:nvSpPr>
          <p:cNvPr id="25" name="Rectangle 24">
            <a:extLst>
              <a:ext uri="{FF2B5EF4-FFF2-40B4-BE49-F238E27FC236}">
                <a16:creationId xmlns:a16="http://schemas.microsoft.com/office/drawing/2014/main" id="{B443A31D-7E73-2226-F01A-5E1C4D263280}"/>
              </a:ext>
            </a:extLst>
          </p:cNvPr>
          <p:cNvSpPr/>
          <p:nvPr/>
        </p:nvSpPr>
        <p:spPr>
          <a:xfrm flipH="1">
            <a:off x="10843069" y="3312763"/>
            <a:ext cx="8609711"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38EF869-DD91-55E7-78FE-BFCB0521C41D}"/>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flipH="1">
            <a:off x="10433938" y="3691228"/>
            <a:ext cx="8609712" cy="5386097"/>
          </a:xfrm>
          <a:prstGeom prst="rect">
            <a:avLst/>
          </a:prstGeom>
        </p:spPr>
      </p:pic>
      <p:grpSp>
        <p:nvGrpSpPr>
          <p:cNvPr id="7" name="Group 6">
            <a:extLst>
              <a:ext uri="{FF2B5EF4-FFF2-40B4-BE49-F238E27FC236}">
                <a16:creationId xmlns:a16="http://schemas.microsoft.com/office/drawing/2014/main" id="{E19639CD-828C-BDA3-4A59-B2D79874BC1D}"/>
              </a:ext>
            </a:extLst>
          </p:cNvPr>
          <p:cNvGrpSpPr/>
          <p:nvPr/>
        </p:nvGrpSpPr>
        <p:grpSpPr>
          <a:xfrm>
            <a:off x="1212850" y="3020376"/>
            <a:ext cx="8975184" cy="7570350"/>
            <a:chOff x="10658474" y="3006150"/>
            <a:chExt cx="8975184" cy="7570350"/>
          </a:xfrm>
        </p:grpSpPr>
        <p:sp>
          <p:nvSpPr>
            <p:cNvPr id="8" name="TextBox 7">
              <a:extLst>
                <a:ext uri="{FF2B5EF4-FFF2-40B4-BE49-F238E27FC236}">
                  <a16:creationId xmlns:a16="http://schemas.microsoft.com/office/drawing/2014/main" id="{015D3AAA-78A9-3615-2D12-F1E961B0F772}"/>
                </a:ext>
              </a:extLst>
            </p:cNvPr>
            <p:cNvSpPr txBox="1"/>
            <p:nvPr/>
          </p:nvSpPr>
          <p:spPr>
            <a:xfrm>
              <a:off x="10810874" y="7248525"/>
              <a:ext cx="8822783" cy="3327975"/>
            </a:xfrm>
            <a:prstGeom prst="rect">
              <a:avLst/>
            </a:prstGeom>
            <a:noFill/>
          </p:spPr>
          <p:txBody>
            <a:bodyPr wrap="square">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Don’t take any unnecessary risks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Obey speed limits, traffic lights, signs and lane markings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Ride defensively and proceed with caution through intersections</a:t>
              </a:r>
            </a:p>
          </p:txBody>
        </p:sp>
        <p:sp>
          <p:nvSpPr>
            <p:cNvPr id="3" name="TextBox 2">
              <a:extLst>
                <a:ext uri="{FF2B5EF4-FFF2-40B4-BE49-F238E27FC236}">
                  <a16:creationId xmlns:a16="http://schemas.microsoft.com/office/drawing/2014/main" id="{6A59F074-9800-5B71-24AF-29C535D7AE48}"/>
                </a:ext>
              </a:extLst>
            </p:cNvPr>
            <p:cNvSpPr txBox="1"/>
            <p:nvPr/>
          </p:nvSpPr>
          <p:spPr>
            <a:xfrm>
              <a:off x="10658475" y="3006150"/>
              <a:ext cx="6251575" cy="584775"/>
            </a:xfrm>
            <a:prstGeom prst="rect">
              <a:avLst/>
            </a:prstGeom>
            <a:noFill/>
          </p:spPr>
          <p:txBody>
            <a:bodyPr wrap="square" rtlCol="0">
              <a:spAutoFit/>
            </a:bodyPr>
            <a:lstStyle/>
            <a:p>
              <a:r>
                <a:rPr lang="en-US" sz="3200" b="1">
                  <a:latin typeface="Original Surfer" panose="020E0503000000020000" pitchFamily="34" charset="0"/>
                </a:rPr>
                <a:t>Before the Ride: </a:t>
              </a:r>
            </a:p>
          </p:txBody>
        </p:sp>
        <p:sp>
          <p:nvSpPr>
            <p:cNvPr id="4" name="TextBox 3">
              <a:extLst>
                <a:ext uri="{FF2B5EF4-FFF2-40B4-BE49-F238E27FC236}">
                  <a16:creationId xmlns:a16="http://schemas.microsoft.com/office/drawing/2014/main" id="{FD3478D1-C4E7-4AF6-2A51-5B52AB4AD565}"/>
                </a:ext>
              </a:extLst>
            </p:cNvPr>
            <p:cNvSpPr txBox="1"/>
            <p:nvPr/>
          </p:nvSpPr>
          <p:spPr>
            <a:xfrm>
              <a:off x="10658474" y="6791325"/>
              <a:ext cx="6251575" cy="584775"/>
            </a:xfrm>
            <a:prstGeom prst="rect">
              <a:avLst/>
            </a:prstGeom>
            <a:noFill/>
          </p:spPr>
          <p:txBody>
            <a:bodyPr wrap="square" rtlCol="0">
              <a:spAutoFit/>
            </a:bodyPr>
            <a:lstStyle/>
            <a:p>
              <a:r>
                <a:rPr lang="en-US" sz="3200" b="1">
                  <a:latin typeface="Original Surfer" panose="020E0503000000020000" pitchFamily="34" charset="0"/>
                </a:rPr>
                <a:t>During the Ride: </a:t>
              </a:r>
            </a:p>
          </p:txBody>
        </p:sp>
        <p:sp>
          <p:nvSpPr>
            <p:cNvPr id="5" name="TextBox 4">
              <a:extLst>
                <a:ext uri="{FF2B5EF4-FFF2-40B4-BE49-F238E27FC236}">
                  <a16:creationId xmlns:a16="http://schemas.microsoft.com/office/drawing/2014/main" id="{305C5DE6-C298-087F-BB0E-28248BBAAC2F}"/>
                </a:ext>
              </a:extLst>
            </p:cNvPr>
            <p:cNvSpPr txBox="1"/>
            <p:nvPr/>
          </p:nvSpPr>
          <p:spPr>
            <a:xfrm>
              <a:off x="10810875" y="3743325"/>
              <a:ext cx="8822783" cy="2932666"/>
            </a:xfrm>
            <a:prstGeom prst="rect">
              <a:avLst/>
            </a:prstGeom>
            <a:noFill/>
          </p:spPr>
          <p:txBody>
            <a:bodyPr wrap="square">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tire pressure and tread depth</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your hand and foot brakes, as well as signal indicators and fluid levels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for gas or oil leaks</a:t>
              </a:r>
            </a:p>
          </p:txBody>
        </p:sp>
      </p:grpSp>
    </p:spTree>
    <p:extLst>
      <p:ext uri="{BB962C8B-B14F-4D97-AF65-F5344CB8AC3E}">
        <p14:creationId xmlns:p14="http://schemas.microsoft.com/office/powerpoint/2010/main" val="205187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1ABA8-00D1-965A-87FA-70E488BD8499}"/>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2BFF3F6-FE8A-A3D9-1CA7-76F528F35EC6}"/>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2799AAB0-1A06-3310-1A91-0C71436AA914}"/>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1F7202DA-9D4A-BB50-EFF6-B6A53E81F009}"/>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Motor Vehicles Too</a:t>
            </a:r>
          </a:p>
        </p:txBody>
      </p:sp>
      <p:sp>
        <p:nvSpPr>
          <p:cNvPr id="25" name="Rectangle 24">
            <a:extLst>
              <a:ext uri="{FF2B5EF4-FFF2-40B4-BE49-F238E27FC236}">
                <a16:creationId xmlns:a16="http://schemas.microsoft.com/office/drawing/2014/main" id="{F587BB41-33C8-D36C-D0AE-9E17DD02F488}"/>
              </a:ext>
            </a:extLst>
          </p:cNvPr>
          <p:cNvSpPr/>
          <p:nvPr/>
        </p:nvSpPr>
        <p:spPr>
          <a:xfrm>
            <a:off x="11118850" y="3895724"/>
            <a:ext cx="8441783" cy="5054887"/>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F01543F-C399-0154-30E7-1FD242D4462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203246" y="4167905"/>
            <a:ext cx="8822783" cy="5597536"/>
          </a:xfrm>
          <a:prstGeom prst="rect">
            <a:avLst/>
          </a:prstGeom>
        </p:spPr>
      </p:pic>
      <p:grpSp>
        <p:nvGrpSpPr>
          <p:cNvPr id="4" name="Group 3">
            <a:extLst>
              <a:ext uri="{FF2B5EF4-FFF2-40B4-BE49-F238E27FC236}">
                <a16:creationId xmlns:a16="http://schemas.microsoft.com/office/drawing/2014/main" id="{BD4F5236-7D2E-68A8-268C-D389FE9E1D2F}"/>
              </a:ext>
            </a:extLst>
          </p:cNvPr>
          <p:cNvGrpSpPr/>
          <p:nvPr/>
        </p:nvGrpSpPr>
        <p:grpSpPr>
          <a:xfrm>
            <a:off x="1212850" y="2803237"/>
            <a:ext cx="8975183" cy="7546977"/>
            <a:chOff x="10658475" y="3006150"/>
            <a:chExt cx="8975183" cy="7546977"/>
          </a:xfrm>
        </p:grpSpPr>
        <p:sp>
          <p:nvSpPr>
            <p:cNvPr id="3" name="TextBox 2">
              <a:extLst>
                <a:ext uri="{FF2B5EF4-FFF2-40B4-BE49-F238E27FC236}">
                  <a16:creationId xmlns:a16="http://schemas.microsoft.com/office/drawing/2014/main" id="{135F9213-0EED-38C6-B062-B747ECCA3BF9}"/>
                </a:ext>
              </a:extLst>
            </p:cNvPr>
            <p:cNvSpPr txBox="1"/>
            <p:nvPr/>
          </p:nvSpPr>
          <p:spPr>
            <a:xfrm>
              <a:off x="10658475" y="3006150"/>
              <a:ext cx="6251575" cy="584775"/>
            </a:xfrm>
            <a:prstGeom prst="rect">
              <a:avLst/>
            </a:prstGeom>
            <a:noFill/>
          </p:spPr>
          <p:txBody>
            <a:bodyPr wrap="square" rtlCol="0">
              <a:spAutoFit/>
            </a:bodyPr>
            <a:lstStyle/>
            <a:p>
              <a:r>
                <a:rPr lang="en-US" sz="3200" b="1">
                  <a:latin typeface="Original Surfer" panose="020E0503000000020000" pitchFamily="34" charset="0"/>
                </a:rPr>
                <a:t>Safety Planning Tips</a:t>
              </a:r>
            </a:p>
          </p:txBody>
        </p:sp>
        <p:sp>
          <p:nvSpPr>
            <p:cNvPr id="5" name="TextBox 4">
              <a:extLst>
                <a:ext uri="{FF2B5EF4-FFF2-40B4-BE49-F238E27FC236}">
                  <a16:creationId xmlns:a16="http://schemas.microsoft.com/office/drawing/2014/main" id="{E773F712-6B65-DE8E-2605-80903BCB4025}"/>
                </a:ext>
              </a:extLst>
            </p:cNvPr>
            <p:cNvSpPr txBox="1"/>
            <p:nvPr/>
          </p:nvSpPr>
          <p:spPr>
            <a:xfrm>
              <a:off x="10810875" y="3743325"/>
              <a:ext cx="8822783" cy="2932666"/>
            </a:xfrm>
            <a:prstGeom prst="rect">
              <a:avLst/>
            </a:prstGeom>
            <a:noFill/>
          </p:spPr>
          <p:txBody>
            <a:bodyPr wrap="square" lIns="91440" tIns="45720" rIns="91440" bIns="45720" anchor="t">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the weather, road conditions and traffic as you plan your route. </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Allow plenty of time to get to your destination safely.</a:t>
              </a:r>
            </a:p>
            <a:p>
              <a:pPr marL="457200" indent="-457200" rtl="0" fontAlgn="base">
                <a:lnSpc>
                  <a:spcPts val="5200"/>
                </a:lnSpc>
                <a:buFont typeface="Arial" panose="020B0604020202020204" pitchFamily="34" charset="0"/>
                <a:buChar char="•"/>
              </a:pPr>
              <a:r>
                <a:rPr lang="en-US" sz="2800">
                  <a:latin typeface="Roboto"/>
                  <a:ea typeface="Roboto"/>
                  <a:cs typeface="Roboto"/>
                </a:rPr>
                <a:t>Check your A/C performance and cabin air filter before the temperature rises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Check under your hood and inspect all belts and hoses to ensure good working order</a:t>
              </a:r>
            </a:p>
            <a:p>
              <a:pPr marL="457200" indent="-457200" rtl="0" fontAlgn="base">
                <a:lnSpc>
                  <a:spcPts val="5200"/>
                </a:lnSpc>
                <a:buFont typeface="Arial" panose="020B0604020202020204" pitchFamily="34" charset="0"/>
                <a:buChar char="•"/>
              </a:pPr>
              <a:r>
                <a:rPr lang="en-US" sz="2800" b="1" u="sng">
                  <a:solidFill>
                    <a:srgbClr val="C00000"/>
                  </a:solidFill>
                  <a:latin typeface="Roboto" panose="02000000000000000000" pitchFamily="2" charset="0"/>
                  <a:ea typeface="Roboto" panose="02000000000000000000" pitchFamily="2" charset="0"/>
                </a:rPr>
                <a:t>NEVER LEAVE A CHILD UNATTENDED IN A PARKED/LOCKED VEHICLE.</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sp>
          <p:nvSpPr>
            <p:cNvPr id="6" name="Rectangle 5">
              <a:extLst>
                <a:ext uri="{FF2B5EF4-FFF2-40B4-BE49-F238E27FC236}">
                  <a16:creationId xmlns:a16="http://schemas.microsoft.com/office/drawing/2014/main" id="{8FC51BB8-D3A8-D09B-D0DB-2AAD75160A09}"/>
                </a:ext>
              </a:extLst>
            </p:cNvPr>
            <p:cNvSpPr/>
            <p:nvPr/>
          </p:nvSpPr>
          <p:spPr>
            <a:xfrm>
              <a:off x="10658475" y="9153525"/>
              <a:ext cx="8461375" cy="1399602"/>
            </a:xfrm>
            <a:prstGeom prst="rect">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09549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40CA2-C913-6BBF-9358-FC47407E285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71345F97-F6F3-1976-E19B-241BA49065B8}"/>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E7BCA865-545B-1085-A094-554C3E404380}"/>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487213B6-5193-76AE-F949-6BEE712FC384}"/>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Distracted Driving</a:t>
            </a:r>
          </a:p>
        </p:txBody>
      </p:sp>
      <p:sp>
        <p:nvSpPr>
          <p:cNvPr id="25" name="Rectangle 24">
            <a:extLst>
              <a:ext uri="{FF2B5EF4-FFF2-40B4-BE49-F238E27FC236}">
                <a16:creationId xmlns:a16="http://schemas.microsoft.com/office/drawing/2014/main" id="{4140BDE1-D865-FEA8-B1D6-5D88A35C4048}"/>
              </a:ext>
            </a:extLst>
          </p:cNvPr>
          <p:cNvSpPr/>
          <p:nvPr/>
        </p:nvSpPr>
        <p:spPr>
          <a:xfrm>
            <a:off x="11347450" y="3536727"/>
            <a:ext cx="8203116" cy="5389896"/>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111CF61-0FA8-4367-C07D-D8C9FB30475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58475" y="4098052"/>
            <a:ext cx="8461375" cy="5389896"/>
          </a:xfrm>
          <a:prstGeom prst="rect">
            <a:avLst/>
          </a:prstGeom>
        </p:spPr>
      </p:pic>
      <p:grpSp>
        <p:nvGrpSpPr>
          <p:cNvPr id="6" name="Group 5">
            <a:extLst>
              <a:ext uri="{FF2B5EF4-FFF2-40B4-BE49-F238E27FC236}">
                <a16:creationId xmlns:a16="http://schemas.microsoft.com/office/drawing/2014/main" id="{6378ED4F-CCBF-EC42-FE48-52D3ACD9FCBA}"/>
              </a:ext>
            </a:extLst>
          </p:cNvPr>
          <p:cNvGrpSpPr/>
          <p:nvPr/>
        </p:nvGrpSpPr>
        <p:grpSpPr>
          <a:xfrm>
            <a:off x="1212850" y="4285262"/>
            <a:ext cx="8975183" cy="3669841"/>
            <a:chOff x="10658475" y="3006150"/>
            <a:chExt cx="8975183" cy="3669841"/>
          </a:xfrm>
        </p:grpSpPr>
        <p:sp>
          <p:nvSpPr>
            <p:cNvPr id="3" name="TextBox 2">
              <a:extLst>
                <a:ext uri="{FF2B5EF4-FFF2-40B4-BE49-F238E27FC236}">
                  <a16:creationId xmlns:a16="http://schemas.microsoft.com/office/drawing/2014/main" id="{D25C0B58-2AE0-9295-CAA5-1F8B99836CF4}"/>
                </a:ext>
              </a:extLst>
            </p:cNvPr>
            <p:cNvSpPr txBox="1"/>
            <p:nvPr/>
          </p:nvSpPr>
          <p:spPr>
            <a:xfrm>
              <a:off x="10658475" y="3006150"/>
              <a:ext cx="6251575" cy="584775"/>
            </a:xfrm>
            <a:prstGeom prst="rect">
              <a:avLst/>
            </a:prstGeom>
            <a:noFill/>
          </p:spPr>
          <p:txBody>
            <a:bodyPr wrap="square" rtlCol="0">
              <a:spAutoFit/>
            </a:bodyPr>
            <a:lstStyle/>
            <a:p>
              <a:r>
                <a:rPr lang="en-US" sz="3200" b="1">
                  <a:latin typeface="Original Surfer" panose="020E0503000000020000" pitchFamily="34" charset="0"/>
                </a:rPr>
                <a:t>Distracted Driving Tips:</a:t>
              </a:r>
            </a:p>
          </p:txBody>
        </p:sp>
        <p:sp>
          <p:nvSpPr>
            <p:cNvPr id="5" name="TextBox 4">
              <a:extLst>
                <a:ext uri="{FF2B5EF4-FFF2-40B4-BE49-F238E27FC236}">
                  <a16:creationId xmlns:a16="http://schemas.microsoft.com/office/drawing/2014/main" id="{F1783D2C-306D-7B8A-8D2B-FF248A88FFBE}"/>
                </a:ext>
              </a:extLst>
            </p:cNvPr>
            <p:cNvSpPr txBox="1"/>
            <p:nvPr/>
          </p:nvSpPr>
          <p:spPr>
            <a:xfrm>
              <a:off x="10810875" y="3743325"/>
              <a:ext cx="8822783" cy="2932666"/>
            </a:xfrm>
            <a:prstGeom prst="rect">
              <a:avLst/>
            </a:prstGeom>
            <a:noFill/>
          </p:spPr>
          <p:txBody>
            <a:bodyPr wrap="square">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Do not text while driving</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Obey posted speed limits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Encourage friends and family to drive phone-free</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Put down your phone and focus on the road</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Speak out as a passenger if the driver is distracted</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245718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7DE5D-48AC-C62A-4BEF-5F711992FB1C}"/>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34A522E1-6560-A456-D8A5-446360AC5679}"/>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B05626FB-1721-86E3-044A-6E1FAB49971F}"/>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670961AF-6CCB-38EF-6A9A-054ABF04C087}"/>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Pedestrian Safety</a:t>
            </a:r>
          </a:p>
        </p:txBody>
      </p:sp>
      <p:sp>
        <p:nvSpPr>
          <p:cNvPr id="25" name="Rectangle 24">
            <a:extLst>
              <a:ext uri="{FF2B5EF4-FFF2-40B4-BE49-F238E27FC236}">
                <a16:creationId xmlns:a16="http://schemas.microsoft.com/office/drawing/2014/main" id="{44546906-CAAC-A0B6-D73D-CC2715A2830E}"/>
              </a:ext>
            </a:extLst>
          </p:cNvPr>
          <p:cNvSpPr/>
          <p:nvPr/>
        </p:nvSpPr>
        <p:spPr>
          <a:xfrm>
            <a:off x="11576049" y="3488353"/>
            <a:ext cx="7984583" cy="5270332"/>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C6E9EB65-B1D0-01B6-949E-6AECF66C8C4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890250" y="4000511"/>
            <a:ext cx="8249622" cy="5389896"/>
          </a:xfrm>
          <a:prstGeom prst="rect">
            <a:avLst/>
          </a:prstGeom>
        </p:spPr>
      </p:pic>
      <p:grpSp>
        <p:nvGrpSpPr>
          <p:cNvPr id="6" name="Group 5">
            <a:extLst>
              <a:ext uri="{FF2B5EF4-FFF2-40B4-BE49-F238E27FC236}">
                <a16:creationId xmlns:a16="http://schemas.microsoft.com/office/drawing/2014/main" id="{AFB74DFF-FE3E-D7E0-3991-AF0FB1050DE6}"/>
              </a:ext>
            </a:extLst>
          </p:cNvPr>
          <p:cNvGrpSpPr/>
          <p:nvPr/>
        </p:nvGrpSpPr>
        <p:grpSpPr>
          <a:xfrm>
            <a:off x="1212850" y="3289123"/>
            <a:ext cx="8975183" cy="3669841"/>
            <a:chOff x="10658475" y="3006150"/>
            <a:chExt cx="8975183" cy="3669841"/>
          </a:xfrm>
        </p:grpSpPr>
        <p:sp>
          <p:nvSpPr>
            <p:cNvPr id="3" name="TextBox 2">
              <a:extLst>
                <a:ext uri="{FF2B5EF4-FFF2-40B4-BE49-F238E27FC236}">
                  <a16:creationId xmlns:a16="http://schemas.microsoft.com/office/drawing/2014/main" id="{6914BCB5-AF45-4C3F-0314-CDF1536B0317}"/>
                </a:ext>
              </a:extLst>
            </p:cNvPr>
            <p:cNvSpPr txBox="1"/>
            <p:nvPr/>
          </p:nvSpPr>
          <p:spPr>
            <a:xfrm>
              <a:off x="10658475" y="3006150"/>
              <a:ext cx="6251575" cy="584775"/>
            </a:xfrm>
            <a:prstGeom prst="rect">
              <a:avLst/>
            </a:prstGeom>
            <a:noFill/>
          </p:spPr>
          <p:txBody>
            <a:bodyPr wrap="square" rtlCol="0">
              <a:spAutoFit/>
            </a:bodyPr>
            <a:lstStyle/>
            <a:p>
              <a:r>
                <a:rPr lang="en-US" sz="3200" b="1">
                  <a:latin typeface="Original Surfer" panose="020E0503000000020000" pitchFamily="34" charset="0"/>
                </a:rPr>
                <a:t>Safety tips for Pedestrians:</a:t>
              </a:r>
            </a:p>
          </p:txBody>
        </p:sp>
        <p:sp>
          <p:nvSpPr>
            <p:cNvPr id="5" name="TextBox 4">
              <a:extLst>
                <a:ext uri="{FF2B5EF4-FFF2-40B4-BE49-F238E27FC236}">
                  <a16:creationId xmlns:a16="http://schemas.microsoft.com/office/drawing/2014/main" id="{EC2D1D1E-8FE8-7B5C-EF38-6D207437B0C3}"/>
                </a:ext>
              </a:extLst>
            </p:cNvPr>
            <p:cNvSpPr txBox="1"/>
            <p:nvPr/>
          </p:nvSpPr>
          <p:spPr>
            <a:xfrm>
              <a:off x="10810875" y="3743325"/>
              <a:ext cx="8822783" cy="2932666"/>
            </a:xfrm>
            <a:prstGeom prst="rect">
              <a:avLst/>
            </a:prstGeom>
            <a:noFill/>
          </p:spPr>
          <p:txBody>
            <a:bodyPr wrap="square">
              <a:noAutofit/>
            </a:bodyPr>
            <a:lstStyle/>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Stay alert while in crosswalks</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When driving, scan around your vehicle to check for children before backing out of a driveway or parking spot</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As a pedestrian, walk on sidewalks whenever available</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Make eye contact with drivers whenever possible and wait for a clear, complete stop before crossing</a:t>
              </a:r>
            </a:p>
            <a:p>
              <a:pPr marL="457200" indent="-457200" rtl="0" fontAlgn="base">
                <a:lnSpc>
                  <a:spcPts val="5200"/>
                </a:lnSpc>
                <a:buFont typeface="Arial" panose="020B0604020202020204" pitchFamily="34" charset="0"/>
                <a:buChar char="•"/>
              </a:pPr>
              <a:r>
                <a:rPr lang="en-US" sz="2800">
                  <a:latin typeface="Roboto" panose="02000000000000000000" pitchFamily="2" charset="0"/>
                  <a:ea typeface="Roboto" panose="02000000000000000000" pitchFamily="2" charset="0"/>
                </a:rPr>
                <a:t>Obey signs and signals</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77928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EE712-AD2C-3DEA-3A70-692ECA6389B7}"/>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B92A85C-D57F-A58E-EEEA-425CA724497F}"/>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6ED7A841-0275-F305-6177-29A79F5BF638}"/>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5587B9CA-570B-AA3B-C562-8961B9E5236E}"/>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Alcohol Safety</a:t>
            </a:r>
          </a:p>
        </p:txBody>
      </p:sp>
      <p:sp>
        <p:nvSpPr>
          <p:cNvPr id="25" name="Rectangle 24">
            <a:extLst>
              <a:ext uri="{FF2B5EF4-FFF2-40B4-BE49-F238E27FC236}">
                <a16:creationId xmlns:a16="http://schemas.microsoft.com/office/drawing/2014/main" id="{D4EF3C02-D461-40A8-CFF0-7328A11D6275}"/>
              </a:ext>
            </a:extLst>
          </p:cNvPr>
          <p:cNvSpPr/>
          <p:nvPr/>
        </p:nvSpPr>
        <p:spPr>
          <a:xfrm>
            <a:off x="11652250" y="3727252"/>
            <a:ext cx="7879731" cy="4740473"/>
          </a:xfrm>
          <a:prstGeom prst="rect">
            <a:avLst/>
          </a:prstGeom>
          <a:solidFill>
            <a:srgbClr val="23C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22B34873-DFA6-AD47-7E90-C6FA6F3983F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922270" y="4155868"/>
            <a:ext cx="8080803" cy="5389896"/>
          </a:xfrm>
          <a:prstGeom prst="rect">
            <a:avLst/>
          </a:prstGeom>
        </p:spPr>
      </p:pic>
      <p:grpSp>
        <p:nvGrpSpPr>
          <p:cNvPr id="6" name="Group 5">
            <a:extLst>
              <a:ext uri="{FF2B5EF4-FFF2-40B4-BE49-F238E27FC236}">
                <a16:creationId xmlns:a16="http://schemas.microsoft.com/office/drawing/2014/main" id="{85F7EBDA-6885-EA9D-DE0F-F68D6D9EFEB2}"/>
              </a:ext>
            </a:extLst>
          </p:cNvPr>
          <p:cNvGrpSpPr/>
          <p:nvPr/>
        </p:nvGrpSpPr>
        <p:grpSpPr>
          <a:xfrm>
            <a:off x="1238584" y="3121193"/>
            <a:ext cx="8975183" cy="3669841"/>
            <a:chOff x="10658475" y="3006150"/>
            <a:chExt cx="8975183" cy="3669841"/>
          </a:xfrm>
        </p:grpSpPr>
        <p:sp>
          <p:nvSpPr>
            <p:cNvPr id="3" name="TextBox 2">
              <a:extLst>
                <a:ext uri="{FF2B5EF4-FFF2-40B4-BE49-F238E27FC236}">
                  <a16:creationId xmlns:a16="http://schemas.microsoft.com/office/drawing/2014/main" id="{5FCD6E79-9B53-A0E5-D017-6E3B26671FB2}"/>
                </a:ext>
              </a:extLst>
            </p:cNvPr>
            <p:cNvSpPr txBox="1"/>
            <p:nvPr/>
          </p:nvSpPr>
          <p:spPr>
            <a:xfrm>
              <a:off x="10658475" y="3006150"/>
              <a:ext cx="7470775" cy="584775"/>
            </a:xfrm>
            <a:prstGeom prst="rect">
              <a:avLst/>
            </a:prstGeom>
            <a:noFill/>
          </p:spPr>
          <p:txBody>
            <a:bodyPr wrap="square" rtlCol="0">
              <a:spAutoFit/>
            </a:bodyPr>
            <a:lstStyle/>
            <a:p>
              <a:r>
                <a:rPr lang="en-US" sz="3200" b="1">
                  <a:latin typeface="Original Surfer" panose="020E0503000000020000" pitchFamily="34" charset="0"/>
                </a:rPr>
                <a:t>Cold Hard Facts about Alcohol:</a:t>
              </a:r>
            </a:p>
          </p:txBody>
        </p:sp>
        <p:sp>
          <p:nvSpPr>
            <p:cNvPr id="5" name="TextBox 4">
              <a:extLst>
                <a:ext uri="{FF2B5EF4-FFF2-40B4-BE49-F238E27FC236}">
                  <a16:creationId xmlns:a16="http://schemas.microsoft.com/office/drawing/2014/main" id="{57588A7B-FE39-2C17-5E67-F642B7B7BF5F}"/>
                </a:ext>
              </a:extLst>
            </p:cNvPr>
            <p:cNvSpPr txBox="1"/>
            <p:nvPr/>
          </p:nvSpPr>
          <p:spPr>
            <a:xfrm>
              <a:off x="10810875" y="3743325"/>
              <a:ext cx="8822783" cy="2932666"/>
            </a:xfrm>
            <a:prstGeom prst="rect">
              <a:avLst/>
            </a:prstGeom>
            <a:noFill/>
          </p:spPr>
          <p:txBody>
            <a:bodyPr wrap="square" lIns="91440" tIns="45720" rIns="91440" bIns="45720" anchor="t">
              <a:noAutofit/>
            </a:bodyPr>
            <a:lstStyle/>
            <a:p>
              <a:pPr marL="457200" indent="-457200" rtl="0" fontAlgn="base">
                <a:lnSpc>
                  <a:spcPts val="4100"/>
                </a:lnSpc>
                <a:buFont typeface="Arial" panose="020B0604020202020204" pitchFamily="34" charset="0"/>
                <a:buChar char="•"/>
              </a:pPr>
              <a:r>
                <a:rPr lang="en-US" sz="2800"/>
                <a:t>Alcohol involvement leads in water-related drowning deaths, typically peaking in the summer months​</a:t>
              </a:r>
            </a:p>
            <a:p>
              <a:pPr marL="457200" indent="-457200" rtl="0" fontAlgn="base">
                <a:lnSpc>
                  <a:spcPts val="4100"/>
                </a:lnSpc>
                <a:buFont typeface="Arial" panose="020B0604020202020204" pitchFamily="34" charset="0"/>
                <a:buChar char="•"/>
              </a:pPr>
              <a:r>
                <a:rPr lang="en-US" sz="2800"/>
                <a:t>Alcohol consumption is the leading cause of boating accidents involving property damage, injury and death.​</a:t>
              </a:r>
            </a:p>
            <a:p>
              <a:pPr marL="457200" indent="-457200" rtl="0" fontAlgn="base">
                <a:lnSpc>
                  <a:spcPts val="4100"/>
                </a:lnSpc>
                <a:buFont typeface="Arial" panose="020B0604020202020204" pitchFamily="34" charset="0"/>
                <a:buChar char="•"/>
              </a:pPr>
              <a:r>
                <a:rPr lang="en-US" sz="2800"/>
                <a:t>Drinking more while on vacation can lead to unforeseen issues​</a:t>
              </a:r>
            </a:p>
            <a:p>
              <a:pPr marL="457200" indent="-457200" rtl="0" fontAlgn="base">
                <a:lnSpc>
                  <a:spcPts val="4100"/>
                </a:lnSpc>
                <a:buFont typeface="Arial" panose="020B0604020202020204" pitchFamily="34" charset="0"/>
                <a:buChar char="•"/>
              </a:pPr>
              <a:r>
                <a:rPr lang="en-US" sz="2800"/>
                <a:t>Hot weather and alcohol are a dangerous risk combination for dehydration. </a:t>
              </a:r>
            </a:p>
            <a:p>
              <a:pPr marL="457200" indent="-457200" rtl="0" fontAlgn="base">
                <a:lnSpc>
                  <a:spcPts val="4100"/>
                </a:lnSpc>
                <a:buFont typeface="Arial" panose="020B0604020202020204" pitchFamily="34" charset="0"/>
                <a:buChar char="•"/>
              </a:pPr>
              <a:r>
                <a:rPr lang="en-US" sz="2800"/>
                <a:t>Do not drink and operate any motorized vehicles.​</a:t>
              </a:r>
            </a:p>
            <a:p>
              <a:pPr marL="457200" indent="-457200" rtl="0" fontAlgn="base">
                <a:lnSpc>
                  <a:spcPts val="4100"/>
                </a:lnSpc>
                <a:buFont typeface="Arial" panose="020B0604020202020204" pitchFamily="34" charset="0"/>
                <a:buChar char="•"/>
              </a:pPr>
              <a:r>
                <a:rPr lang="en-US" sz="2800"/>
                <a:t>Be smart this summer, think before you drink.</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1148248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036107-91AD-49C3-ABD3-E379ED9A0D9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9403A78-067B-87A8-8813-1BA2F0D5FF56}"/>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7C8CDAFD-2937-5808-5661-3455AF2A8F71}"/>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34231988-DBED-1F6D-235C-518F8A5B9214}"/>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ATV Safety</a:t>
            </a:r>
          </a:p>
        </p:txBody>
      </p:sp>
      <p:sp>
        <p:nvSpPr>
          <p:cNvPr id="25" name="Rectangle 24">
            <a:extLst>
              <a:ext uri="{FF2B5EF4-FFF2-40B4-BE49-F238E27FC236}">
                <a16:creationId xmlns:a16="http://schemas.microsoft.com/office/drawing/2014/main" id="{24AF4D00-BD3C-FDE9-9AF1-F5825C811BCC}"/>
              </a:ext>
            </a:extLst>
          </p:cNvPr>
          <p:cNvSpPr/>
          <p:nvPr/>
        </p:nvSpPr>
        <p:spPr>
          <a:xfrm>
            <a:off x="10950922" y="3551665"/>
            <a:ext cx="8609711" cy="5270332"/>
          </a:xfrm>
          <a:prstGeom prst="rect">
            <a:avLst/>
          </a:prstGeom>
          <a:solidFill>
            <a:srgbClr val="F19A7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A86EAD69-8DC7-9CF5-9821-4DF018A1CAC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0433939" y="4048125"/>
            <a:ext cx="8609711" cy="5430733"/>
          </a:xfrm>
          <a:prstGeom prst="rect">
            <a:avLst/>
          </a:prstGeom>
        </p:spPr>
      </p:pic>
      <p:grpSp>
        <p:nvGrpSpPr>
          <p:cNvPr id="6" name="Group 5">
            <a:extLst>
              <a:ext uri="{FF2B5EF4-FFF2-40B4-BE49-F238E27FC236}">
                <a16:creationId xmlns:a16="http://schemas.microsoft.com/office/drawing/2014/main" id="{E6F40834-BCE4-7D9D-3D93-CEC631A74375}"/>
              </a:ext>
            </a:extLst>
          </p:cNvPr>
          <p:cNvGrpSpPr/>
          <p:nvPr/>
        </p:nvGrpSpPr>
        <p:grpSpPr>
          <a:xfrm>
            <a:off x="1212850" y="3576885"/>
            <a:ext cx="8975183" cy="3669841"/>
            <a:chOff x="10658475" y="3006150"/>
            <a:chExt cx="8975183" cy="3669841"/>
          </a:xfrm>
        </p:grpSpPr>
        <p:sp>
          <p:nvSpPr>
            <p:cNvPr id="3" name="TextBox 2">
              <a:extLst>
                <a:ext uri="{FF2B5EF4-FFF2-40B4-BE49-F238E27FC236}">
                  <a16:creationId xmlns:a16="http://schemas.microsoft.com/office/drawing/2014/main" id="{BC21B284-4970-E9D7-3FBB-B670BB0A8502}"/>
                </a:ext>
              </a:extLst>
            </p:cNvPr>
            <p:cNvSpPr txBox="1"/>
            <p:nvPr/>
          </p:nvSpPr>
          <p:spPr>
            <a:xfrm>
              <a:off x="10658475" y="3006150"/>
              <a:ext cx="7470775" cy="584775"/>
            </a:xfrm>
            <a:prstGeom prst="rect">
              <a:avLst/>
            </a:prstGeom>
            <a:noFill/>
          </p:spPr>
          <p:txBody>
            <a:bodyPr wrap="square" rtlCol="0">
              <a:spAutoFit/>
            </a:bodyPr>
            <a:lstStyle/>
            <a:p>
              <a:r>
                <a:rPr lang="en-US" sz="3200" b="1">
                  <a:latin typeface="Original Surfer" panose="020E0503000000020000" pitchFamily="34" charset="0"/>
                </a:rPr>
                <a:t>Having a safe ATV Experience:</a:t>
              </a:r>
            </a:p>
          </p:txBody>
        </p:sp>
        <p:sp>
          <p:nvSpPr>
            <p:cNvPr id="5" name="TextBox 4">
              <a:extLst>
                <a:ext uri="{FF2B5EF4-FFF2-40B4-BE49-F238E27FC236}">
                  <a16:creationId xmlns:a16="http://schemas.microsoft.com/office/drawing/2014/main" id="{6008325E-C9F3-9F56-8410-51B9033CA3E3}"/>
                </a:ext>
              </a:extLst>
            </p:cNvPr>
            <p:cNvSpPr txBox="1"/>
            <p:nvPr/>
          </p:nvSpPr>
          <p:spPr>
            <a:xfrm>
              <a:off x="10810875" y="3743325"/>
              <a:ext cx="8822783" cy="2932666"/>
            </a:xfrm>
            <a:prstGeom prst="rect">
              <a:avLst/>
            </a:prstGeom>
            <a:noFill/>
          </p:spPr>
          <p:txBody>
            <a:bodyPr wrap="square">
              <a:noAutofit/>
            </a:bodyPr>
            <a:lstStyle/>
            <a:p>
              <a:pPr rtl="0" fontAlgn="base">
                <a:lnSpc>
                  <a:spcPts val="4000"/>
                </a:lnSpc>
              </a:pPr>
              <a:r>
                <a:rPr lang="en-US" sz="2800"/>
                <a:t>Before you hit the trails, it's essential to: ​</a:t>
              </a:r>
            </a:p>
            <a:p>
              <a:pPr marL="457200" indent="-457200" rtl="0" fontAlgn="base">
                <a:lnSpc>
                  <a:spcPts val="4000"/>
                </a:lnSpc>
                <a:buFont typeface="Arial" panose="020B0604020202020204" pitchFamily="34" charset="0"/>
                <a:buChar char="•"/>
              </a:pPr>
              <a:r>
                <a:rPr lang="en-US" sz="2800"/>
                <a:t>Get hands-on training from a qualified instructor.​</a:t>
              </a:r>
            </a:p>
            <a:p>
              <a:pPr marL="457200" indent="-457200" rtl="0" fontAlgn="base">
                <a:lnSpc>
                  <a:spcPts val="4000"/>
                </a:lnSpc>
                <a:buFont typeface="Arial" panose="020B0604020202020204" pitchFamily="34" charset="0"/>
                <a:buChar char="•"/>
              </a:pPr>
              <a:r>
                <a:rPr lang="en-US" sz="2800"/>
                <a:t>Always wear a helmet and other protective gear, such as eye protection, boots, gloves, long pants and a long-sleeved shirt.​</a:t>
              </a:r>
            </a:p>
            <a:p>
              <a:pPr marL="457200" indent="-457200" rtl="0" fontAlgn="base">
                <a:lnSpc>
                  <a:spcPts val="4000"/>
                </a:lnSpc>
                <a:buFont typeface="Arial" panose="020B0604020202020204" pitchFamily="34" charset="0"/>
                <a:buChar char="•"/>
              </a:pPr>
              <a:r>
                <a:rPr lang="en-US" sz="2800"/>
                <a:t>Never consume alcohol or drugs before or during your ride.​</a:t>
              </a:r>
            </a:p>
            <a:p>
              <a:pPr marL="457200" indent="-457200" rtl="0" fontAlgn="base">
                <a:lnSpc>
                  <a:spcPts val="4000"/>
                </a:lnSpc>
                <a:buFont typeface="Arial" panose="020B0604020202020204" pitchFamily="34" charset="0"/>
                <a:buChar char="•"/>
              </a:pPr>
              <a:r>
                <a:rPr lang="en-US" sz="2800"/>
                <a:t>Never ride with more passengers than there are seats.​</a:t>
              </a:r>
            </a:p>
            <a:p>
              <a:pPr marL="457200" indent="-457200" rtl="0" fontAlgn="base">
                <a:lnSpc>
                  <a:spcPts val="4000"/>
                </a:lnSpc>
                <a:buFont typeface="Arial" panose="020B0604020202020204" pitchFamily="34" charset="0"/>
                <a:buChar char="•"/>
              </a:pPr>
              <a:r>
                <a:rPr lang="en-US" sz="2800"/>
                <a:t>Stay off paved roads and stick to designated trails</a:t>
              </a:r>
            </a:p>
            <a:p>
              <a:pPr marL="457200" indent="-457200" rtl="0" fontAlgn="base">
                <a:lnSpc>
                  <a:spcPts val="5200"/>
                </a:lnSpc>
                <a:buFont typeface="Arial" panose="020B0604020202020204" pitchFamily="34" charset="0"/>
                <a:buChar char="•"/>
              </a:pPr>
              <a:endParaRPr lang="en-US" sz="2800">
                <a:latin typeface="Roboto" panose="02000000000000000000" pitchFamily="2" charset="0"/>
                <a:ea typeface="Roboto" panose="02000000000000000000" pitchFamily="2" charset="0"/>
              </a:endParaRPr>
            </a:p>
          </p:txBody>
        </p:sp>
      </p:grpSp>
    </p:spTree>
    <p:extLst>
      <p:ext uri="{BB962C8B-B14F-4D97-AF65-F5344CB8AC3E}">
        <p14:creationId xmlns:p14="http://schemas.microsoft.com/office/powerpoint/2010/main" val="2134498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563FC-5993-6A31-5D70-8BAA827CFDC0}"/>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4D139EC-A256-88CA-02D1-9DA3F824B12D}"/>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4A9B06BC-721E-4235-22C8-CD06A5C9C673}"/>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32053BA1-F5D5-EA7E-C212-1757F483DEB2}"/>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Grilling/Open Fire Safety</a:t>
            </a:r>
          </a:p>
        </p:txBody>
      </p:sp>
      <p:sp>
        <p:nvSpPr>
          <p:cNvPr id="25" name="Rectangle 24">
            <a:extLst>
              <a:ext uri="{FF2B5EF4-FFF2-40B4-BE49-F238E27FC236}">
                <a16:creationId xmlns:a16="http://schemas.microsoft.com/office/drawing/2014/main" id="{F76DCD40-0A71-8DF7-2562-6C57BA1F222C}"/>
              </a:ext>
            </a:extLst>
          </p:cNvPr>
          <p:cNvSpPr/>
          <p:nvPr/>
        </p:nvSpPr>
        <p:spPr>
          <a:xfrm>
            <a:off x="11418806" y="3376616"/>
            <a:ext cx="8157355" cy="5270332"/>
          </a:xfrm>
          <a:prstGeom prst="rect">
            <a:avLst/>
          </a:prstGeom>
          <a:solidFill>
            <a:srgbClr val="FAD87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CB6465D-C6BF-C2B7-9300-0AB83D0C0490}"/>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61650" y="3906887"/>
            <a:ext cx="8458200" cy="5381814"/>
          </a:xfrm>
          <a:prstGeom prst="rect">
            <a:avLst/>
          </a:prstGeom>
        </p:spPr>
      </p:pic>
      <p:grpSp>
        <p:nvGrpSpPr>
          <p:cNvPr id="6" name="Group 5">
            <a:extLst>
              <a:ext uri="{FF2B5EF4-FFF2-40B4-BE49-F238E27FC236}">
                <a16:creationId xmlns:a16="http://schemas.microsoft.com/office/drawing/2014/main" id="{2080CB8F-6C61-65C9-43A9-9517DA990299}"/>
              </a:ext>
            </a:extLst>
          </p:cNvPr>
          <p:cNvGrpSpPr/>
          <p:nvPr/>
        </p:nvGrpSpPr>
        <p:grpSpPr>
          <a:xfrm>
            <a:off x="1214521" y="3371102"/>
            <a:ext cx="8975183" cy="3669841"/>
            <a:chOff x="10658475" y="3006150"/>
            <a:chExt cx="8975183" cy="3669841"/>
          </a:xfrm>
        </p:grpSpPr>
        <p:sp>
          <p:nvSpPr>
            <p:cNvPr id="3" name="TextBox 2">
              <a:extLst>
                <a:ext uri="{FF2B5EF4-FFF2-40B4-BE49-F238E27FC236}">
                  <a16:creationId xmlns:a16="http://schemas.microsoft.com/office/drawing/2014/main" id="{60F11C6F-E1E2-A020-C31D-8E66BBE00A42}"/>
                </a:ext>
              </a:extLst>
            </p:cNvPr>
            <p:cNvSpPr txBox="1"/>
            <p:nvPr/>
          </p:nvSpPr>
          <p:spPr>
            <a:xfrm>
              <a:off x="10658475" y="3006150"/>
              <a:ext cx="7470775" cy="584775"/>
            </a:xfrm>
            <a:prstGeom prst="rect">
              <a:avLst/>
            </a:prstGeom>
            <a:noFill/>
          </p:spPr>
          <p:txBody>
            <a:bodyPr wrap="square" rtlCol="0">
              <a:spAutoFit/>
            </a:bodyPr>
            <a:lstStyle/>
            <a:p>
              <a:r>
                <a:rPr lang="en-US" sz="3200" b="1">
                  <a:latin typeface="Original Surfer" panose="020E0503000000020000" pitchFamily="34" charset="0"/>
                </a:rPr>
                <a:t>Safe Tips while Grilling:</a:t>
              </a:r>
            </a:p>
          </p:txBody>
        </p:sp>
        <p:sp>
          <p:nvSpPr>
            <p:cNvPr id="5" name="TextBox 4">
              <a:extLst>
                <a:ext uri="{FF2B5EF4-FFF2-40B4-BE49-F238E27FC236}">
                  <a16:creationId xmlns:a16="http://schemas.microsoft.com/office/drawing/2014/main" id="{DC4E4E8D-D61C-69D6-4A87-786BB2FD83DA}"/>
                </a:ext>
              </a:extLst>
            </p:cNvPr>
            <p:cNvSpPr txBox="1"/>
            <p:nvPr/>
          </p:nvSpPr>
          <p:spPr>
            <a:xfrm>
              <a:off x="10810875" y="3743325"/>
              <a:ext cx="8822783" cy="2932666"/>
            </a:xfrm>
            <a:prstGeom prst="rect">
              <a:avLst/>
            </a:prstGeom>
            <a:noFill/>
          </p:spPr>
          <p:txBody>
            <a:bodyPr wrap="square" lIns="91440" tIns="45720" rIns="91440" bIns="45720" anchor="t">
              <a:noAutofit/>
            </a:bodyPr>
            <a:lstStyle/>
            <a:p>
              <a:pPr rtl="0" fontAlgn="base">
                <a:lnSpc>
                  <a:spcPts val="4700"/>
                </a:lnSpc>
              </a:pPr>
              <a:r>
                <a:rPr lang="en-US" sz="2800"/>
                <a:t>As the warmer weather approaches and you fire up the grill, be mindful of these tips for a safe grilling experience:​</a:t>
              </a:r>
            </a:p>
            <a:p>
              <a:pPr marL="457200" indent="-457200" rtl="0" fontAlgn="base">
                <a:lnSpc>
                  <a:spcPts val="4700"/>
                </a:lnSpc>
                <a:buFont typeface="Arial" panose="020B0604020202020204" pitchFamily="34" charset="0"/>
                <a:buChar char="•"/>
              </a:pPr>
              <a:r>
                <a:rPr lang="en-US" sz="2800"/>
                <a:t>Never leave your grill unattended when in use.​</a:t>
              </a:r>
            </a:p>
            <a:p>
              <a:pPr marL="457200" indent="-457200" rtl="0" fontAlgn="base">
                <a:lnSpc>
                  <a:spcPts val="4700"/>
                </a:lnSpc>
                <a:buFont typeface="Arial" panose="020B0604020202020204" pitchFamily="34" charset="0"/>
                <a:buChar char="•"/>
              </a:pPr>
              <a:r>
                <a:rPr lang="en-US" sz="2800"/>
                <a:t>Check your gas tank for leaks.​</a:t>
              </a:r>
            </a:p>
            <a:p>
              <a:pPr marL="457200" indent="-457200" rtl="0" fontAlgn="base">
                <a:lnSpc>
                  <a:spcPts val="4700"/>
                </a:lnSpc>
                <a:buFont typeface="Arial" panose="020B0604020202020204" pitchFamily="34" charset="0"/>
                <a:buChar char="•"/>
              </a:pPr>
              <a:r>
                <a:rPr lang="en-US" sz="2800"/>
                <a:t>Grill away from your home and anything flammable.​</a:t>
              </a:r>
            </a:p>
            <a:p>
              <a:pPr marL="457200" indent="-457200" rtl="0" fontAlgn="base">
                <a:lnSpc>
                  <a:spcPts val="4700"/>
                </a:lnSpc>
                <a:buFont typeface="Arial" panose="020B0604020202020204" pitchFamily="34" charset="0"/>
                <a:buChar char="•"/>
              </a:pPr>
              <a:r>
                <a:rPr lang="en-US" sz="2800"/>
                <a:t>Remove grease or fat build up before use.​</a:t>
              </a:r>
            </a:p>
            <a:p>
              <a:pPr marL="457200" indent="-457200" rtl="0" fontAlgn="base">
                <a:lnSpc>
                  <a:spcPts val="4700"/>
                </a:lnSpc>
                <a:buFont typeface="Arial" panose="020B0604020202020204" pitchFamily="34" charset="0"/>
                <a:buChar char="•"/>
              </a:pPr>
              <a:r>
                <a:rPr lang="en-US" sz="2800"/>
                <a:t>Keep children and pets at least three feet away.</a:t>
              </a:r>
            </a:p>
          </p:txBody>
        </p:sp>
      </p:grpSp>
    </p:spTree>
    <p:extLst>
      <p:ext uri="{BB962C8B-B14F-4D97-AF65-F5344CB8AC3E}">
        <p14:creationId xmlns:p14="http://schemas.microsoft.com/office/powerpoint/2010/main" val="128991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85998-058C-1E2C-22C4-C3CDF447373B}"/>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C3688A9-99FE-DE63-DED9-17B2153472BF}"/>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2F98F180-EF6E-D151-88DE-2E80EA985469}"/>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9103608D-18DD-D1A9-0132-47BEBD4E44AD}"/>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Conclusion</a:t>
            </a:r>
          </a:p>
        </p:txBody>
      </p:sp>
      <p:sp>
        <p:nvSpPr>
          <p:cNvPr id="25" name="Rectangle 24">
            <a:extLst>
              <a:ext uri="{FF2B5EF4-FFF2-40B4-BE49-F238E27FC236}">
                <a16:creationId xmlns:a16="http://schemas.microsoft.com/office/drawing/2014/main" id="{13702B3E-D3CE-67F3-3551-F23637C8041C}"/>
              </a:ext>
            </a:extLst>
          </p:cNvPr>
          <p:cNvSpPr/>
          <p:nvPr/>
        </p:nvSpPr>
        <p:spPr>
          <a:xfrm>
            <a:off x="11797411" y="3714448"/>
            <a:ext cx="7470775" cy="4966686"/>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6BAEDB37-6B49-41B6-D17D-A9FB3DA8A349}"/>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0666638" y="4235317"/>
            <a:ext cx="8072212" cy="5087570"/>
          </a:xfrm>
          <a:prstGeom prst="rect">
            <a:avLst/>
          </a:prstGeom>
        </p:spPr>
      </p:pic>
      <p:grpSp>
        <p:nvGrpSpPr>
          <p:cNvPr id="6" name="Group 5">
            <a:extLst>
              <a:ext uri="{FF2B5EF4-FFF2-40B4-BE49-F238E27FC236}">
                <a16:creationId xmlns:a16="http://schemas.microsoft.com/office/drawing/2014/main" id="{FCC09BB1-C98A-DA99-400A-7E5A28BFC20A}"/>
              </a:ext>
            </a:extLst>
          </p:cNvPr>
          <p:cNvGrpSpPr/>
          <p:nvPr/>
        </p:nvGrpSpPr>
        <p:grpSpPr>
          <a:xfrm>
            <a:off x="1212850" y="3245790"/>
            <a:ext cx="8975183" cy="3669841"/>
            <a:chOff x="10658475" y="3006150"/>
            <a:chExt cx="8975183" cy="3669841"/>
          </a:xfrm>
        </p:grpSpPr>
        <p:sp>
          <p:nvSpPr>
            <p:cNvPr id="3" name="TextBox 2">
              <a:extLst>
                <a:ext uri="{FF2B5EF4-FFF2-40B4-BE49-F238E27FC236}">
                  <a16:creationId xmlns:a16="http://schemas.microsoft.com/office/drawing/2014/main" id="{17EC9DB8-AA96-0B48-53D9-50A8630F9043}"/>
                </a:ext>
              </a:extLst>
            </p:cNvPr>
            <p:cNvSpPr txBox="1"/>
            <p:nvPr/>
          </p:nvSpPr>
          <p:spPr>
            <a:xfrm>
              <a:off x="10658475" y="3006150"/>
              <a:ext cx="7470775" cy="584775"/>
            </a:xfrm>
            <a:prstGeom prst="rect">
              <a:avLst/>
            </a:prstGeom>
            <a:noFill/>
          </p:spPr>
          <p:txBody>
            <a:bodyPr wrap="square" rtlCol="0">
              <a:spAutoFit/>
            </a:bodyPr>
            <a:lstStyle/>
            <a:p>
              <a:r>
                <a:rPr lang="en-US" sz="3200" b="1">
                  <a:latin typeface="Original Surfer" panose="020E0503000000020000" pitchFamily="34" charset="0"/>
                </a:rPr>
                <a:t>Keep in mind that:</a:t>
              </a:r>
            </a:p>
          </p:txBody>
        </p:sp>
        <p:sp>
          <p:nvSpPr>
            <p:cNvPr id="5" name="TextBox 4">
              <a:extLst>
                <a:ext uri="{FF2B5EF4-FFF2-40B4-BE49-F238E27FC236}">
                  <a16:creationId xmlns:a16="http://schemas.microsoft.com/office/drawing/2014/main" id="{EB3F56B5-E786-D90C-E4FE-C7B7CBE2A6F9}"/>
                </a:ext>
              </a:extLst>
            </p:cNvPr>
            <p:cNvSpPr txBox="1"/>
            <p:nvPr/>
          </p:nvSpPr>
          <p:spPr>
            <a:xfrm>
              <a:off x="10810875" y="3743325"/>
              <a:ext cx="8822783" cy="2932666"/>
            </a:xfrm>
            <a:prstGeom prst="rect">
              <a:avLst/>
            </a:prstGeom>
            <a:noFill/>
          </p:spPr>
          <p:txBody>
            <a:bodyPr wrap="square" lIns="91440" tIns="45720" rIns="91440" bIns="45720" anchor="t">
              <a:noAutofit/>
            </a:bodyPr>
            <a:lstStyle/>
            <a:p>
              <a:pPr marL="457200" indent="-457200" rtl="0" fontAlgn="base">
                <a:lnSpc>
                  <a:spcPts val="4000"/>
                </a:lnSpc>
                <a:buFont typeface="Arial" panose="020B0604020202020204" pitchFamily="34" charset="0"/>
                <a:buChar char="•"/>
              </a:pPr>
              <a:r>
                <a:rPr lang="en-US" sz="2800"/>
                <a:t>Toward the end of the 101 CDOS last year, 69 servicemembers had been killed in vehicle-related crashes, resulting in a 20% increase over the previous year's total. ​</a:t>
              </a:r>
            </a:p>
            <a:p>
              <a:pPr marL="457200" indent="-457200" rtl="0" fontAlgn="base">
                <a:lnSpc>
                  <a:spcPts val="4000"/>
                </a:lnSpc>
                <a:buFont typeface="Arial" panose="020B0604020202020204" pitchFamily="34" charset="0"/>
                <a:buChar char="•"/>
              </a:pPr>
              <a:r>
                <a:rPr lang="en-US" sz="2800"/>
                <a:t>From the most junior Sailor/Marine to the highest ranking leader, help us keep YOU from being one of these numbers. ​</a:t>
              </a:r>
            </a:p>
            <a:p>
              <a:pPr marL="457200" indent="-457200" rtl="0" fontAlgn="base">
                <a:lnSpc>
                  <a:spcPts val="4000"/>
                </a:lnSpc>
                <a:buFont typeface="Arial" panose="020B0604020202020204" pitchFamily="34" charset="0"/>
                <a:buChar char="•"/>
              </a:pPr>
              <a:r>
                <a:rPr lang="en-US" sz="2800"/>
                <a:t>See the risks, get the information out so that your personnel can avoid the same fate.</a:t>
              </a:r>
            </a:p>
          </p:txBody>
        </p:sp>
      </p:grpSp>
    </p:spTree>
    <p:extLst>
      <p:ext uri="{BB962C8B-B14F-4D97-AF65-F5344CB8AC3E}">
        <p14:creationId xmlns:p14="http://schemas.microsoft.com/office/powerpoint/2010/main" val="1344937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9EB93E-5DE9-5DE8-1F35-B9185FC1D9A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F50E3D13-C84A-B9E5-40EE-14C5553F1449}"/>
              </a:ext>
            </a:extLst>
          </p:cNvPr>
          <p:cNvSpPr/>
          <p:nvPr/>
        </p:nvSpPr>
        <p:spPr>
          <a:xfrm>
            <a:off x="1212850" y="542925"/>
            <a:ext cx="18891250" cy="2057400"/>
          </a:xfrm>
          <a:prstGeom prst="rect">
            <a:avLst/>
          </a:prstGeom>
          <a:solidFill>
            <a:srgbClr val="08768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object 5">
            <a:extLst>
              <a:ext uri="{FF2B5EF4-FFF2-40B4-BE49-F238E27FC236}">
                <a16:creationId xmlns:a16="http://schemas.microsoft.com/office/drawing/2014/main" id="{1DBAD74A-7B52-F332-DAFB-E81ADCBC3CB5}"/>
              </a:ext>
            </a:extLst>
          </p:cNvPr>
          <p:cNvPicPr/>
          <p:nvPr/>
        </p:nvPicPr>
        <p:blipFill>
          <a:blip r:embed="rId3" cstate="email">
            <a:extLst>
              <a:ext uri="{28A0092B-C50C-407E-A947-70E740481C1C}">
                <a14:useLocalDpi xmlns:a14="http://schemas.microsoft.com/office/drawing/2010/main"/>
              </a:ext>
            </a:extLst>
          </a:blip>
          <a:stretch>
            <a:fillRect/>
          </a:stretch>
        </p:blipFill>
        <p:spPr>
          <a:xfrm>
            <a:off x="-6350" y="10553127"/>
            <a:ext cx="20114167" cy="910967"/>
          </a:xfrm>
          <a:prstGeom prst="rect">
            <a:avLst/>
          </a:prstGeom>
        </p:spPr>
      </p:pic>
      <p:sp>
        <p:nvSpPr>
          <p:cNvPr id="10" name="TextBox 9">
            <a:extLst>
              <a:ext uri="{FF2B5EF4-FFF2-40B4-BE49-F238E27FC236}">
                <a16:creationId xmlns:a16="http://schemas.microsoft.com/office/drawing/2014/main" id="{9241CA4F-A1DD-7AB5-EF16-40CF2C91BEBD}"/>
              </a:ext>
            </a:extLst>
          </p:cNvPr>
          <p:cNvSpPr txBox="1"/>
          <p:nvPr/>
        </p:nvSpPr>
        <p:spPr>
          <a:xfrm>
            <a:off x="4489450" y="1063793"/>
            <a:ext cx="15071183" cy="1015663"/>
          </a:xfrm>
          <a:prstGeom prst="rect">
            <a:avLst/>
          </a:prstGeom>
          <a:noFill/>
        </p:spPr>
        <p:txBody>
          <a:bodyPr wrap="square" rtlCol="0">
            <a:spAutoFit/>
          </a:bodyPr>
          <a:lstStyle>
            <a:defPPr>
              <a:defRPr kern="0"/>
            </a:defPPr>
            <a:lvl1pPr algn="r">
              <a:defRPr sz="6000">
                <a:solidFill>
                  <a:schemeClr val="accent1">
                    <a:lumMod val="60000"/>
                    <a:lumOff val="40000"/>
                  </a:schemeClr>
                </a:solidFill>
                <a:latin typeface="Original Surfer" panose="020E0503000000020000" pitchFamily="34" charset="0"/>
              </a:defRPr>
            </a:lvl1pPr>
          </a:lstStyle>
          <a:p>
            <a:r>
              <a:rPr lang="en-US"/>
              <a:t>Contact Us!</a:t>
            </a:r>
          </a:p>
        </p:txBody>
      </p:sp>
      <p:sp>
        <p:nvSpPr>
          <p:cNvPr id="3" name="TextBox 2">
            <a:extLst>
              <a:ext uri="{FF2B5EF4-FFF2-40B4-BE49-F238E27FC236}">
                <a16:creationId xmlns:a16="http://schemas.microsoft.com/office/drawing/2014/main" id="{06B359AA-48D3-D869-70AB-086263A62EDA}"/>
              </a:ext>
            </a:extLst>
          </p:cNvPr>
          <p:cNvSpPr txBox="1"/>
          <p:nvPr/>
        </p:nvSpPr>
        <p:spPr>
          <a:xfrm>
            <a:off x="1441449" y="5734050"/>
            <a:ext cx="10576683" cy="584775"/>
          </a:xfrm>
          <a:prstGeom prst="rect">
            <a:avLst/>
          </a:prstGeom>
          <a:noFill/>
        </p:spPr>
        <p:txBody>
          <a:bodyPr wrap="square" lIns="91440" tIns="45720" rIns="91440" bIns="45720" rtlCol="0" anchor="t">
            <a:spAutoFit/>
          </a:bodyPr>
          <a:lstStyle/>
          <a:p>
            <a:r>
              <a:rPr lang="en-US" sz="3200" b="1">
                <a:latin typeface="Original Surfer"/>
              </a:rPr>
              <a:t>NAVSAFECOM_CODE04_PAO@US.NAVY.MIL</a:t>
            </a:r>
          </a:p>
        </p:txBody>
      </p:sp>
      <p:sp>
        <p:nvSpPr>
          <p:cNvPr id="4" name="TextBox 3">
            <a:extLst>
              <a:ext uri="{FF2B5EF4-FFF2-40B4-BE49-F238E27FC236}">
                <a16:creationId xmlns:a16="http://schemas.microsoft.com/office/drawing/2014/main" id="{43C7069B-BB35-B269-18FD-37BB689B1C80}"/>
              </a:ext>
            </a:extLst>
          </p:cNvPr>
          <p:cNvSpPr txBox="1"/>
          <p:nvPr/>
        </p:nvSpPr>
        <p:spPr>
          <a:xfrm>
            <a:off x="1441449" y="7129381"/>
            <a:ext cx="9832975" cy="1077218"/>
          </a:xfrm>
          <a:prstGeom prst="rect">
            <a:avLst/>
          </a:prstGeom>
          <a:noFill/>
        </p:spPr>
        <p:txBody>
          <a:bodyPr wrap="square" rtlCol="0">
            <a:spAutoFit/>
          </a:bodyPr>
          <a:lstStyle/>
          <a:p>
            <a:r>
              <a:rPr lang="en-US" sz="3200" b="1">
                <a:latin typeface="Original Surfer" panose="020E0503000000020000" pitchFamily="34" charset="0"/>
                <a:hlinkClick r:id="rId4"/>
              </a:rPr>
              <a:t>https://www.navalsafetycommand.navy.mil</a:t>
            </a:r>
            <a:endParaRPr lang="en-US" sz="3200" b="1">
              <a:latin typeface="Original Surfer" panose="020E0503000000020000" pitchFamily="34" charset="0"/>
            </a:endParaRPr>
          </a:p>
          <a:p>
            <a:endParaRPr lang="en-US" sz="3200" b="1">
              <a:latin typeface="Original Surfer" panose="020E0503000000020000" pitchFamily="34" charset="0"/>
            </a:endParaRPr>
          </a:p>
        </p:txBody>
      </p:sp>
      <p:pic>
        <p:nvPicPr>
          <p:cNvPr id="7" name="Picture 6">
            <a:extLst>
              <a:ext uri="{FF2B5EF4-FFF2-40B4-BE49-F238E27FC236}">
                <a16:creationId xmlns:a16="http://schemas.microsoft.com/office/drawing/2014/main" id="{AEEB63F7-D7D3-3E73-1347-C1B6BE6B359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025041" y="4796542"/>
            <a:ext cx="3329948" cy="3198520"/>
          </a:xfrm>
          <a:prstGeom prst="rect">
            <a:avLst/>
          </a:prstGeom>
        </p:spPr>
      </p:pic>
      <p:pic>
        <p:nvPicPr>
          <p:cNvPr id="11" name="Picture 10">
            <a:extLst>
              <a:ext uri="{FF2B5EF4-FFF2-40B4-BE49-F238E27FC236}">
                <a16:creationId xmlns:a16="http://schemas.microsoft.com/office/drawing/2014/main" id="{71E0A843-84B2-F3CD-054A-33DE37FDC4C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755667" y="4484958"/>
            <a:ext cx="3657600" cy="3657600"/>
          </a:xfrm>
          <a:prstGeom prst="rect">
            <a:avLst/>
          </a:prstGeom>
        </p:spPr>
      </p:pic>
      <p:sp>
        <p:nvSpPr>
          <p:cNvPr id="12" name="TextBox 11">
            <a:extLst>
              <a:ext uri="{FF2B5EF4-FFF2-40B4-BE49-F238E27FC236}">
                <a16:creationId xmlns:a16="http://schemas.microsoft.com/office/drawing/2014/main" id="{4D230591-339F-9F7F-7710-42B22F7DF10B}"/>
              </a:ext>
            </a:extLst>
          </p:cNvPr>
          <p:cNvSpPr txBox="1"/>
          <p:nvPr/>
        </p:nvSpPr>
        <p:spPr>
          <a:xfrm>
            <a:off x="1441449" y="8126744"/>
            <a:ext cx="9832975" cy="1077218"/>
          </a:xfrm>
          <a:prstGeom prst="rect">
            <a:avLst/>
          </a:prstGeom>
          <a:noFill/>
        </p:spPr>
        <p:txBody>
          <a:bodyPr wrap="square" rtlCol="0">
            <a:spAutoFit/>
          </a:bodyPr>
          <a:lstStyle/>
          <a:p>
            <a:r>
              <a:rPr lang="en-US" sz="3200" b="1">
                <a:latin typeface="Original Surfer" panose="020E0503000000020000" pitchFamily="34" charset="0"/>
                <a:hlinkClick r:id="rId7"/>
              </a:rPr>
              <a:t>https://www.safety.marines.mil/</a:t>
            </a:r>
            <a:endParaRPr lang="en-US" sz="3200" b="1">
              <a:latin typeface="Original Surfer" panose="020E0503000000020000" pitchFamily="34" charset="0"/>
            </a:endParaRPr>
          </a:p>
          <a:p>
            <a:endParaRPr lang="en-US" sz="3200" b="1">
              <a:latin typeface="Original Surfer" panose="020E0503000000020000" pitchFamily="34" charset="0"/>
            </a:endParaRPr>
          </a:p>
        </p:txBody>
      </p:sp>
    </p:spTree>
    <p:extLst>
      <p:ext uri="{BB962C8B-B14F-4D97-AF65-F5344CB8AC3E}">
        <p14:creationId xmlns:p14="http://schemas.microsoft.com/office/powerpoint/2010/main" val="13357573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133FCB6B70F84FA97472B40606A4E1" ma:contentTypeVersion="10" ma:contentTypeDescription="Create a new document." ma:contentTypeScope="" ma:versionID="bad129f4a1ba479fbc91d9fdbb6dc565">
  <xsd:schema xmlns:xsd="http://www.w3.org/2001/XMLSchema" xmlns:xs="http://www.w3.org/2001/XMLSchema" xmlns:p="http://schemas.microsoft.com/office/2006/metadata/properties" xmlns:ns2="7964beb4-9056-4eb8-ae87-9475c3be27d2" targetNamespace="http://schemas.microsoft.com/office/2006/metadata/properties" ma:root="true" ma:fieldsID="99311a390c49d0f53ed152a60f0fc387" ns2:_="">
    <xsd:import namespace="7964beb4-9056-4eb8-ae87-9475c3be27d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4beb4-9056-4eb8-ae87-9475c3be27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cef215b-19b7-4691-95f4-27d2fe62d5df"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964beb4-9056-4eb8-ae87-9475c3be27d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551088-DC91-476C-8601-B76113C410BD}">
  <ds:schemaRefs>
    <ds:schemaRef ds:uri="7964beb4-9056-4eb8-ae87-9475c3be27d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F31BE2-6339-4795-9FC4-AA52F27BFAED}">
  <ds:schemaRefs>
    <ds:schemaRef ds:uri="7964beb4-9056-4eb8-ae87-9475c3be27d2"/>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08A0762-E9CF-4A04-9896-B1C8E3C7A5D6}">
  <ds:schemaRefs>
    <ds:schemaRef ds:uri="http://schemas.microsoft.com/sharepoint/v3/contenttype/forms"/>
  </ds:schemaRefs>
</ds:datastoreItem>
</file>

<file path=docMetadata/LabelInfo.xml><?xml version="1.0" encoding="utf-8"?>
<clbl:labelList xmlns:clbl="http://schemas.microsoft.com/office/2020/mipLabelMetadata">
  <clbl:label id="{b27ac744-d744-4b94-baa9-948b89b4017a}" enabled="1" method="Standard" siteId="{e3333e00-c877-4b87-b6ad-45e942de1750}" removed="0"/>
</clbl:labelList>
</file>

<file path=docProps/app.xml><?xml version="1.0" encoding="utf-8"?>
<Properties xmlns="http://schemas.openxmlformats.org/officeDocument/2006/extended-properties" xmlns:vt="http://schemas.openxmlformats.org/officeDocument/2006/docPropsVTypes">
  <Template/>
  <TotalTime>1</TotalTime>
  <Words>2508</Words>
  <Application>Microsoft Office PowerPoint</Application>
  <PresentationFormat>Custom</PresentationFormat>
  <Paragraphs>125</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Aptos</vt:lpstr>
      <vt:lpstr>Arial</vt:lpstr>
      <vt:lpstr>Calibri</vt:lpstr>
      <vt:lpstr>Original Surfer</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charity.m.robinson3</cp:lastModifiedBy>
  <cp:revision>80</cp:revision>
  <dcterms:created xsi:type="dcterms:W3CDTF">2026-03-26T13:28:15Z</dcterms:created>
  <dcterms:modified xsi:type="dcterms:W3CDTF">2026-04-13T15:32:27Z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2026-03-26T00:00:00Z</vt:filetime>
  </property>
  <property fmtid="{D5CDD505-2E9C-101B-9397-08002B2CF9AE}" pid="3" name="LastSaved">
    <vt:filetime>2026-03-26T00:00:00Z</vt:filetime>
  </property>
  <property fmtid="{D5CDD505-2E9C-101B-9397-08002B2CF9AE}" pid="4" name="Producer">
    <vt:lpwstr>macOS Version 26.3.1 (a) (Build 25D771280a) Quartz PDFContext</vt:lpwstr>
  </property>
  <property fmtid="{D5CDD505-2E9C-101B-9397-08002B2CF9AE}" pid="5" name="ContentTypeId">
    <vt:lpwstr>0x010100DD133FCB6B70F84FA97472B40606A4E1</vt:lpwstr>
  </property>
  <property fmtid="{D5CDD505-2E9C-101B-9397-08002B2CF9AE}" pid="6" name="MediaServiceImageTags">
    <vt:lpwstr/>
  </property>
</Properties>
</file>