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Barlow Bold" panose="020B0604020202020204" charset="0"/>
      <p:regular r:id="rId12"/>
    </p:embeddedFont>
    <p:embeddedFont>
      <p:font typeface="Barlow Bold Italics" panose="020B0604020202020204" charset="0"/>
      <p:regular r:id="rId13"/>
    </p:embeddedFont>
    <p:embeddedFont>
      <p:font typeface="Calibri" panose="020F0502020204030204" pitchFamily="34" charset="0"/>
      <p:regular r:id="rId14"/>
      <p:bold r:id="rId15"/>
      <p:italic r:id="rId16"/>
      <p:boldItalic r:id="rId17"/>
    </p:embeddedFont>
    <p:embeddedFont>
      <p:font typeface="Liberator" panose="020B0604020202020204" charset="0"/>
      <p:regular r:id="rId18"/>
    </p:embeddedFont>
    <p:embeddedFont>
      <p:font typeface="Barlow Black" panose="020B0604020202020204" charset="0"/>
      <p:regular r:id="rId19"/>
    </p:embeddedFont>
    <p:embeddedFont>
      <p:font typeface="Roboto Bold" panose="02000000000000000000" pitchFamily="2" charset="0"/>
      <p:regular r:id="rId20"/>
      <p:bold r:id="rId21"/>
    </p:embeddedFont>
    <p:embeddedFont>
      <p:font typeface="Montserrat" panose="00000500000000000000" pitchFamily="2" charset="0"/>
      <p:regular r:id="rId22"/>
      <p:bold r:id="rId23"/>
      <p:italic r:id="rId24"/>
      <p:boldItalic r:id="rId25"/>
    </p:embeddedFont>
    <p:embeddedFont>
      <p:font typeface="Montserrat Bold" panose="00000800000000000000" pitchFamily="2" charset="0"/>
      <p:regular r:id="rId26"/>
      <p:bold r:id="rId27"/>
    </p:embeddedFont>
    <p:embeddedFont>
      <p:font typeface="Montserrat Italics"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69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jpeg"/><Relationship Id="rId4" Type="http://schemas.openxmlformats.org/officeDocument/2006/relationships/image" Target="../media/image3.sv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5.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958" b="16041"/>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flipH="1" flipV="1">
            <a:off x="761204" y="605433"/>
            <a:ext cx="8920363" cy="10442771"/>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219219">
            <a:off x="7558204" y="-1178809"/>
            <a:ext cx="1413995" cy="4114800"/>
          </a:xfrm>
          <a:prstGeom prst="rect">
            <a:avLst/>
          </a:prstGeom>
        </p:spPr>
      </p:pic>
      <p:grpSp>
        <p:nvGrpSpPr>
          <p:cNvPr id="5" name="Group 5"/>
          <p:cNvGrpSpPr>
            <a:grpSpLocks noChangeAspect="1"/>
          </p:cNvGrpSpPr>
          <p:nvPr/>
        </p:nvGrpSpPr>
        <p:grpSpPr>
          <a:xfrm rot="703514">
            <a:off x="1083265" y="4607706"/>
            <a:ext cx="4142817" cy="4824880"/>
            <a:chOff x="0" y="0"/>
            <a:chExt cx="13561060" cy="15793720"/>
          </a:xfrm>
        </p:grpSpPr>
        <p:sp>
          <p:nvSpPr>
            <p:cNvPr id="6" name="Freeform 6"/>
            <p:cNvSpPr/>
            <p:nvPr/>
          </p:nvSpPr>
          <p:spPr>
            <a:xfrm>
              <a:off x="508000" y="508000"/>
              <a:ext cx="12052300" cy="14707870"/>
            </a:xfrm>
            <a:custGeom>
              <a:avLst/>
              <a:gdLst/>
              <a:ahLst/>
              <a:cxnLst/>
              <a:rect l="l" t="t" r="r" b="b"/>
              <a:pathLst>
                <a:path w="12052300" h="14707870">
                  <a:moveTo>
                    <a:pt x="10295890" y="14707870"/>
                  </a:moveTo>
                  <a:lnTo>
                    <a:pt x="0" y="13376911"/>
                  </a:lnTo>
                  <a:lnTo>
                    <a:pt x="1756410" y="0"/>
                  </a:lnTo>
                  <a:lnTo>
                    <a:pt x="12052300" y="1330960"/>
                  </a:lnTo>
                  <a:lnTo>
                    <a:pt x="10295890" y="14707870"/>
                  </a:lnTo>
                  <a:close/>
                </a:path>
              </a:pathLst>
            </a:custGeom>
            <a:blipFill>
              <a:blip r:embed="rId7"/>
              <a:stretch>
                <a:fillRect l="-16377" r="-66581"/>
              </a:stretch>
            </a:blipFill>
          </p:spPr>
        </p:sp>
        <p:sp>
          <p:nvSpPr>
            <p:cNvPr id="7" name="Freeform 7"/>
            <p:cNvSpPr/>
            <p:nvPr/>
          </p:nvSpPr>
          <p:spPr>
            <a:xfrm>
              <a:off x="0" y="-21590"/>
              <a:ext cx="13561061" cy="15815310"/>
            </a:xfrm>
            <a:custGeom>
              <a:avLst/>
              <a:gdLst/>
              <a:ahLst/>
              <a:cxnLst/>
              <a:rect l="l" t="t" r="r" b="b"/>
              <a:pathLst>
                <a:path w="13561061" h="15815310">
                  <a:moveTo>
                    <a:pt x="13561061" y="15815310"/>
                  </a:moveTo>
                  <a:lnTo>
                    <a:pt x="0" y="15815310"/>
                  </a:lnTo>
                  <a:lnTo>
                    <a:pt x="0" y="0"/>
                  </a:lnTo>
                  <a:lnTo>
                    <a:pt x="13561061" y="0"/>
                  </a:lnTo>
                  <a:lnTo>
                    <a:pt x="13561061" y="15815310"/>
                  </a:lnTo>
                  <a:close/>
                </a:path>
              </a:pathLst>
            </a:custGeom>
            <a:blipFill>
              <a:blip r:embed="rId8"/>
              <a:stretch>
                <a:fillRect t="-144" b="-144"/>
              </a:stretch>
            </a:blipFill>
          </p:spPr>
        </p:sp>
      </p:grpSp>
      <p:grpSp>
        <p:nvGrpSpPr>
          <p:cNvPr id="8" name="Group 8"/>
          <p:cNvGrpSpPr>
            <a:grpSpLocks noChangeAspect="1"/>
          </p:cNvGrpSpPr>
          <p:nvPr/>
        </p:nvGrpSpPr>
        <p:grpSpPr>
          <a:xfrm rot="-1290924">
            <a:off x="1852805" y="760026"/>
            <a:ext cx="4289290" cy="4995468"/>
            <a:chOff x="0" y="0"/>
            <a:chExt cx="13561060" cy="15793720"/>
          </a:xfrm>
        </p:grpSpPr>
        <p:sp>
          <p:nvSpPr>
            <p:cNvPr id="9" name="Freeform 9"/>
            <p:cNvSpPr/>
            <p:nvPr/>
          </p:nvSpPr>
          <p:spPr>
            <a:xfrm>
              <a:off x="508000" y="508000"/>
              <a:ext cx="12052300" cy="14707870"/>
            </a:xfrm>
            <a:custGeom>
              <a:avLst/>
              <a:gdLst/>
              <a:ahLst/>
              <a:cxnLst/>
              <a:rect l="l" t="t" r="r" b="b"/>
              <a:pathLst>
                <a:path w="12052300" h="14707870">
                  <a:moveTo>
                    <a:pt x="10295890" y="14707870"/>
                  </a:moveTo>
                  <a:lnTo>
                    <a:pt x="0" y="13376911"/>
                  </a:lnTo>
                  <a:lnTo>
                    <a:pt x="1756410" y="0"/>
                  </a:lnTo>
                  <a:lnTo>
                    <a:pt x="12052300" y="1330960"/>
                  </a:lnTo>
                  <a:lnTo>
                    <a:pt x="10295890" y="14707870"/>
                  </a:lnTo>
                  <a:close/>
                </a:path>
              </a:pathLst>
            </a:custGeom>
            <a:blipFill>
              <a:blip r:embed="rId9"/>
              <a:stretch>
                <a:fillRect t="-3970" b="-3970"/>
              </a:stretch>
            </a:blipFill>
          </p:spPr>
        </p:sp>
        <p:sp>
          <p:nvSpPr>
            <p:cNvPr id="10" name="Freeform 10"/>
            <p:cNvSpPr/>
            <p:nvPr/>
          </p:nvSpPr>
          <p:spPr>
            <a:xfrm>
              <a:off x="0" y="-21590"/>
              <a:ext cx="13561061" cy="15815310"/>
            </a:xfrm>
            <a:custGeom>
              <a:avLst/>
              <a:gdLst/>
              <a:ahLst/>
              <a:cxnLst/>
              <a:rect l="l" t="t" r="r" b="b"/>
              <a:pathLst>
                <a:path w="13561061" h="15815310">
                  <a:moveTo>
                    <a:pt x="13561061" y="15815310"/>
                  </a:moveTo>
                  <a:lnTo>
                    <a:pt x="0" y="15815310"/>
                  </a:lnTo>
                  <a:lnTo>
                    <a:pt x="0" y="0"/>
                  </a:lnTo>
                  <a:lnTo>
                    <a:pt x="13561061" y="0"/>
                  </a:lnTo>
                  <a:lnTo>
                    <a:pt x="13561061" y="15815310"/>
                  </a:lnTo>
                  <a:close/>
                </a:path>
              </a:pathLst>
            </a:custGeom>
            <a:blipFill>
              <a:blip r:embed="rId8"/>
              <a:stretch>
                <a:fillRect t="-144" b="-144"/>
              </a:stretch>
            </a:blipFill>
          </p:spPr>
        </p:sp>
      </p:grpSp>
      <p:grpSp>
        <p:nvGrpSpPr>
          <p:cNvPr id="11" name="Group 11"/>
          <p:cNvGrpSpPr>
            <a:grpSpLocks noChangeAspect="1"/>
          </p:cNvGrpSpPr>
          <p:nvPr/>
        </p:nvGrpSpPr>
        <p:grpSpPr>
          <a:xfrm rot="-655657">
            <a:off x="4114060" y="3935297"/>
            <a:ext cx="4142817" cy="4824880"/>
            <a:chOff x="0" y="0"/>
            <a:chExt cx="13561060" cy="15793720"/>
          </a:xfrm>
        </p:grpSpPr>
        <p:sp>
          <p:nvSpPr>
            <p:cNvPr id="12" name="Freeform 12"/>
            <p:cNvSpPr/>
            <p:nvPr/>
          </p:nvSpPr>
          <p:spPr>
            <a:xfrm>
              <a:off x="508000" y="508000"/>
              <a:ext cx="12052300" cy="14707870"/>
            </a:xfrm>
            <a:custGeom>
              <a:avLst/>
              <a:gdLst/>
              <a:ahLst/>
              <a:cxnLst/>
              <a:rect l="l" t="t" r="r" b="b"/>
              <a:pathLst>
                <a:path w="12052300" h="14707870">
                  <a:moveTo>
                    <a:pt x="10295890" y="14707870"/>
                  </a:moveTo>
                  <a:lnTo>
                    <a:pt x="0" y="13376911"/>
                  </a:lnTo>
                  <a:lnTo>
                    <a:pt x="1756410" y="0"/>
                  </a:lnTo>
                  <a:lnTo>
                    <a:pt x="12052300" y="1330960"/>
                  </a:lnTo>
                  <a:lnTo>
                    <a:pt x="10295890" y="14707870"/>
                  </a:lnTo>
                  <a:close/>
                </a:path>
              </a:pathLst>
            </a:custGeom>
            <a:blipFill>
              <a:blip r:embed="rId10"/>
              <a:stretch>
                <a:fillRect l="-39734" r="-43316"/>
              </a:stretch>
            </a:blipFill>
          </p:spPr>
        </p:sp>
        <p:sp>
          <p:nvSpPr>
            <p:cNvPr id="13" name="Freeform 13"/>
            <p:cNvSpPr/>
            <p:nvPr/>
          </p:nvSpPr>
          <p:spPr>
            <a:xfrm>
              <a:off x="0" y="-21590"/>
              <a:ext cx="13561061" cy="15815310"/>
            </a:xfrm>
            <a:custGeom>
              <a:avLst/>
              <a:gdLst/>
              <a:ahLst/>
              <a:cxnLst/>
              <a:rect l="l" t="t" r="r" b="b"/>
              <a:pathLst>
                <a:path w="13561061" h="15815310">
                  <a:moveTo>
                    <a:pt x="13561061" y="15815310"/>
                  </a:moveTo>
                  <a:lnTo>
                    <a:pt x="0" y="15815310"/>
                  </a:lnTo>
                  <a:lnTo>
                    <a:pt x="0" y="0"/>
                  </a:lnTo>
                  <a:lnTo>
                    <a:pt x="13561061" y="0"/>
                  </a:lnTo>
                  <a:lnTo>
                    <a:pt x="13561061" y="15815310"/>
                  </a:lnTo>
                  <a:close/>
                </a:path>
              </a:pathLst>
            </a:custGeom>
            <a:blipFill>
              <a:blip r:embed="rId8"/>
              <a:stretch>
                <a:fillRect t="-144" b="-144"/>
              </a:stretch>
            </a:blipFill>
          </p:spPr>
        </p:sp>
      </p:grpSp>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766252">
            <a:off x="15048110" y="7291364"/>
            <a:ext cx="1413995" cy="4114800"/>
          </a:xfrm>
          <a:prstGeom prst="rect">
            <a:avLst/>
          </a:prstGeom>
        </p:spPr>
      </p:pic>
      <p:pic>
        <p:nvPicPr>
          <p:cNvPr id="15" name="Picture 15"/>
          <p:cNvPicPr>
            <a:picLocks noChangeAspect="1"/>
          </p:cNvPicPr>
          <p:nvPr/>
        </p:nvPicPr>
        <p:blipFill>
          <a:blip r:embed="rId11"/>
          <a:srcRect/>
          <a:stretch>
            <a:fillRect/>
          </a:stretch>
        </p:blipFill>
        <p:spPr>
          <a:xfrm>
            <a:off x="16581725" y="365562"/>
            <a:ext cx="1326275" cy="1326275"/>
          </a:xfrm>
          <a:prstGeom prst="rect">
            <a:avLst/>
          </a:prstGeom>
        </p:spPr>
      </p:pic>
      <p:sp>
        <p:nvSpPr>
          <p:cNvPr id="16" name="TextBox 16"/>
          <p:cNvSpPr txBox="1"/>
          <p:nvPr/>
        </p:nvSpPr>
        <p:spPr>
          <a:xfrm>
            <a:off x="14453665" y="2346306"/>
            <a:ext cx="2355234" cy="962044"/>
          </a:xfrm>
          <a:prstGeom prst="rect">
            <a:avLst/>
          </a:prstGeom>
        </p:spPr>
        <p:txBody>
          <a:bodyPr lIns="0" tIns="0" rIns="0" bIns="0" rtlCol="0" anchor="t">
            <a:spAutoFit/>
          </a:bodyPr>
          <a:lstStyle/>
          <a:p>
            <a:pPr algn="r">
              <a:lnSpc>
                <a:spcPts val="7125"/>
              </a:lnSpc>
            </a:pPr>
            <a:r>
              <a:rPr lang="en-US" sz="7500">
                <a:solidFill>
                  <a:srgbClr val="FFDE59"/>
                </a:solidFill>
                <a:latin typeface="Barlow Black"/>
              </a:rPr>
              <a:t>2023</a:t>
            </a:r>
          </a:p>
        </p:txBody>
      </p:sp>
      <p:sp>
        <p:nvSpPr>
          <p:cNvPr id="17" name="TextBox 17"/>
          <p:cNvSpPr txBox="1"/>
          <p:nvPr/>
        </p:nvSpPr>
        <p:spPr>
          <a:xfrm>
            <a:off x="9522938" y="3413125"/>
            <a:ext cx="8385063" cy="3689349"/>
          </a:xfrm>
          <a:prstGeom prst="rect">
            <a:avLst/>
          </a:prstGeom>
        </p:spPr>
        <p:txBody>
          <a:bodyPr lIns="0" tIns="0" rIns="0" bIns="0" rtlCol="0" anchor="t">
            <a:spAutoFit/>
          </a:bodyPr>
          <a:lstStyle/>
          <a:p>
            <a:pPr>
              <a:lnSpc>
                <a:spcPts val="9499"/>
              </a:lnSpc>
            </a:pPr>
            <a:r>
              <a:rPr lang="en-US" sz="9999">
                <a:solidFill>
                  <a:srgbClr val="03989E"/>
                </a:solidFill>
                <a:latin typeface="Barlow Black"/>
              </a:rPr>
              <a:t>101 CRITICAL DAYS OF SUMMER</a:t>
            </a:r>
          </a:p>
        </p:txBody>
      </p:sp>
      <p:sp>
        <p:nvSpPr>
          <p:cNvPr id="18" name="TextBox 18"/>
          <p:cNvSpPr txBox="1"/>
          <p:nvPr/>
        </p:nvSpPr>
        <p:spPr>
          <a:xfrm>
            <a:off x="17627500" y="9453945"/>
            <a:ext cx="484801" cy="422276"/>
          </a:xfrm>
          <a:prstGeom prst="rect">
            <a:avLst/>
          </a:prstGeom>
        </p:spPr>
        <p:txBody>
          <a:bodyPr lIns="0" tIns="0" rIns="0" bIns="0" rtlCol="0" anchor="t">
            <a:spAutoFit/>
          </a:bodyPr>
          <a:lstStyle/>
          <a:p>
            <a:pPr algn="ctr">
              <a:lnSpc>
                <a:spcPts val="3499"/>
              </a:lnSpc>
            </a:pPr>
            <a:r>
              <a:rPr lang="en-US" sz="2499">
                <a:solidFill>
                  <a:srgbClr val="000000"/>
                </a:solidFill>
                <a:latin typeface="Roboto Bold"/>
              </a:rP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4EB"/>
        </a:solidFill>
        <a:effectLst/>
      </p:bgPr>
    </p:bg>
    <p:spTree>
      <p:nvGrpSpPr>
        <p:cNvPr id="1" name=""/>
        <p:cNvGrpSpPr/>
        <p:nvPr/>
      </p:nvGrpSpPr>
      <p:grpSpPr>
        <a:xfrm>
          <a:off x="0" y="0"/>
          <a:ext cx="0" cy="0"/>
          <a:chOff x="0" y="0"/>
          <a:chExt cx="0" cy="0"/>
        </a:xfrm>
      </p:grpSpPr>
      <p:grpSp>
        <p:nvGrpSpPr>
          <p:cNvPr id="2" name="Group 2"/>
          <p:cNvGrpSpPr/>
          <p:nvPr/>
        </p:nvGrpSpPr>
        <p:grpSpPr>
          <a:xfrm>
            <a:off x="10450620" y="0"/>
            <a:ext cx="7837380" cy="10283614"/>
            <a:chOff x="0" y="0"/>
            <a:chExt cx="10449840" cy="13711485"/>
          </a:xfrm>
        </p:grpSpPr>
        <p:pic>
          <p:nvPicPr>
            <p:cNvPr id="3" name="Picture 3"/>
            <p:cNvPicPr>
              <a:picLocks noChangeAspect="1"/>
            </p:cNvPicPr>
            <p:nvPr/>
          </p:nvPicPr>
          <p:blipFill>
            <a:blip r:embed="rId2"/>
            <a:srcRect l="36691" r="12474"/>
            <a:stretch>
              <a:fillRect/>
            </a:stretch>
          </p:blipFill>
          <p:spPr>
            <a:xfrm>
              <a:off x="0" y="0"/>
              <a:ext cx="10449840" cy="13711485"/>
            </a:xfrm>
            <a:prstGeom prst="rect">
              <a:avLst/>
            </a:prstGeom>
          </p:spPr>
        </p:pic>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275862" flipV="1">
            <a:off x="3660028" y="-1700662"/>
            <a:ext cx="9661185" cy="13681551"/>
          </a:xfrm>
          <a:prstGeom prst="rect">
            <a:avLst/>
          </a:prstGeom>
        </p:spPr>
      </p:pic>
      <p:sp>
        <p:nvSpPr>
          <p:cNvPr id="5" name="TextBox 5"/>
          <p:cNvSpPr txBox="1"/>
          <p:nvPr/>
        </p:nvSpPr>
        <p:spPr>
          <a:xfrm>
            <a:off x="475374" y="1856347"/>
            <a:ext cx="10011546" cy="7011428"/>
          </a:xfrm>
          <a:prstGeom prst="rect">
            <a:avLst/>
          </a:prstGeom>
        </p:spPr>
        <p:txBody>
          <a:bodyPr lIns="0" tIns="0" rIns="0" bIns="0" rtlCol="0" anchor="t">
            <a:spAutoFit/>
          </a:bodyPr>
          <a:lstStyle/>
          <a:p>
            <a:pPr marL="477034" lvl="1" indent="-238517">
              <a:lnSpc>
                <a:spcPts val="3093"/>
              </a:lnSpc>
              <a:buFont typeface="Arial"/>
              <a:buChar char="•"/>
            </a:pPr>
            <a:r>
              <a:rPr lang="en-US" sz="2209">
                <a:solidFill>
                  <a:srgbClr val="000000"/>
                </a:solidFill>
                <a:latin typeface="Montserrat"/>
              </a:rPr>
              <a:t>The American Canoe Association estimates almost 70% of drownings involving canoes, kayaks and rafts could have been avoided if a personal flotation device (PFD) was worn.  </a:t>
            </a:r>
          </a:p>
          <a:p>
            <a:pPr>
              <a:lnSpc>
                <a:spcPts val="3093"/>
              </a:lnSpc>
            </a:pPr>
            <a:endParaRPr lang="en-US" sz="2209">
              <a:solidFill>
                <a:srgbClr val="000000"/>
              </a:solidFill>
              <a:latin typeface="Montserrat"/>
            </a:endParaRPr>
          </a:p>
          <a:p>
            <a:pPr marL="477034" lvl="1" indent="-238517">
              <a:lnSpc>
                <a:spcPts val="3093"/>
              </a:lnSpc>
              <a:buFont typeface="Arial"/>
              <a:buChar char="•"/>
            </a:pPr>
            <a:r>
              <a:rPr lang="en-US" sz="2209">
                <a:solidFill>
                  <a:srgbClr val="000000"/>
                </a:solidFill>
                <a:latin typeface="Montserrat"/>
              </a:rPr>
              <a:t>Label gear with contact info. Labeling gear with your name and two contact numbers could help the U.S. Coast Guard identify your equipment in case of an emergency. </a:t>
            </a:r>
          </a:p>
          <a:p>
            <a:pPr>
              <a:lnSpc>
                <a:spcPts val="3093"/>
              </a:lnSpc>
            </a:pPr>
            <a:endParaRPr lang="en-US" sz="2209">
              <a:solidFill>
                <a:srgbClr val="000000"/>
              </a:solidFill>
              <a:latin typeface="Montserrat"/>
            </a:endParaRPr>
          </a:p>
          <a:p>
            <a:pPr marL="477034" lvl="1" indent="-238517">
              <a:lnSpc>
                <a:spcPts val="3093"/>
              </a:lnSpc>
              <a:buFont typeface="Arial"/>
              <a:buChar char="•"/>
            </a:pPr>
            <a:r>
              <a:rPr lang="en-US" sz="2209">
                <a:solidFill>
                  <a:srgbClr val="000000"/>
                </a:solidFill>
                <a:latin typeface="Montserrat"/>
              </a:rPr>
              <a:t>The U.S. Coast Guard offers a nationwide program called Paddle Smart to encourage people to label their equipment. You can get a free, reflective waterproof sticker for your gear at local boating supply stores, canoe clubs and harbor masters. </a:t>
            </a:r>
          </a:p>
          <a:p>
            <a:pPr>
              <a:lnSpc>
                <a:spcPts val="3093"/>
              </a:lnSpc>
            </a:pPr>
            <a:endParaRPr lang="en-US" sz="2209">
              <a:solidFill>
                <a:srgbClr val="000000"/>
              </a:solidFill>
              <a:latin typeface="Montserrat"/>
            </a:endParaRPr>
          </a:p>
          <a:p>
            <a:pPr marL="477034" lvl="1" indent="-238517">
              <a:lnSpc>
                <a:spcPts val="3093"/>
              </a:lnSpc>
              <a:buFont typeface="Arial"/>
              <a:buChar char="•"/>
            </a:pPr>
            <a:r>
              <a:rPr lang="en-US" sz="2209">
                <a:solidFill>
                  <a:srgbClr val="000000"/>
                </a:solidFill>
                <a:latin typeface="Montserrat"/>
              </a:rPr>
              <a:t>Have a way to call for help. Ensure cell phone is charged and in a waterproof case or take a two-way radio with you. For serious adventurers, consider purchasing a personal location beacon, outfitted with a flotation sleeve. </a:t>
            </a:r>
          </a:p>
          <a:p>
            <a:pPr algn="just">
              <a:lnSpc>
                <a:spcPts val="3093"/>
              </a:lnSpc>
            </a:pPr>
            <a:endParaRPr lang="en-US" sz="2209">
              <a:solidFill>
                <a:srgbClr val="000000"/>
              </a:solidFill>
              <a:latin typeface="Montserrat"/>
            </a:endParaRPr>
          </a:p>
        </p:txBody>
      </p:sp>
      <p:sp>
        <p:nvSpPr>
          <p:cNvPr id="6" name="TextBox 6"/>
          <p:cNvSpPr txBox="1"/>
          <p:nvPr/>
        </p:nvSpPr>
        <p:spPr>
          <a:xfrm>
            <a:off x="17630775" y="9453945"/>
            <a:ext cx="484801" cy="422276"/>
          </a:xfrm>
          <a:prstGeom prst="rect">
            <a:avLst/>
          </a:prstGeom>
        </p:spPr>
        <p:txBody>
          <a:bodyPr lIns="0" tIns="0" rIns="0" bIns="0" rtlCol="0" anchor="t">
            <a:spAutoFit/>
          </a:bodyPr>
          <a:lstStyle/>
          <a:p>
            <a:pPr algn="ctr">
              <a:lnSpc>
                <a:spcPts val="3499"/>
              </a:lnSpc>
            </a:pPr>
            <a:r>
              <a:rPr lang="en-US" sz="2499">
                <a:solidFill>
                  <a:srgbClr val="FFFFFF"/>
                </a:solidFill>
                <a:latin typeface="Roboto Bold"/>
              </a:rPr>
              <a:t>10</a:t>
            </a:r>
          </a:p>
        </p:txBody>
      </p:sp>
      <p:sp>
        <p:nvSpPr>
          <p:cNvPr id="7" name="TextBox 7"/>
          <p:cNvSpPr txBox="1"/>
          <p:nvPr/>
        </p:nvSpPr>
        <p:spPr>
          <a:xfrm>
            <a:off x="911725" y="657997"/>
            <a:ext cx="8155705" cy="876300"/>
          </a:xfrm>
          <a:prstGeom prst="rect">
            <a:avLst/>
          </a:prstGeom>
        </p:spPr>
        <p:txBody>
          <a:bodyPr lIns="0" tIns="0" rIns="0" bIns="0" rtlCol="0" anchor="t">
            <a:spAutoFit/>
          </a:bodyPr>
          <a:lstStyle/>
          <a:p>
            <a:pPr algn="ctr">
              <a:lnSpc>
                <a:spcPts val="6600"/>
              </a:lnSpc>
            </a:pPr>
            <a:r>
              <a:rPr lang="en-US" sz="6000">
                <a:solidFill>
                  <a:srgbClr val="FF8800"/>
                </a:solidFill>
                <a:latin typeface="Barlow Bold"/>
              </a:rPr>
              <a:t>Adult Swimming Safety</a:t>
            </a:r>
          </a:p>
        </p:txBody>
      </p:sp>
      <p:sp>
        <p:nvSpPr>
          <p:cNvPr id="8" name="TextBox 8"/>
          <p:cNvSpPr txBox="1"/>
          <p:nvPr/>
        </p:nvSpPr>
        <p:spPr>
          <a:xfrm>
            <a:off x="-369907" y="9530145"/>
            <a:ext cx="11702108" cy="447676"/>
          </a:xfrm>
          <a:prstGeom prst="rect">
            <a:avLst/>
          </a:prstGeom>
        </p:spPr>
        <p:txBody>
          <a:bodyPr lIns="0" tIns="0" rIns="0" bIns="0" rtlCol="0" anchor="t">
            <a:spAutoFit/>
          </a:bodyPr>
          <a:lstStyle/>
          <a:p>
            <a:pPr algn="ctr">
              <a:lnSpc>
                <a:spcPts val="3300"/>
              </a:lnSpc>
            </a:pPr>
            <a:r>
              <a:rPr lang="en-US" sz="3000">
                <a:solidFill>
                  <a:srgbClr val="545454"/>
                </a:solidFill>
                <a:latin typeface="Barlow Bold"/>
              </a:rPr>
              <a:t>Anyone can drown, even the most experienced.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958" b="16041"/>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962520" flipV="1">
            <a:off x="2923996" y="-2388088"/>
            <a:ext cx="13503462" cy="19122738"/>
          </a:xfrm>
          <a:prstGeom prst="rect">
            <a:avLst/>
          </a:prstGeom>
        </p:spPr>
      </p:pic>
      <p:pic>
        <p:nvPicPr>
          <p:cNvPr id="4" name="Picture 4"/>
          <p:cNvPicPr>
            <a:picLocks noChangeAspect="1"/>
          </p:cNvPicPr>
          <p:nvPr/>
        </p:nvPicPr>
        <p:blipFill>
          <a:blip r:embed="rId5"/>
          <a:srcRect l="15409"/>
          <a:stretch>
            <a:fillRect/>
          </a:stretch>
        </p:blipFill>
        <p:spPr>
          <a:xfrm>
            <a:off x="11259316" y="4724597"/>
            <a:ext cx="7263389" cy="5724328"/>
          </a:xfrm>
          <a:prstGeom prst="rect">
            <a:avLst/>
          </a:prstGeom>
        </p:spPr>
      </p:pic>
      <p:sp>
        <p:nvSpPr>
          <p:cNvPr id="5" name="TextBox 5"/>
          <p:cNvSpPr txBox="1"/>
          <p:nvPr/>
        </p:nvSpPr>
        <p:spPr>
          <a:xfrm>
            <a:off x="17630775" y="9453945"/>
            <a:ext cx="484801" cy="422276"/>
          </a:xfrm>
          <a:prstGeom prst="rect">
            <a:avLst/>
          </a:prstGeom>
        </p:spPr>
        <p:txBody>
          <a:bodyPr lIns="0" tIns="0" rIns="0" bIns="0" rtlCol="0" anchor="t">
            <a:spAutoFit/>
          </a:bodyPr>
          <a:lstStyle/>
          <a:p>
            <a:pPr algn="ctr">
              <a:lnSpc>
                <a:spcPts val="3499"/>
              </a:lnSpc>
            </a:pPr>
            <a:r>
              <a:rPr lang="en-US" sz="2499">
                <a:solidFill>
                  <a:srgbClr val="FFFFFF"/>
                </a:solidFill>
                <a:latin typeface="Roboto Bold"/>
              </a:rPr>
              <a:t>2</a:t>
            </a:r>
          </a:p>
        </p:txBody>
      </p:sp>
      <p:sp>
        <p:nvSpPr>
          <p:cNvPr id="6" name="TextBox 6"/>
          <p:cNvSpPr txBox="1"/>
          <p:nvPr/>
        </p:nvSpPr>
        <p:spPr>
          <a:xfrm>
            <a:off x="10730710" y="1828680"/>
            <a:ext cx="6919115" cy="638175"/>
          </a:xfrm>
          <a:prstGeom prst="rect">
            <a:avLst/>
          </a:prstGeom>
        </p:spPr>
        <p:txBody>
          <a:bodyPr lIns="0" tIns="0" rIns="0" bIns="0" rtlCol="0" anchor="t">
            <a:spAutoFit/>
          </a:bodyPr>
          <a:lstStyle/>
          <a:p>
            <a:pPr>
              <a:lnSpc>
                <a:spcPts val="4950"/>
              </a:lnSpc>
            </a:pPr>
            <a:r>
              <a:rPr lang="en-US" sz="4500">
                <a:solidFill>
                  <a:srgbClr val="01A6CC"/>
                </a:solidFill>
                <a:latin typeface="Barlow Bold"/>
              </a:rPr>
              <a:t>Introduction</a:t>
            </a:r>
          </a:p>
        </p:txBody>
      </p:sp>
      <p:sp>
        <p:nvSpPr>
          <p:cNvPr id="7" name="TextBox 7"/>
          <p:cNvSpPr txBox="1"/>
          <p:nvPr/>
        </p:nvSpPr>
        <p:spPr>
          <a:xfrm>
            <a:off x="10721185" y="2312280"/>
            <a:ext cx="6919115" cy="876300"/>
          </a:xfrm>
          <a:prstGeom prst="rect">
            <a:avLst/>
          </a:prstGeom>
        </p:spPr>
        <p:txBody>
          <a:bodyPr lIns="0" tIns="0" rIns="0" bIns="0" rtlCol="0" anchor="t">
            <a:spAutoFit/>
          </a:bodyPr>
          <a:lstStyle/>
          <a:p>
            <a:pPr>
              <a:lnSpc>
                <a:spcPts val="6600"/>
              </a:lnSpc>
            </a:pPr>
            <a:r>
              <a:rPr lang="en-US" sz="6000">
                <a:solidFill>
                  <a:srgbClr val="FF8800"/>
                </a:solidFill>
                <a:latin typeface="Barlow Bold"/>
              </a:rPr>
              <a:t>Manage Your Risk</a:t>
            </a:r>
          </a:p>
        </p:txBody>
      </p:sp>
      <p:grpSp>
        <p:nvGrpSpPr>
          <p:cNvPr id="8" name="Group 8"/>
          <p:cNvGrpSpPr/>
          <p:nvPr/>
        </p:nvGrpSpPr>
        <p:grpSpPr>
          <a:xfrm>
            <a:off x="1778939" y="561975"/>
            <a:ext cx="7184179" cy="2412730"/>
            <a:chOff x="0" y="0"/>
            <a:chExt cx="9578906" cy="3216973"/>
          </a:xfrm>
        </p:grpSpPr>
        <p:grpSp>
          <p:nvGrpSpPr>
            <p:cNvPr id="9" name="Group 9"/>
            <p:cNvGrpSpPr/>
            <p:nvPr/>
          </p:nvGrpSpPr>
          <p:grpSpPr>
            <a:xfrm>
              <a:off x="0" y="0"/>
              <a:ext cx="9578906" cy="3216973"/>
              <a:chOff x="0" y="0"/>
              <a:chExt cx="1892130" cy="635451"/>
            </a:xfrm>
          </p:grpSpPr>
          <p:sp>
            <p:nvSpPr>
              <p:cNvPr id="10" name="Freeform 10"/>
              <p:cNvSpPr/>
              <p:nvPr/>
            </p:nvSpPr>
            <p:spPr>
              <a:xfrm>
                <a:off x="0" y="0"/>
                <a:ext cx="1892129" cy="635451"/>
              </a:xfrm>
              <a:custGeom>
                <a:avLst/>
                <a:gdLst/>
                <a:ahLst/>
                <a:cxnLst/>
                <a:rect l="l" t="t" r="r" b="b"/>
                <a:pathLst>
                  <a:path w="1892129" h="635451">
                    <a:moveTo>
                      <a:pt x="54959" y="0"/>
                    </a:moveTo>
                    <a:lnTo>
                      <a:pt x="1837170" y="0"/>
                    </a:lnTo>
                    <a:cubicBezTo>
                      <a:pt x="1851746" y="0"/>
                      <a:pt x="1865725" y="5790"/>
                      <a:pt x="1876032" y="16097"/>
                    </a:cubicBezTo>
                    <a:cubicBezTo>
                      <a:pt x="1886339" y="26404"/>
                      <a:pt x="1892129" y="40383"/>
                      <a:pt x="1892129" y="54959"/>
                    </a:cubicBezTo>
                    <a:lnTo>
                      <a:pt x="1892129" y="580492"/>
                    </a:lnTo>
                    <a:cubicBezTo>
                      <a:pt x="1892129" y="610845"/>
                      <a:pt x="1867523" y="635451"/>
                      <a:pt x="1837170" y="635451"/>
                    </a:cubicBezTo>
                    <a:lnTo>
                      <a:pt x="54959" y="635451"/>
                    </a:lnTo>
                    <a:cubicBezTo>
                      <a:pt x="24606" y="635451"/>
                      <a:pt x="0" y="610845"/>
                      <a:pt x="0" y="580492"/>
                    </a:cubicBezTo>
                    <a:lnTo>
                      <a:pt x="0" y="54959"/>
                    </a:lnTo>
                    <a:cubicBezTo>
                      <a:pt x="0" y="24606"/>
                      <a:pt x="24606" y="0"/>
                      <a:pt x="54959" y="0"/>
                    </a:cubicBezTo>
                    <a:close/>
                  </a:path>
                </a:pathLst>
              </a:custGeom>
              <a:solidFill>
                <a:srgbClr val="FFFFFF"/>
              </a:solidFill>
            </p:spPr>
          </p:sp>
          <p:sp>
            <p:nvSpPr>
              <p:cNvPr id="11" name="TextBox 11"/>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12" name="TextBox 12"/>
            <p:cNvSpPr txBox="1"/>
            <p:nvPr/>
          </p:nvSpPr>
          <p:spPr>
            <a:xfrm>
              <a:off x="270602" y="315963"/>
              <a:ext cx="9037701" cy="2640752"/>
            </a:xfrm>
            <a:prstGeom prst="rect">
              <a:avLst/>
            </a:prstGeom>
          </p:spPr>
          <p:txBody>
            <a:bodyPr lIns="0" tIns="0" rIns="0" bIns="0" rtlCol="0" anchor="t">
              <a:spAutoFit/>
            </a:bodyPr>
            <a:lstStyle/>
            <a:p>
              <a:pPr algn="ctr">
                <a:lnSpc>
                  <a:spcPts val="2660"/>
                </a:lnSpc>
              </a:pPr>
              <a:r>
                <a:rPr lang="en-US" sz="1900">
                  <a:solidFill>
                    <a:srgbClr val="000000"/>
                  </a:solidFill>
                  <a:latin typeface="Montserrat"/>
                </a:rPr>
                <a:t>The 101 Critical Days of Summer is the longest vacation period of the year for military members, beginning Memorial Day weekend and ending Labor Day weekend. Summer also includes four holidays, which are frequently approved as long weekends for uniformed personnel.</a:t>
              </a:r>
            </a:p>
          </p:txBody>
        </p:sp>
      </p:grpSp>
      <p:grpSp>
        <p:nvGrpSpPr>
          <p:cNvPr id="13" name="Group 13"/>
          <p:cNvGrpSpPr/>
          <p:nvPr/>
        </p:nvGrpSpPr>
        <p:grpSpPr>
          <a:xfrm>
            <a:off x="1133005" y="6091333"/>
            <a:ext cx="8476047" cy="3784887"/>
            <a:chOff x="0" y="0"/>
            <a:chExt cx="2232375" cy="996843"/>
          </a:xfrm>
        </p:grpSpPr>
        <p:sp>
          <p:nvSpPr>
            <p:cNvPr id="14" name="Freeform 14"/>
            <p:cNvSpPr/>
            <p:nvPr/>
          </p:nvSpPr>
          <p:spPr>
            <a:xfrm>
              <a:off x="0" y="0"/>
              <a:ext cx="2232375" cy="996843"/>
            </a:xfrm>
            <a:custGeom>
              <a:avLst/>
              <a:gdLst/>
              <a:ahLst/>
              <a:cxnLst/>
              <a:rect l="l" t="t" r="r" b="b"/>
              <a:pathLst>
                <a:path w="2232375" h="996843">
                  <a:moveTo>
                    <a:pt x="46583" y="0"/>
                  </a:moveTo>
                  <a:lnTo>
                    <a:pt x="2185792" y="0"/>
                  </a:lnTo>
                  <a:cubicBezTo>
                    <a:pt x="2198146" y="0"/>
                    <a:pt x="2209995" y="4908"/>
                    <a:pt x="2218731" y="13644"/>
                  </a:cubicBezTo>
                  <a:cubicBezTo>
                    <a:pt x="2227467" y="22380"/>
                    <a:pt x="2232375" y="34228"/>
                    <a:pt x="2232375" y="46583"/>
                  </a:cubicBezTo>
                  <a:lnTo>
                    <a:pt x="2232375" y="950260"/>
                  </a:lnTo>
                  <a:cubicBezTo>
                    <a:pt x="2232375" y="962614"/>
                    <a:pt x="2227467" y="974463"/>
                    <a:pt x="2218731" y="983199"/>
                  </a:cubicBezTo>
                  <a:cubicBezTo>
                    <a:pt x="2209995" y="991935"/>
                    <a:pt x="2198146" y="996843"/>
                    <a:pt x="2185792" y="996843"/>
                  </a:cubicBezTo>
                  <a:lnTo>
                    <a:pt x="46583" y="996843"/>
                  </a:lnTo>
                  <a:cubicBezTo>
                    <a:pt x="34228" y="996843"/>
                    <a:pt x="22380" y="991935"/>
                    <a:pt x="13644" y="983199"/>
                  </a:cubicBezTo>
                  <a:cubicBezTo>
                    <a:pt x="4908" y="974463"/>
                    <a:pt x="0" y="962614"/>
                    <a:pt x="0" y="950260"/>
                  </a:cubicBezTo>
                  <a:lnTo>
                    <a:pt x="0" y="46583"/>
                  </a:lnTo>
                  <a:cubicBezTo>
                    <a:pt x="0" y="34228"/>
                    <a:pt x="4908" y="22380"/>
                    <a:pt x="13644" y="13644"/>
                  </a:cubicBezTo>
                  <a:cubicBezTo>
                    <a:pt x="22380" y="4908"/>
                    <a:pt x="34228" y="0"/>
                    <a:pt x="46583" y="0"/>
                  </a:cubicBezTo>
                  <a:close/>
                </a:path>
              </a:pathLst>
            </a:custGeom>
            <a:solidFill>
              <a:srgbClr val="FFFFFF"/>
            </a:solidFill>
          </p:spPr>
        </p:sp>
        <p:sp>
          <p:nvSpPr>
            <p:cNvPr id="15" name="TextBox 15"/>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16" name="TextBox 16"/>
          <p:cNvSpPr txBox="1"/>
          <p:nvPr/>
        </p:nvSpPr>
        <p:spPr>
          <a:xfrm>
            <a:off x="1244648" y="6302932"/>
            <a:ext cx="8235250" cy="3323589"/>
          </a:xfrm>
          <a:prstGeom prst="rect">
            <a:avLst/>
          </a:prstGeom>
        </p:spPr>
        <p:txBody>
          <a:bodyPr lIns="0" tIns="0" rIns="0" bIns="0" rtlCol="0" anchor="t">
            <a:spAutoFit/>
          </a:bodyPr>
          <a:lstStyle/>
          <a:p>
            <a:pPr algn="ctr">
              <a:lnSpc>
                <a:spcPts val="2660"/>
              </a:lnSpc>
            </a:pPr>
            <a:r>
              <a:rPr lang="en-US" sz="1900">
                <a:solidFill>
                  <a:srgbClr val="000000"/>
                </a:solidFill>
                <a:latin typeface="Montserrat"/>
              </a:rPr>
              <a:t>This presentation provides general summer safety information to help you – and your team – maintain an active risk management mindset to help ensure an enjoyable and safe summer. </a:t>
            </a:r>
          </a:p>
          <a:p>
            <a:pPr algn="ctr">
              <a:lnSpc>
                <a:spcPts val="2660"/>
              </a:lnSpc>
            </a:pPr>
            <a:endParaRPr lang="en-US" sz="1900">
              <a:solidFill>
                <a:srgbClr val="000000"/>
              </a:solidFill>
              <a:latin typeface="Montserrat"/>
            </a:endParaRPr>
          </a:p>
          <a:p>
            <a:pPr algn="ctr">
              <a:lnSpc>
                <a:spcPts val="2660"/>
              </a:lnSpc>
            </a:pPr>
            <a:r>
              <a:rPr lang="en-US" sz="1900">
                <a:solidFill>
                  <a:srgbClr val="000000"/>
                </a:solidFill>
                <a:latin typeface="Montserrat"/>
              </a:rPr>
              <a:t>ID numbers of off-duty mishaps reported during the last two summer seasons in Risk Management Information (RMI) are included as well. The next slide addresses how safety professionals with access to RMI can share redacted versions of these examples to protect safety privileged information (PSI) and personally identifiable information (PII). </a:t>
            </a:r>
          </a:p>
        </p:txBody>
      </p:sp>
      <p:grpSp>
        <p:nvGrpSpPr>
          <p:cNvPr id="17" name="Group 17"/>
          <p:cNvGrpSpPr/>
          <p:nvPr/>
        </p:nvGrpSpPr>
        <p:grpSpPr>
          <a:xfrm>
            <a:off x="1778939" y="3533329"/>
            <a:ext cx="7184179" cy="2040097"/>
            <a:chOff x="0" y="0"/>
            <a:chExt cx="9578906" cy="2720129"/>
          </a:xfrm>
        </p:grpSpPr>
        <p:grpSp>
          <p:nvGrpSpPr>
            <p:cNvPr id="18" name="Group 18"/>
            <p:cNvGrpSpPr/>
            <p:nvPr/>
          </p:nvGrpSpPr>
          <p:grpSpPr>
            <a:xfrm>
              <a:off x="0" y="0"/>
              <a:ext cx="9578906" cy="2720129"/>
              <a:chOff x="0" y="0"/>
              <a:chExt cx="1892130" cy="537309"/>
            </a:xfrm>
          </p:grpSpPr>
          <p:sp>
            <p:nvSpPr>
              <p:cNvPr id="19" name="Freeform 19"/>
              <p:cNvSpPr/>
              <p:nvPr/>
            </p:nvSpPr>
            <p:spPr>
              <a:xfrm>
                <a:off x="0" y="0"/>
                <a:ext cx="1892129" cy="537309"/>
              </a:xfrm>
              <a:custGeom>
                <a:avLst/>
                <a:gdLst/>
                <a:ahLst/>
                <a:cxnLst/>
                <a:rect l="l" t="t" r="r" b="b"/>
                <a:pathLst>
                  <a:path w="1892129" h="537309">
                    <a:moveTo>
                      <a:pt x="54959" y="0"/>
                    </a:moveTo>
                    <a:lnTo>
                      <a:pt x="1837170" y="0"/>
                    </a:lnTo>
                    <a:cubicBezTo>
                      <a:pt x="1851746" y="0"/>
                      <a:pt x="1865725" y="5790"/>
                      <a:pt x="1876032" y="16097"/>
                    </a:cubicBezTo>
                    <a:cubicBezTo>
                      <a:pt x="1886339" y="26404"/>
                      <a:pt x="1892129" y="40383"/>
                      <a:pt x="1892129" y="54959"/>
                    </a:cubicBezTo>
                    <a:lnTo>
                      <a:pt x="1892129" y="482350"/>
                    </a:lnTo>
                    <a:cubicBezTo>
                      <a:pt x="1892129" y="512703"/>
                      <a:pt x="1867523" y="537309"/>
                      <a:pt x="1837170" y="537309"/>
                    </a:cubicBezTo>
                    <a:lnTo>
                      <a:pt x="54959" y="537309"/>
                    </a:lnTo>
                    <a:cubicBezTo>
                      <a:pt x="24606" y="537309"/>
                      <a:pt x="0" y="512703"/>
                      <a:pt x="0" y="482350"/>
                    </a:cubicBezTo>
                    <a:lnTo>
                      <a:pt x="0" y="54959"/>
                    </a:lnTo>
                    <a:cubicBezTo>
                      <a:pt x="0" y="24606"/>
                      <a:pt x="24606" y="0"/>
                      <a:pt x="54959" y="0"/>
                    </a:cubicBezTo>
                    <a:close/>
                  </a:path>
                </a:pathLst>
              </a:custGeom>
              <a:solidFill>
                <a:srgbClr val="FFFFFF"/>
              </a:solidFill>
            </p:spPr>
          </p:sp>
          <p:sp>
            <p:nvSpPr>
              <p:cNvPr id="20" name="TextBox 20"/>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21" name="TextBox 21"/>
            <p:cNvSpPr txBox="1"/>
            <p:nvPr/>
          </p:nvSpPr>
          <p:spPr>
            <a:xfrm>
              <a:off x="229450" y="270662"/>
              <a:ext cx="9037701" cy="2196252"/>
            </a:xfrm>
            <a:prstGeom prst="rect">
              <a:avLst/>
            </a:prstGeom>
          </p:spPr>
          <p:txBody>
            <a:bodyPr lIns="0" tIns="0" rIns="0" bIns="0" rtlCol="0" anchor="t">
              <a:spAutoFit/>
            </a:bodyPr>
            <a:lstStyle/>
            <a:p>
              <a:pPr algn="ctr">
                <a:lnSpc>
                  <a:spcPts val="2660"/>
                </a:lnSpc>
              </a:pPr>
              <a:r>
                <a:rPr lang="en-US" sz="1900">
                  <a:solidFill>
                    <a:srgbClr val="000000"/>
                  </a:solidFill>
                  <a:latin typeface="Montserrat"/>
                </a:rPr>
                <a:t>Potential lapses in judgment while engaging in summer activities can impact the readiness of Sailors and Marines. A general lack of situational awareness and complacency are root causes in numerous off-duty mishaps every summer.</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85000"/>
          </a:blip>
          <a:srcRect t="8958" b="16041"/>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1342612" y="4522926"/>
            <a:ext cx="6051094" cy="2322585"/>
          </a:xfrm>
          <a:prstGeom prst="rect">
            <a:avLst/>
          </a:prstGeom>
        </p:spPr>
      </p:pic>
      <p:sp>
        <p:nvSpPr>
          <p:cNvPr id="4" name="TextBox 4"/>
          <p:cNvSpPr txBox="1"/>
          <p:nvPr/>
        </p:nvSpPr>
        <p:spPr>
          <a:xfrm>
            <a:off x="17637025" y="9453945"/>
            <a:ext cx="484801" cy="422276"/>
          </a:xfrm>
          <a:prstGeom prst="rect">
            <a:avLst/>
          </a:prstGeom>
        </p:spPr>
        <p:txBody>
          <a:bodyPr lIns="0" tIns="0" rIns="0" bIns="0" rtlCol="0" anchor="t">
            <a:spAutoFit/>
          </a:bodyPr>
          <a:lstStyle/>
          <a:p>
            <a:pPr algn="ctr">
              <a:lnSpc>
                <a:spcPts val="3499"/>
              </a:lnSpc>
            </a:pPr>
            <a:r>
              <a:rPr lang="en-US" sz="2499">
                <a:solidFill>
                  <a:srgbClr val="000000"/>
                </a:solidFill>
                <a:latin typeface="Roboto Bold"/>
              </a:rPr>
              <a:t>3</a:t>
            </a:r>
          </a:p>
        </p:txBody>
      </p:sp>
      <p:sp>
        <p:nvSpPr>
          <p:cNvPr id="5" name="TextBox 5"/>
          <p:cNvSpPr txBox="1"/>
          <p:nvPr/>
        </p:nvSpPr>
        <p:spPr>
          <a:xfrm>
            <a:off x="1924163" y="609600"/>
            <a:ext cx="14234936" cy="876300"/>
          </a:xfrm>
          <a:prstGeom prst="rect">
            <a:avLst/>
          </a:prstGeom>
        </p:spPr>
        <p:txBody>
          <a:bodyPr lIns="0" tIns="0" rIns="0" bIns="0" rtlCol="0" anchor="t">
            <a:spAutoFit/>
          </a:bodyPr>
          <a:lstStyle/>
          <a:p>
            <a:pPr algn="ctr">
              <a:lnSpc>
                <a:spcPts val="6600"/>
              </a:lnSpc>
            </a:pPr>
            <a:r>
              <a:rPr lang="en-US" sz="6000">
                <a:solidFill>
                  <a:srgbClr val="03989E"/>
                </a:solidFill>
                <a:latin typeface="Barlow Bold"/>
              </a:rPr>
              <a:t>PSI and PII Protection of Mishap Examples </a:t>
            </a:r>
          </a:p>
        </p:txBody>
      </p:sp>
      <p:sp>
        <p:nvSpPr>
          <p:cNvPr id="6" name="TextBox 6"/>
          <p:cNvSpPr txBox="1"/>
          <p:nvPr/>
        </p:nvSpPr>
        <p:spPr>
          <a:xfrm>
            <a:off x="5159213" y="8557159"/>
            <a:ext cx="9525" cy="422276"/>
          </a:xfrm>
          <a:prstGeom prst="rect">
            <a:avLst/>
          </a:prstGeom>
        </p:spPr>
        <p:txBody>
          <a:bodyPr lIns="0" tIns="0" rIns="0" bIns="0" rtlCol="0" anchor="t">
            <a:spAutoFit/>
          </a:bodyPr>
          <a:lstStyle/>
          <a:p>
            <a:pPr algn="ctr">
              <a:lnSpc>
                <a:spcPts val="3499"/>
              </a:lnSpc>
              <a:spcBef>
                <a:spcPct val="0"/>
              </a:spcBef>
            </a:pPr>
            <a:endParaRPr/>
          </a:p>
        </p:txBody>
      </p:sp>
      <p:grpSp>
        <p:nvGrpSpPr>
          <p:cNvPr id="7" name="Group 7"/>
          <p:cNvGrpSpPr/>
          <p:nvPr/>
        </p:nvGrpSpPr>
        <p:grpSpPr>
          <a:xfrm>
            <a:off x="894294" y="2007933"/>
            <a:ext cx="9481675" cy="7352572"/>
            <a:chOff x="0" y="0"/>
            <a:chExt cx="12642234" cy="9803429"/>
          </a:xfrm>
        </p:grpSpPr>
        <p:grpSp>
          <p:nvGrpSpPr>
            <p:cNvPr id="8" name="Group 8"/>
            <p:cNvGrpSpPr/>
            <p:nvPr/>
          </p:nvGrpSpPr>
          <p:grpSpPr>
            <a:xfrm>
              <a:off x="0" y="0"/>
              <a:ext cx="12642234" cy="9803429"/>
              <a:chOff x="0" y="0"/>
              <a:chExt cx="2497231" cy="1936480"/>
            </a:xfrm>
          </p:grpSpPr>
          <p:sp>
            <p:nvSpPr>
              <p:cNvPr id="9" name="Freeform 9"/>
              <p:cNvSpPr/>
              <p:nvPr/>
            </p:nvSpPr>
            <p:spPr>
              <a:xfrm>
                <a:off x="0" y="0"/>
                <a:ext cx="2497231" cy="1936480"/>
              </a:xfrm>
              <a:custGeom>
                <a:avLst/>
                <a:gdLst/>
                <a:ahLst/>
                <a:cxnLst/>
                <a:rect l="l" t="t" r="r" b="b"/>
                <a:pathLst>
                  <a:path w="2497231" h="1936480">
                    <a:moveTo>
                      <a:pt x="41642" y="0"/>
                    </a:moveTo>
                    <a:lnTo>
                      <a:pt x="2455589" y="0"/>
                    </a:lnTo>
                    <a:cubicBezTo>
                      <a:pt x="2478587" y="0"/>
                      <a:pt x="2497231" y="18644"/>
                      <a:pt x="2497231" y="41642"/>
                    </a:cubicBezTo>
                    <a:lnTo>
                      <a:pt x="2497231" y="1894838"/>
                    </a:lnTo>
                    <a:cubicBezTo>
                      <a:pt x="2497231" y="1905882"/>
                      <a:pt x="2492844" y="1916474"/>
                      <a:pt x="2485035" y="1924283"/>
                    </a:cubicBezTo>
                    <a:cubicBezTo>
                      <a:pt x="2477225" y="1932093"/>
                      <a:pt x="2466633" y="1936480"/>
                      <a:pt x="2455589" y="1936480"/>
                    </a:cubicBezTo>
                    <a:lnTo>
                      <a:pt x="41642" y="1936480"/>
                    </a:lnTo>
                    <a:cubicBezTo>
                      <a:pt x="30598" y="1936480"/>
                      <a:pt x="20006" y="1932093"/>
                      <a:pt x="12197" y="1924283"/>
                    </a:cubicBezTo>
                    <a:cubicBezTo>
                      <a:pt x="4387" y="1916474"/>
                      <a:pt x="0" y="1905882"/>
                      <a:pt x="0" y="1894838"/>
                    </a:cubicBezTo>
                    <a:lnTo>
                      <a:pt x="0" y="41642"/>
                    </a:lnTo>
                    <a:cubicBezTo>
                      <a:pt x="0" y="30598"/>
                      <a:pt x="4387" y="20006"/>
                      <a:pt x="12197" y="12197"/>
                    </a:cubicBezTo>
                    <a:cubicBezTo>
                      <a:pt x="20006" y="4387"/>
                      <a:pt x="30598" y="0"/>
                      <a:pt x="41642" y="0"/>
                    </a:cubicBezTo>
                    <a:close/>
                  </a:path>
                </a:pathLst>
              </a:custGeom>
              <a:solidFill>
                <a:srgbClr val="FFFFFF"/>
              </a:solidFill>
            </p:spPr>
          </p:sp>
          <p:sp>
            <p:nvSpPr>
              <p:cNvPr id="10" name="TextBox 10"/>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11" name="TextBox 11"/>
            <p:cNvSpPr txBox="1"/>
            <p:nvPr/>
          </p:nvSpPr>
          <p:spPr>
            <a:xfrm>
              <a:off x="391790" y="497651"/>
              <a:ext cx="12171191" cy="8897619"/>
            </a:xfrm>
            <a:prstGeom prst="rect">
              <a:avLst/>
            </a:prstGeom>
          </p:spPr>
          <p:txBody>
            <a:bodyPr lIns="0" tIns="0" rIns="0" bIns="0" rtlCol="0" anchor="t">
              <a:spAutoFit/>
            </a:bodyPr>
            <a:lstStyle/>
            <a:p>
              <a:pPr>
                <a:lnSpc>
                  <a:spcPts val="3360"/>
                </a:lnSpc>
              </a:pPr>
              <a:r>
                <a:rPr lang="en-US" sz="2400">
                  <a:solidFill>
                    <a:srgbClr val="000000"/>
                  </a:solidFill>
                  <a:latin typeface="Montserrat"/>
                </a:rPr>
                <a:t>The last two slides of this presentation offer limited factual information regarding the RMI mishap examples noted throughout. Safety professionals with access to RMI can research the examples with one caution: while helpful for general background information for use by safety professionals, avoid going beyond factual information by releasing privileged safety information (PSI) or personally identifiable information (PII).  </a:t>
              </a:r>
            </a:p>
            <a:p>
              <a:pPr>
                <a:lnSpc>
                  <a:spcPts val="3360"/>
                </a:lnSpc>
              </a:pPr>
              <a:endParaRPr lang="en-US" sz="2400">
                <a:solidFill>
                  <a:srgbClr val="000000"/>
                </a:solidFill>
                <a:latin typeface="Montserrat"/>
              </a:endParaRPr>
            </a:p>
            <a:p>
              <a:pPr>
                <a:lnSpc>
                  <a:spcPts val="3360"/>
                </a:lnSpc>
              </a:pPr>
              <a:r>
                <a:rPr lang="en-US" sz="2400">
                  <a:solidFill>
                    <a:srgbClr val="000000"/>
                  </a:solidFill>
                  <a:latin typeface="Montserrat"/>
                </a:rPr>
                <a:t>Note: Commander, Naval Safety Command is custodian of and sole release authority for PSI. The Safety Privilege is meant to encourage candor from witnesses and board members to identify root causes of mishaps and take corrective actions to prevent future mishaps.</a:t>
              </a:r>
            </a:p>
            <a:p>
              <a:pPr>
                <a:lnSpc>
                  <a:spcPts val="3360"/>
                </a:lnSpc>
              </a:pPr>
              <a:endParaRPr lang="en-US" sz="2400">
                <a:solidFill>
                  <a:srgbClr val="000000"/>
                </a:solidFill>
                <a:latin typeface="Montserrat"/>
              </a:endParaRPr>
            </a:p>
            <a:p>
              <a:pPr>
                <a:lnSpc>
                  <a:spcPts val="3360"/>
                </a:lnSpc>
              </a:pPr>
              <a:r>
                <a:rPr lang="en-US" sz="2400">
                  <a:solidFill>
                    <a:srgbClr val="000000"/>
                  </a:solidFill>
                  <a:latin typeface="Montserrat"/>
                </a:rPr>
                <a:t>Please contact NAVSAFECOM with any questions.</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85000"/>
          </a:blip>
          <a:srcRect t="8958" b="16041"/>
          <a:stretch>
            <a:fillRect/>
          </a:stretch>
        </p:blipFill>
        <p:spPr>
          <a:xfrm>
            <a:off x="0" y="0"/>
            <a:ext cx="18288000" cy="10287000"/>
          </a:xfrm>
          <a:prstGeom prst="rect">
            <a:avLst/>
          </a:prstGeom>
        </p:spPr>
      </p:pic>
      <p:grpSp>
        <p:nvGrpSpPr>
          <p:cNvPr id="3" name="Group 3"/>
          <p:cNvGrpSpPr>
            <a:grpSpLocks noChangeAspect="1"/>
          </p:cNvGrpSpPr>
          <p:nvPr/>
        </p:nvGrpSpPr>
        <p:grpSpPr>
          <a:xfrm rot="-833864">
            <a:off x="1593302" y="916632"/>
            <a:ext cx="6882473" cy="8015587"/>
            <a:chOff x="0" y="0"/>
            <a:chExt cx="13561060" cy="15793720"/>
          </a:xfrm>
        </p:grpSpPr>
        <p:sp>
          <p:nvSpPr>
            <p:cNvPr id="4" name="Freeform 4"/>
            <p:cNvSpPr/>
            <p:nvPr/>
          </p:nvSpPr>
          <p:spPr>
            <a:xfrm>
              <a:off x="508000" y="508000"/>
              <a:ext cx="12052300" cy="14707870"/>
            </a:xfrm>
            <a:custGeom>
              <a:avLst/>
              <a:gdLst/>
              <a:ahLst/>
              <a:cxnLst/>
              <a:rect l="l" t="t" r="r" b="b"/>
              <a:pathLst>
                <a:path w="12052300" h="14707870">
                  <a:moveTo>
                    <a:pt x="10295890" y="14707870"/>
                  </a:moveTo>
                  <a:lnTo>
                    <a:pt x="0" y="13376911"/>
                  </a:lnTo>
                  <a:lnTo>
                    <a:pt x="1756410" y="0"/>
                  </a:lnTo>
                  <a:lnTo>
                    <a:pt x="12052300" y="1330960"/>
                  </a:lnTo>
                  <a:lnTo>
                    <a:pt x="10295890" y="14707870"/>
                  </a:lnTo>
                  <a:close/>
                </a:path>
              </a:pathLst>
            </a:custGeom>
            <a:blipFill>
              <a:blip r:embed="rId3"/>
              <a:stretch>
                <a:fillRect l="-39679" r="-43371"/>
              </a:stretch>
            </a:blipFill>
          </p:spPr>
        </p:sp>
        <p:sp>
          <p:nvSpPr>
            <p:cNvPr id="5" name="Freeform 5"/>
            <p:cNvSpPr/>
            <p:nvPr/>
          </p:nvSpPr>
          <p:spPr>
            <a:xfrm>
              <a:off x="0" y="-21590"/>
              <a:ext cx="13561061" cy="15815310"/>
            </a:xfrm>
            <a:custGeom>
              <a:avLst/>
              <a:gdLst/>
              <a:ahLst/>
              <a:cxnLst/>
              <a:rect l="l" t="t" r="r" b="b"/>
              <a:pathLst>
                <a:path w="13561061" h="15815310">
                  <a:moveTo>
                    <a:pt x="13561061" y="15815310"/>
                  </a:moveTo>
                  <a:lnTo>
                    <a:pt x="0" y="15815310"/>
                  </a:lnTo>
                  <a:lnTo>
                    <a:pt x="0" y="0"/>
                  </a:lnTo>
                  <a:lnTo>
                    <a:pt x="13561061" y="0"/>
                  </a:lnTo>
                  <a:lnTo>
                    <a:pt x="13561061" y="15815310"/>
                  </a:lnTo>
                  <a:close/>
                </a:path>
              </a:pathLst>
            </a:custGeom>
            <a:blipFill>
              <a:blip r:embed="rId4"/>
              <a:stretch>
                <a:fillRect t="-144" b="-144"/>
              </a:stretch>
            </a:blipFill>
          </p:spPr>
        </p:sp>
      </p:grpSp>
      <p:grpSp>
        <p:nvGrpSpPr>
          <p:cNvPr id="6" name="Group 6"/>
          <p:cNvGrpSpPr/>
          <p:nvPr/>
        </p:nvGrpSpPr>
        <p:grpSpPr>
          <a:xfrm>
            <a:off x="9823964" y="2920774"/>
            <a:ext cx="6599306" cy="5059297"/>
            <a:chOff x="0" y="0"/>
            <a:chExt cx="1738089" cy="1332490"/>
          </a:xfrm>
        </p:grpSpPr>
        <p:sp>
          <p:nvSpPr>
            <p:cNvPr id="7" name="Freeform 7"/>
            <p:cNvSpPr/>
            <p:nvPr/>
          </p:nvSpPr>
          <p:spPr>
            <a:xfrm>
              <a:off x="0" y="0"/>
              <a:ext cx="1738089" cy="1332490"/>
            </a:xfrm>
            <a:custGeom>
              <a:avLst/>
              <a:gdLst/>
              <a:ahLst/>
              <a:cxnLst/>
              <a:rect l="l" t="t" r="r" b="b"/>
              <a:pathLst>
                <a:path w="1738089" h="1332490">
                  <a:moveTo>
                    <a:pt x="59830" y="0"/>
                  </a:moveTo>
                  <a:lnTo>
                    <a:pt x="1678259" y="0"/>
                  </a:lnTo>
                  <a:cubicBezTo>
                    <a:pt x="1694127" y="0"/>
                    <a:pt x="1709345" y="6304"/>
                    <a:pt x="1720565" y="17524"/>
                  </a:cubicBezTo>
                  <a:cubicBezTo>
                    <a:pt x="1731785" y="28744"/>
                    <a:pt x="1738089" y="43962"/>
                    <a:pt x="1738089" y="59830"/>
                  </a:cubicBezTo>
                  <a:lnTo>
                    <a:pt x="1738089" y="1272660"/>
                  </a:lnTo>
                  <a:cubicBezTo>
                    <a:pt x="1738089" y="1305703"/>
                    <a:pt x="1711302" y="1332490"/>
                    <a:pt x="1678259" y="1332490"/>
                  </a:cubicBezTo>
                  <a:lnTo>
                    <a:pt x="59830" y="1332490"/>
                  </a:lnTo>
                  <a:cubicBezTo>
                    <a:pt x="43962" y="1332490"/>
                    <a:pt x="28744" y="1326186"/>
                    <a:pt x="17524" y="1314966"/>
                  </a:cubicBezTo>
                  <a:cubicBezTo>
                    <a:pt x="6304" y="1303746"/>
                    <a:pt x="0" y="1288527"/>
                    <a:pt x="0" y="1272660"/>
                  </a:cubicBezTo>
                  <a:lnTo>
                    <a:pt x="0" y="59830"/>
                  </a:lnTo>
                  <a:cubicBezTo>
                    <a:pt x="0" y="26787"/>
                    <a:pt x="26787" y="0"/>
                    <a:pt x="59830" y="0"/>
                  </a:cubicBezTo>
                  <a:close/>
                </a:path>
              </a:pathLst>
            </a:custGeom>
            <a:solidFill>
              <a:srgbClr val="F6F4EB"/>
            </a:solidFill>
          </p:spPr>
        </p:sp>
        <p:sp>
          <p:nvSpPr>
            <p:cNvPr id="8" name="TextBox 8"/>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9" name="TextBox 9"/>
          <p:cNvSpPr txBox="1"/>
          <p:nvPr/>
        </p:nvSpPr>
        <p:spPr>
          <a:xfrm>
            <a:off x="10209410" y="3124812"/>
            <a:ext cx="5847464" cy="4631055"/>
          </a:xfrm>
          <a:prstGeom prst="rect">
            <a:avLst/>
          </a:prstGeom>
        </p:spPr>
        <p:txBody>
          <a:bodyPr lIns="0" tIns="0" rIns="0" bIns="0" rtlCol="0" anchor="t">
            <a:spAutoFit/>
          </a:bodyPr>
          <a:lstStyle/>
          <a:p>
            <a:pPr algn="ctr">
              <a:lnSpc>
                <a:spcPts val="4619"/>
              </a:lnSpc>
            </a:pPr>
            <a:r>
              <a:rPr lang="en-US" sz="3299">
                <a:solidFill>
                  <a:srgbClr val="000000"/>
                </a:solidFill>
                <a:latin typeface="Montserrat"/>
              </a:rPr>
              <a:t>During the 101 Critical Days of Summer in 2022, the Department of the Navy lost </a:t>
            </a:r>
            <a:r>
              <a:rPr lang="en-US" sz="3299" u="sng">
                <a:solidFill>
                  <a:srgbClr val="000000"/>
                </a:solidFill>
                <a:latin typeface="Montserrat Bold"/>
              </a:rPr>
              <a:t>29</a:t>
            </a:r>
            <a:r>
              <a:rPr lang="en-US" sz="3299">
                <a:solidFill>
                  <a:srgbClr val="000000"/>
                </a:solidFill>
                <a:latin typeface="Montserrat"/>
              </a:rPr>
              <a:t> Sailors and Marines to preventable off-duty mishaps. Motor vehicle and motorcycle mishaps were the leading causes.</a:t>
            </a:r>
          </a:p>
        </p:txBody>
      </p:sp>
      <p:sp>
        <p:nvSpPr>
          <p:cNvPr id="10" name="TextBox 10"/>
          <p:cNvSpPr txBox="1"/>
          <p:nvPr/>
        </p:nvSpPr>
        <p:spPr>
          <a:xfrm>
            <a:off x="17637025" y="9453945"/>
            <a:ext cx="484801" cy="422276"/>
          </a:xfrm>
          <a:prstGeom prst="rect">
            <a:avLst/>
          </a:prstGeom>
        </p:spPr>
        <p:txBody>
          <a:bodyPr lIns="0" tIns="0" rIns="0" bIns="0" rtlCol="0" anchor="t">
            <a:spAutoFit/>
          </a:bodyPr>
          <a:lstStyle/>
          <a:p>
            <a:pPr algn="ctr">
              <a:lnSpc>
                <a:spcPts val="3499"/>
              </a:lnSpc>
            </a:pPr>
            <a:r>
              <a:rPr lang="en-US" sz="2499">
                <a:solidFill>
                  <a:srgbClr val="000000"/>
                </a:solidFill>
                <a:latin typeface="Roboto Bold"/>
              </a:rPr>
              <a:t>4</a:t>
            </a:r>
          </a:p>
        </p:txBody>
      </p:sp>
      <p:sp>
        <p:nvSpPr>
          <p:cNvPr id="11" name="TextBox 11"/>
          <p:cNvSpPr txBox="1"/>
          <p:nvPr/>
        </p:nvSpPr>
        <p:spPr>
          <a:xfrm>
            <a:off x="4505964" y="9386635"/>
            <a:ext cx="9663406" cy="447676"/>
          </a:xfrm>
          <a:prstGeom prst="rect">
            <a:avLst/>
          </a:prstGeom>
        </p:spPr>
        <p:txBody>
          <a:bodyPr lIns="0" tIns="0" rIns="0" bIns="0" rtlCol="0" anchor="t">
            <a:spAutoFit/>
          </a:bodyPr>
          <a:lstStyle/>
          <a:p>
            <a:pPr algn="ctr">
              <a:lnSpc>
                <a:spcPts val="3300"/>
              </a:lnSpc>
            </a:pPr>
            <a:r>
              <a:rPr lang="en-US" sz="3000">
                <a:solidFill>
                  <a:srgbClr val="545454"/>
                </a:solidFill>
                <a:latin typeface="Barlow Bold Italics"/>
              </a:rPr>
              <a:t>One off-duty death is one too many.</a:t>
            </a:r>
          </a:p>
        </p:txBody>
      </p:sp>
      <p:sp>
        <p:nvSpPr>
          <p:cNvPr id="12" name="TextBox 12"/>
          <p:cNvSpPr txBox="1"/>
          <p:nvPr/>
        </p:nvSpPr>
        <p:spPr>
          <a:xfrm>
            <a:off x="8814470" y="1364975"/>
            <a:ext cx="8732594" cy="876300"/>
          </a:xfrm>
          <a:prstGeom prst="rect">
            <a:avLst/>
          </a:prstGeom>
        </p:spPr>
        <p:txBody>
          <a:bodyPr lIns="0" tIns="0" rIns="0" bIns="0" rtlCol="0" anchor="t">
            <a:spAutoFit/>
          </a:bodyPr>
          <a:lstStyle/>
          <a:p>
            <a:pPr algn="ctr">
              <a:lnSpc>
                <a:spcPts val="6600"/>
              </a:lnSpc>
            </a:pPr>
            <a:r>
              <a:rPr lang="en-US" sz="6000">
                <a:solidFill>
                  <a:srgbClr val="03989E"/>
                </a:solidFill>
                <a:latin typeface="Barlow Bold"/>
              </a:rPr>
              <a:t>Last Summer Fatalities</a:t>
            </a:r>
          </a:p>
        </p:txBody>
      </p:sp>
      <p:sp>
        <p:nvSpPr>
          <p:cNvPr id="13" name="TextBox 13"/>
          <p:cNvSpPr txBox="1"/>
          <p:nvPr/>
        </p:nvSpPr>
        <p:spPr>
          <a:xfrm>
            <a:off x="9139238" y="4689475"/>
            <a:ext cx="9525" cy="422276"/>
          </a:xfrm>
          <a:prstGeom prst="rect">
            <a:avLst/>
          </a:prstGeom>
        </p:spPr>
        <p:txBody>
          <a:bodyPr lIns="0" tIns="0" rIns="0" bIns="0" rtlCol="0" anchor="t">
            <a:spAutoFit/>
          </a:bodyPr>
          <a:lstStyle/>
          <a:p>
            <a:pPr algn="ctr">
              <a:lnSpc>
                <a:spcPts val="3499"/>
              </a:lnSpc>
              <a:spcBef>
                <a:spcPct val="0"/>
              </a:spcBef>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85000"/>
          </a:blip>
          <a:srcRect t="8958" b="16041"/>
          <a:stretch>
            <a:fillRect/>
          </a:stretch>
        </p:blipFill>
        <p:spPr>
          <a:xfrm>
            <a:off x="0" y="0"/>
            <a:ext cx="18288000" cy="10287000"/>
          </a:xfrm>
          <a:prstGeom prst="rect">
            <a:avLst/>
          </a:prstGeom>
        </p:spPr>
      </p:pic>
      <p:grpSp>
        <p:nvGrpSpPr>
          <p:cNvPr id="3" name="Group 3"/>
          <p:cNvGrpSpPr>
            <a:grpSpLocks noChangeAspect="1"/>
          </p:cNvGrpSpPr>
          <p:nvPr/>
        </p:nvGrpSpPr>
        <p:grpSpPr>
          <a:xfrm rot="-833864">
            <a:off x="1694348" y="2301430"/>
            <a:ext cx="5619643" cy="6544847"/>
            <a:chOff x="0" y="0"/>
            <a:chExt cx="13561060" cy="15793720"/>
          </a:xfrm>
        </p:grpSpPr>
        <p:sp>
          <p:nvSpPr>
            <p:cNvPr id="4" name="Freeform 4"/>
            <p:cNvSpPr/>
            <p:nvPr/>
          </p:nvSpPr>
          <p:spPr>
            <a:xfrm>
              <a:off x="508000" y="508000"/>
              <a:ext cx="12052300" cy="14707870"/>
            </a:xfrm>
            <a:custGeom>
              <a:avLst/>
              <a:gdLst/>
              <a:ahLst/>
              <a:cxnLst/>
              <a:rect l="l" t="t" r="r" b="b"/>
              <a:pathLst>
                <a:path w="12052300" h="14707870">
                  <a:moveTo>
                    <a:pt x="10295890" y="14707870"/>
                  </a:moveTo>
                  <a:lnTo>
                    <a:pt x="0" y="13376911"/>
                  </a:lnTo>
                  <a:lnTo>
                    <a:pt x="1756410" y="0"/>
                  </a:lnTo>
                  <a:lnTo>
                    <a:pt x="12052300" y="1330960"/>
                  </a:lnTo>
                  <a:lnTo>
                    <a:pt x="10295890" y="14707870"/>
                  </a:lnTo>
                  <a:close/>
                </a:path>
              </a:pathLst>
            </a:custGeom>
            <a:blipFill>
              <a:blip r:embed="rId3"/>
              <a:stretch>
                <a:fillRect l="-7743" r="-75307"/>
              </a:stretch>
            </a:blipFill>
          </p:spPr>
        </p:sp>
        <p:sp>
          <p:nvSpPr>
            <p:cNvPr id="5" name="Freeform 5"/>
            <p:cNvSpPr/>
            <p:nvPr/>
          </p:nvSpPr>
          <p:spPr>
            <a:xfrm>
              <a:off x="0" y="-21590"/>
              <a:ext cx="13561061" cy="15815310"/>
            </a:xfrm>
            <a:custGeom>
              <a:avLst/>
              <a:gdLst/>
              <a:ahLst/>
              <a:cxnLst/>
              <a:rect l="l" t="t" r="r" b="b"/>
              <a:pathLst>
                <a:path w="13561061" h="15815310">
                  <a:moveTo>
                    <a:pt x="13561061" y="15815310"/>
                  </a:moveTo>
                  <a:lnTo>
                    <a:pt x="0" y="15815310"/>
                  </a:lnTo>
                  <a:lnTo>
                    <a:pt x="0" y="0"/>
                  </a:lnTo>
                  <a:lnTo>
                    <a:pt x="13561061" y="0"/>
                  </a:lnTo>
                  <a:lnTo>
                    <a:pt x="13561061" y="15815310"/>
                  </a:lnTo>
                  <a:close/>
                </a:path>
              </a:pathLst>
            </a:custGeom>
            <a:blipFill>
              <a:blip r:embed="rId4"/>
              <a:stretch>
                <a:fillRect t="-144" b="-144"/>
              </a:stretch>
            </a:blipFill>
          </p:spPr>
        </p:sp>
      </p:grpSp>
      <p:grpSp>
        <p:nvGrpSpPr>
          <p:cNvPr id="6" name="Group 6"/>
          <p:cNvGrpSpPr/>
          <p:nvPr/>
        </p:nvGrpSpPr>
        <p:grpSpPr>
          <a:xfrm>
            <a:off x="7922488" y="2342175"/>
            <a:ext cx="8858078" cy="6463357"/>
            <a:chOff x="0" y="0"/>
            <a:chExt cx="11810771" cy="8617810"/>
          </a:xfrm>
        </p:grpSpPr>
        <p:grpSp>
          <p:nvGrpSpPr>
            <p:cNvPr id="7" name="Group 7"/>
            <p:cNvGrpSpPr/>
            <p:nvPr/>
          </p:nvGrpSpPr>
          <p:grpSpPr>
            <a:xfrm>
              <a:off x="0" y="0"/>
              <a:ext cx="11810771" cy="8617810"/>
              <a:chOff x="0" y="0"/>
              <a:chExt cx="2332992" cy="1702283"/>
            </a:xfrm>
          </p:grpSpPr>
          <p:sp>
            <p:nvSpPr>
              <p:cNvPr id="8" name="Freeform 8"/>
              <p:cNvSpPr/>
              <p:nvPr/>
            </p:nvSpPr>
            <p:spPr>
              <a:xfrm>
                <a:off x="0" y="0"/>
                <a:ext cx="2332992" cy="1702283"/>
              </a:xfrm>
              <a:custGeom>
                <a:avLst/>
                <a:gdLst/>
                <a:ahLst/>
                <a:cxnLst/>
                <a:rect l="l" t="t" r="r" b="b"/>
                <a:pathLst>
                  <a:path w="2332992" h="1702283">
                    <a:moveTo>
                      <a:pt x="44574" y="0"/>
                    </a:moveTo>
                    <a:lnTo>
                      <a:pt x="2288418" y="0"/>
                    </a:lnTo>
                    <a:cubicBezTo>
                      <a:pt x="2313035" y="0"/>
                      <a:pt x="2332992" y="19956"/>
                      <a:pt x="2332992" y="44574"/>
                    </a:cubicBezTo>
                    <a:lnTo>
                      <a:pt x="2332992" y="1657709"/>
                    </a:lnTo>
                    <a:cubicBezTo>
                      <a:pt x="2332992" y="1682327"/>
                      <a:pt x="2313035" y="1702283"/>
                      <a:pt x="2288418" y="1702283"/>
                    </a:cubicBezTo>
                    <a:lnTo>
                      <a:pt x="44574" y="1702283"/>
                    </a:lnTo>
                    <a:cubicBezTo>
                      <a:pt x="19956" y="1702283"/>
                      <a:pt x="0" y="1682327"/>
                      <a:pt x="0" y="1657709"/>
                    </a:cubicBezTo>
                    <a:lnTo>
                      <a:pt x="0" y="44574"/>
                    </a:lnTo>
                    <a:cubicBezTo>
                      <a:pt x="0" y="19956"/>
                      <a:pt x="19956" y="0"/>
                      <a:pt x="44574" y="0"/>
                    </a:cubicBezTo>
                    <a:close/>
                  </a:path>
                </a:pathLst>
              </a:custGeom>
              <a:solidFill>
                <a:srgbClr val="F6F4EB"/>
              </a:solidFill>
            </p:spPr>
          </p:sp>
          <p:sp>
            <p:nvSpPr>
              <p:cNvPr id="9" name="TextBox 9"/>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10" name="TextBox 10"/>
            <p:cNvSpPr txBox="1"/>
            <p:nvPr/>
          </p:nvSpPr>
          <p:spPr>
            <a:xfrm>
              <a:off x="206040" y="362465"/>
              <a:ext cx="11117870" cy="7884371"/>
            </a:xfrm>
            <a:prstGeom prst="rect">
              <a:avLst/>
            </a:prstGeom>
          </p:spPr>
          <p:txBody>
            <a:bodyPr lIns="0" tIns="0" rIns="0" bIns="0" rtlCol="0" anchor="t">
              <a:spAutoFit/>
            </a:bodyPr>
            <a:lstStyle/>
            <a:p>
              <a:pPr marL="561342" lvl="1" indent="-280671">
                <a:lnSpc>
                  <a:spcPts val="3640"/>
                </a:lnSpc>
                <a:buFont typeface="Arial"/>
                <a:buChar char="•"/>
              </a:pPr>
              <a:r>
                <a:rPr lang="en-US" sz="2600">
                  <a:solidFill>
                    <a:srgbClr val="000000"/>
                  </a:solidFill>
                  <a:latin typeface="Montserrat"/>
                </a:rPr>
                <a:t>PMV-4 (automobiles) - Two fatalities were pedestrians.</a:t>
              </a:r>
            </a:p>
            <a:p>
              <a:pPr marL="561342" lvl="1" indent="-280671">
                <a:lnSpc>
                  <a:spcPts val="3640"/>
                </a:lnSpc>
                <a:buFont typeface="Arial"/>
                <a:buChar char="•"/>
              </a:pPr>
              <a:r>
                <a:rPr lang="en-US" sz="2600">
                  <a:solidFill>
                    <a:srgbClr val="000000"/>
                  </a:solidFill>
                  <a:latin typeface="Montserrat"/>
                </a:rPr>
                <a:t>PMV-2 (motorcycles) - For perspective, only 10% of service members are motorcycle riders.</a:t>
              </a:r>
            </a:p>
            <a:p>
              <a:pPr marL="561342" lvl="1" indent="-280671">
                <a:lnSpc>
                  <a:spcPts val="3640"/>
                </a:lnSpc>
                <a:buFont typeface="Arial"/>
                <a:buChar char="•"/>
              </a:pPr>
              <a:r>
                <a:rPr lang="en-US" sz="2600">
                  <a:solidFill>
                    <a:srgbClr val="000000"/>
                  </a:solidFill>
                  <a:latin typeface="Montserrat"/>
                </a:rPr>
                <a:t>Team sports - Basketball incurred the most, followed by softball.</a:t>
              </a:r>
            </a:p>
            <a:p>
              <a:pPr marL="561342" lvl="1" indent="-280671">
                <a:lnSpc>
                  <a:spcPts val="3640"/>
                </a:lnSpc>
                <a:buFont typeface="Arial"/>
                <a:buChar char="•"/>
              </a:pPr>
              <a:r>
                <a:rPr lang="en-US" sz="2600">
                  <a:solidFill>
                    <a:srgbClr val="000000"/>
                  </a:solidFill>
                  <a:latin typeface="Montserrat"/>
                </a:rPr>
                <a:t>In the home - Cuts, trips, falls, cooking and lifting/moving objects.</a:t>
              </a:r>
            </a:p>
            <a:p>
              <a:pPr marL="561342" lvl="1" indent="-280671">
                <a:lnSpc>
                  <a:spcPts val="3640"/>
                </a:lnSpc>
                <a:buFont typeface="Arial"/>
                <a:buChar char="•"/>
              </a:pPr>
              <a:r>
                <a:rPr lang="en-US" sz="2600">
                  <a:solidFill>
                    <a:srgbClr val="000000"/>
                  </a:solidFill>
                  <a:latin typeface="Montserrat"/>
                </a:rPr>
                <a:t>Outdoors - Hiking, walking, swimming, camping, diving and boating.</a:t>
              </a:r>
            </a:p>
            <a:p>
              <a:pPr marL="561342" lvl="1" indent="-280671">
                <a:lnSpc>
                  <a:spcPts val="3640"/>
                </a:lnSpc>
                <a:buFont typeface="Arial"/>
                <a:buChar char="•"/>
              </a:pPr>
              <a:r>
                <a:rPr lang="en-US" sz="2600">
                  <a:solidFill>
                    <a:srgbClr val="000000"/>
                  </a:solidFill>
                  <a:latin typeface="Montserrat"/>
                </a:rPr>
                <a:t>Individual physical training (PT) - Mainly while running and weightlifting.</a:t>
              </a:r>
            </a:p>
            <a:p>
              <a:pPr marL="561342" lvl="1" indent="-280671">
                <a:lnSpc>
                  <a:spcPts val="3640"/>
                </a:lnSpc>
                <a:buFont typeface="Arial"/>
                <a:buChar char="•"/>
              </a:pPr>
              <a:r>
                <a:rPr lang="en-US" sz="2600">
                  <a:solidFill>
                    <a:srgbClr val="000000"/>
                  </a:solidFill>
                  <a:latin typeface="Montserrat"/>
                </a:rPr>
                <a:t>Bicycles, stairs and dogs.</a:t>
              </a:r>
            </a:p>
          </p:txBody>
        </p:sp>
      </p:grpSp>
      <p:sp>
        <p:nvSpPr>
          <p:cNvPr id="11" name="TextBox 11"/>
          <p:cNvSpPr txBox="1"/>
          <p:nvPr/>
        </p:nvSpPr>
        <p:spPr>
          <a:xfrm>
            <a:off x="17637025" y="9453945"/>
            <a:ext cx="484801" cy="422276"/>
          </a:xfrm>
          <a:prstGeom prst="rect">
            <a:avLst/>
          </a:prstGeom>
        </p:spPr>
        <p:txBody>
          <a:bodyPr lIns="0" tIns="0" rIns="0" bIns="0" rtlCol="0" anchor="t">
            <a:spAutoFit/>
          </a:bodyPr>
          <a:lstStyle/>
          <a:p>
            <a:pPr algn="ctr">
              <a:lnSpc>
                <a:spcPts val="3499"/>
              </a:lnSpc>
            </a:pPr>
            <a:r>
              <a:rPr lang="en-US" sz="2499">
                <a:solidFill>
                  <a:srgbClr val="000000"/>
                </a:solidFill>
                <a:latin typeface="Roboto Bold"/>
              </a:rPr>
              <a:t>5</a:t>
            </a:r>
          </a:p>
        </p:txBody>
      </p:sp>
      <p:sp>
        <p:nvSpPr>
          <p:cNvPr id="12" name="TextBox 12"/>
          <p:cNvSpPr txBox="1"/>
          <p:nvPr/>
        </p:nvSpPr>
        <p:spPr>
          <a:xfrm>
            <a:off x="2214708" y="609600"/>
            <a:ext cx="13868109" cy="876300"/>
          </a:xfrm>
          <a:prstGeom prst="rect">
            <a:avLst/>
          </a:prstGeom>
        </p:spPr>
        <p:txBody>
          <a:bodyPr lIns="0" tIns="0" rIns="0" bIns="0" rtlCol="0" anchor="t">
            <a:spAutoFit/>
          </a:bodyPr>
          <a:lstStyle/>
          <a:p>
            <a:pPr algn="ctr">
              <a:lnSpc>
                <a:spcPts val="6600"/>
              </a:lnSpc>
            </a:pPr>
            <a:r>
              <a:rPr lang="en-US" sz="6000">
                <a:solidFill>
                  <a:srgbClr val="03989E"/>
                </a:solidFill>
                <a:latin typeface="Barlow Bold"/>
              </a:rPr>
              <a:t>Top Activities that Hurt Us Last Summer</a:t>
            </a:r>
          </a:p>
        </p:txBody>
      </p:sp>
      <p:sp>
        <p:nvSpPr>
          <p:cNvPr id="13" name="TextBox 13"/>
          <p:cNvSpPr txBox="1"/>
          <p:nvPr/>
        </p:nvSpPr>
        <p:spPr>
          <a:xfrm>
            <a:off x="9139238" y="4689475"/>
            <a:ext cx="9525" cy="422276"/>
          </a:xfrm>
          <a:prstGeom prst="rect">
            <a:avLst/>
          </a:prstGeom>
        </p:spPr>
        <p:txBody>
          <a:bodyPr lIns="0" tIns="0" rIns="0" bIns="0" rtlCol="0" anchor="t">
            <a:spAutoFit/>
          </a:bodyPr>
          <a:lstStyle/>
          <a:p>
            <a:pPr algn="ctr">
              <a:lnSpc>
                <a:spcPts val="3499"/>
              </a:lnSpc>
              <a:spcBef>
                <a:spcPct val="0"/>
              </a:spcBef>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85000"/>
          </a:blip>
          <a:srcRect t="8958" b="16041"/>
          <a:stretch>
            <a:fillRect/>
          </a:stretch>
        </p:blipFill>
        <p:spPr>
          <a:xfrm>
            <a:off x="0" y="0"/>
            <a:ext cx="18288000" cy="10287000"/>
          </a:xfrm>
          <a:prstGeom prst="rect">
            <a:avLst/>
          </a:prstGeom>
        </p:spPr>
      </p:pic>
      <p:grpSp>
        <p:nvGrpSpPr>
          <p:cNvPr id="3" name="Group 3"/>
          <p:cNvGrpSpPr/>
          <p:nvPr/>
        </p:nvGrpSpPr>
        <p:grpSpPr>
          <a:xfrm>
            <a:off x="1150580" y="1856268"/>
            <a:ext cx="8025838" cy="391160"/>
            <a:chOff x="0" y="0"/>
            <a:chExt cx="10701118" cy="521546"/>
          </a:xfrm>
        </p:grpSpPr>
        <p:grpSp>
          <p:nvGrpSpPr>
            <p:cNvPr id="4" name="Group 4"/>
            <p:cNvGrpSpPr/>
            <p:nvPr/>
          </p:nvGrpSpPr>
          <p:grpSpPr>
            <a:xfrm>
              <a:off x="0" y="0"/>
              <a:ext cx="10701118" cy="521546"/>
              <a:chOff x="0" y="0"/>
              <a:chExt cx="2113801" cy="103021"/>
            </a:xfrm>
          </p:grpSpPr>
          <p:sp>
            <p:nvSpPr>
              <p:cNvPr id="5" name="Freeform 5"/>
              <p:cNvSpPr/>
              <p:nvPr/>
            </p:nvSpPr>
            <p:spPr>
              <a:xfrm>
                <a:off x="0" y="0"/>
                <a:ext cx="2113801" cy="103021"/>
              </a:xfrm>
              <a:custGeom>
                <a:avLst/>
                <a:gdLst/>
                <a:ahLst/>
                <a:cxnLst/>
                <a:rect l="l" t="t" r="r" b="b"/>
                <a:pathLst>
                  <a:path w="2113801" h="103021">
                    <a:moveTo>
                      <a:pt x="49196" y="0"/>
                    </a:moveTo>
                    <a:lnTo>
                      <a:pt x="2064605" y="0"/>
                    </a:lnTo>
                    <a:cubicBezTo>
                      <a:pt x="2077653" y="0"/>
                      <a:pt x="2090166" y="5183"/>
                      <a:pt x="2099392" y="14409"/>
                    </a:cubicBezTo>
                    <a:cubicBezTo>
                      <a:pt x="2108618" y="23635"/>
                      <a:pt x="2113801" y="36148"/>
                      <a:pt x="2113801" y="49196"/>
                    </a:cubicBezTo>
                    <a:lnTo>
                      <a:pt x="2113801" y="53826"/>
                    </a:lnTo>
                    <a:cubicBezTo>
                      <a:pt x="2113801" y="66873"/>
                      <a:pt x="2108618" y="79386"/>
                      <a:pt x="2099392" y="88612"/>
                    </a:cubicBezTo>
                    <a:cubicBezTo>
                      <a:pt x="2090166" y="97838"/>
                      <a:pt x="2077653" y="103021"/>
                      <a:pt x="2064605" y="103021"/>
                    </a:cubicBezTo>
                    <a:lnTo>
                      <a:pt x="49196" y="103021"/>
                    </a:lnTo>
                    <a:cubicBezTo>
                      <a:pt x="36148" y="103021"/>
                      <a:pt x="23635" y="97838"/>
                      <a:pt x="14409" y="88612"/>
                    </a:cubicBezTo>
                    <a:cubicBezTo>
                      <a:pt x="5183" y="79386"/>
                      <a:pt x="0" y="66873"/>
                      <a:pt x="0" y="53826"/>
                    </a:cubicBezTo>
                    <a:lnTo>
                      <a:pt x="0" y="49196"/>
                    </a:lnTo>
                    <a:cubicBezTo>
                      <a:pt x="0" y="36148"/>
                      <a:pt x="5183" y="23635"/>
                      <a:pt x="14409" y="14409"/>
                    </a:cubicBezTo>
                    <a:cubicBezTo>
                      <a:pt x="23635" y="5183"/>
                      <a:pt x="36148" y="0"/>
                      <a:pt x="49196" y="0"/>
                    </a:cubicBezTo>
                    <a:close/>
                  </a:path>
                </a:pathLst>
              </a:custGeom>
              <a:solidFill>
                <a:srgbClr val="F6F4EB"/>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7" name="TextBox 7"/>
            <p:cNvSpPr txBox="1"/>
            <p:nvPr/>
          </p:nvSpPr>
          <p:spPr>
            <a:xfrm>
              <a:off x="0" y="-47625"/>
              <a:ext cx="10675718" cy="569171"/>
            </a:xfrm>
            <a:prstGeom prst="rect">
              <a:avLst/>
            </a:prstGeom>
          </p:spPr>
          <p:txBody>
            <a:bodyPr lIns="0" tIns="0" rIns="0" bIns="0" rtlCol="0" anchor="t">
              <a:spAutoFit/>
            </a:bodyPr>
            <a:lstStyle/>
            <a:p>
              <a:pPr algn="ctr">
                <a:lnSpc>
                  <a:spcPts val="3640"/>
                </a:lnSpc>
              </a:pPr>
              <a:r>
                <a:rPr lang="en-US" sz="2600">
                  <a:solidFill>
                    <a:srgbClr val="000000"/>
                  </a:solidFill>
                  <a:latin typeface="Montserrat"/>
                </a:rPr>
                <a:t>Opening frozen ice cream container with knife.</a:t>
              </a:r>
            </a:p>
          </p:txBody>
        </p:sp>
      </p:grpSp>
      <p:sp>
        <p:nvSpPr>
          <p:cNvPr id="8" name="TextBox 8"/>
          <p:cNvSpPr txBox="1"/>
          <p:nvPr/>
        </p:nvSpPr>
        <p:spPr>
          <a:xfrm>
            <a:off x="8980209" y="5454715"/>
            <a:ext cx="9525" cy="422276"/>
          </a:xfrm>
          <a:prstGeom prst="rect">
            <a:avLst/>
          </a:prstGeom>
        </p:spPr>
        <p:txBody>
          <a:bodyPr lIns="0" tIns="0" rIns="0" bIns="0" rtlCol="0" anchor="t">
            <a:spAutoFit/>
          </a:bodyPr>
          <a:lstStyle/>
          <a:p>
            <a:pPr algn="ctr">
              <a:lnSpc>
                <a:spcPts val="3499"/>
              </a:lnSpc>
              <a:spcBef>
                <a:spcPct val="0"/>
              </a:spcBef>
            </a:pPr>
            <a:endParaRPr/>
          </a:p>
        </p:txBody>
      </p:sp>
      <p:grpSp>
        <p:nvGrpSpPr>
          <p:cNvPr id="9" name="Group 9"/>
          <p:cNvGrpSpPr/>
          <p:nvPr/>
        </p:nvGrpSpPr>
        <p:grpSpPr>
          <a:xfrm>
            <a:off x="10084314" y="1856268"/>
            <a:ext cx="6853081" cy="391160"/>
            <a:chOff x="0" y="0"/>
            <a:chExt cx="9137441" cy="521546"/>
          </a:xfrm>
        </p:grpSpPr>
        <p:grpSp>
          <p:nvGrpSpPr>
            <p:cNvPr id="10" name="Group 10"/>
            <p:cNvGrpSpPr/>
            <p:nvPr/>
          </p:nvGrpSpPr>
          <p:grpSpPr>
            <a:xfrm>
              <a:off x="0" y="0"/>
              <a:ext cx="9137441" cy="521546"/>
              <a:chOff x="0" y="0"/>
              <a:chExt cx="1804927" cy="103021"/>
            </a:xfrm>
          </p:grpSpPr>
          <p:sp>
            <p:nvSpPr>
              <p:cNvPr id="11" name="Freeform 11"/>
              <p:cNvSpPr/>
              <p:nvPr/>
            </p:nvSpPr>
            <p:spPr>
              <a:xfrm>
                <a:off x="0" y="0"/>
                <a:ext cx="1804927" cy="103021"/>
              </a:xfrm>
              <a:custGeom>
                <a:avLst/>
                <a:gdLst/>
                <a:ahLst/>
                <a:cxnLst/>
                <a:rect l="l" t="t" r="r" b="b"/>
                <a:pathLst>
                  <a:path w="1804927" h="103021">
                    <a:moveTo>
                      <a:pt x="51511" y="0"/>
                    </a:moveTo>
                    <a:lnTo>
                      <a:pt x="1753416" y="0"/>
                    </a:lnTo>
                    <a:cubicBezTo>
                      <a:pt x="1781864" y="0"/>
                      <a:pt x="1804927" y="23062"/>
                      <a:pt x="1804927" y="51511"/>
                    </a:cubicBezTo>
                    <a:lnTo>
                      <a:pt x="1804927" y="51511"/>
                    </a:lnTo>
                    <a:cubicBezTo>
                      <a:pt x="1804927" y="65172"/>
                      <a:pt x="1799500" y="78274"/>
                      <a:pt x="1789840" y="87934"/>
                    </a:cubicBezTo>
                    <a:cubicBezTo>
                      <a:pt x="1780179" y="97594"/>
                      <a:pt x="1767077" y="103021"/>
                      <a:pt x="1753416" y="103021"/>
                    </a:cubicBezTo>
                    <a:lnTo>
                      <a:pt x="51511" y="103021"/>
                    </a:lnTo>
                    <a:cubicBezTo>
                      <a:pt x="23062" y="103021"/>
                      <a:pt x="0" y="79959"/>
                      <a:pt x="0" y="51511"/>
                    </a:cubicBezTo>
                    <a:lnTo>
                      <a:pt x="0" y="51511"/>
                    </a:lnTo>
                    <a:cubicBezTo>
                      <a:pt x="0" y="23062"/>
                      <a:pt x="23062" y="0"/>
                      <a:pt x="51511" y="0"/>
                    </a:cubicBezTo>
                    <a:close/>
                  </a:path>
                </a:pathLst>
              </a:custGeom>
              <a:solidFill>
                <a:srgbClr val="F2FAFF"/>
              </a:solidFill>
            </p:spPr>
          </p:sp>
          <p:sp>
            <p:nvSpPr>
              <p:cNvPr id="12" name="TextBox 12"/>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13" name="TextBox 13"/>
            <p:cNvSpPr txBox="1"/>
            <p:nvPr/>
          </p:nvSpPr>
          <p:spPr>
            <a:xfrm>
              <a:off x="182140" y="-47625"/>
              <a:ext cx="8917201" cy="569171"/>
            </a:xfrm>
            <a:prstGeom prst="rect">
              <a:avLst/>
            </a:prstGeom>
          </p:spPr>
          <p:txBody>
            <a:bodyPr lIns="0" tIns="0" rIns="0" bIns="0" rtlCol="0" anchor="t">
              <a:spAutoFit/>
            </a:bodyPr>
            <a:lstStyle/>
            <a:p>
              <a:pPr>
                <a:lnSpc>
                  <a:spcPts val="3640"/>
                </a:lnSpc>
              </a:pPr>
              <a:r>
                <a:rPr lang="en-US" sz="2600">
                  <a:solidFill>
                    <a:srgbClr val="000000"/>
                  </a:solidFill>
                  <a:latin typeface="Montserrat"/>
                </a:rPr>
                <a:t>Chopping wood, then hatchet bounces.</a:t>
              </a:r>
            </a:p>
          </p:txBody>
        </p:sp>
      </p:grpSp>
      <p:grpSp>
        <p:nvGrpSpPr>
          <p:cNvPr id="14" name="Group 14"/>
          <p:cNvGrpSpPr/>
          <p:nvPr/>
        </p:nvGrpSpPr>
        <p:grpSpPr>
          <a:xfrm>
            <a:off x="1689054" y="3338675"/>
            <a:ext cx="7642731" cy="391160"/>
            <a:chOff x="0" y="0"/>
            <a:chExt cx="10190308" cy="521546"/>
          </a:xfrm>
        </p:grpSpPr>
        <p:grpSp>
          <p:nvGrpSpPr>
            <p:cNvPr id="15" name="Group 15"/>
            <p:cNvGrpSpPr/>
            <p:nvPr/>
          </p:nvGrpSpPr>
          <p:grpSpPr>
            <a:xfrm>
              <a:off x="364343" y="0"/>
              <a:ext cx="9487022" cy="521546"/>
              <a:chOff x="0" y="0"/>
              <a:chExt cx="1873980" cy="103021"/>
            </a:xfrm>
          </p:grpSpPr>
          <p:sp>
            <p:nvSpPr>
              <p:cNvPr id="16" name="Freeform 16"/>
              <p:cNvSpPr/>
              <p:nvPr/>
            </p:nvSpPr>
            <p:spPr>
              <a:xfrm>
                <a:off x="0" y="0"/>
                <a:ext cx="1873980" cy="103021"/>
              </a:xfrm>
              <a:custGeom>
                <a:avLst/>
                <a:gdLst/>
                <a:ahLst/>
                <a:cxnLst/>
                <a:rect l="l" t="t" r="r" b="b"/>
                <a:pathLst>
                  <a:path w="1873980" h="103021">
                    <a:moveTo>
                      <a:pt x="51511" y="0"/>
                    </a:moveTo>
                    <a:lnTo>
                      <a:pt x="1822469" y="0"/>
                    </a:lnTo>
                    <a:cubicBezTo>
                      <a:pt x="1850917" y="0"/>
                      <a:pt x="1873980" y="23062"/>
                      <a:pt x="1873980" y="51511"/>
                    </a:cubicBezTo>
                    <a:lnTo>
                      <a:pt x="1873980" y="51511"/>
                    </a:lnTo>
                    <a:cubicBezTo>
                      <a:pt x="1873980" y="65172"/>
                      <a:pt x="1868553" y="78274"/>
                      <a:pt x="1858893" y="87934"/>
                    </a:cubicBezTo>
                    <a:cubicBezTo>
                      <a:pt x="1849232" y="97594"/>
                      <a:pt x="1836130" y="103021"/>
                      <a:pt x="1822469" y="103021"/>
                    </a:cubicBezTo>
                    <a:lnTo>
                      <a:pt x="51511" y="103021"/>
                    </a:lnTo>
                    <a:cubicBezTo>
                      <a:pt x="23062" y="103021"/>
                      <a:pt x="0" y="79959"/>
                      <a:pt x="0" y="51511"/>
                    </a:cubicBezTo>
                    <a:lnTo>
                      <a:pt x="0" y="51511"/>
                    </a:lnTo>
                    <a:cubicBezTo>
                      <a:pt x="0" y="23062"/>
                      <a:pt x="23062" y="0"/>
                      <a:pt x="51511" y="0"/>
                    </a:cubicBezTo>
                    <a:close/>
                  </a:path>
                </a:pathLst>
              </a:custGeom>
              <a:solidFill>
                <a:srgbClr val="F6F4EB"/>
              </a:solidFill>
            </p:spPr>
          </p:sp>
          <p:sp>
            <p:nvSpPr>
              <p:cNvPr id="17" name="TextBox 17"/>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18" name="TextBox 18"/>
            <p:cNvSpPr txBox="1"/>
            <p:nvPr/>
          </p:nvSpPr>
          <p:spPr>
            <a:xfrm>
              <a:off x="0" y="-47625"/>
              <a:ext cx="10190308" cy="569171"/>
            </a:xfrm>
            <a:prstGeom prst="rect">
              <a:avLst/>
            </a:prstGeom>
          </p:spPr>
          <p:txBody>
            <a:bodyPr lIns="0" tIns="0" rIns="0" bIns="0" rtlCol="0" anchor="t">
              <a:spAutoFit/>
            </a:bodyPr>
            <a:lstStyle/>
            <a:p>
              <a:pPr algn="ctr">
                <a:lnSpc>
                  <a:spcPts val="3640"/>
                </a:lnSpc>
              </a:pPr>
              <a:r>
                <a:rPr lang="en-US" sz="2600">
                  <a:solidFill>
                    <a:srgbClr val="000000"/>
                  </a:solidFill>
                  <a:latin typeface="Montserrat"/>
                </a:rPr>
                <a:t>While camping, drops hot fire log on feet.</a:t>
              </a:r>
            </a:p>
          </p:txBody>
        </p:sp>
      </p:grpSp>
      <p:grpSp>
        <p:nvGrpSpPr>
          <p:cNvPr id="19" name="Group 19"/>
          <p:cNvGrpSpPr/>
          <p:nvPr/>
        </p:nvGrpSpPr>
        <p:grpSpPr>
          <a:xfrm>
            <a:off x="684987" y="4067973"/>
            <a:ext cx="11373831" cy="418766"/>
            <a:chOff x="0" y="0"/>
            <a:chExt cx="15165107" cy="558355"/>
          </a:xfrm>
        </p:grpSpPr>
        <p:grpSp>
          <p:nvGrpSpPr>
            <p:cNvPr id="20" name="Group 20"/>
            <p:cNvGrpSpPr/>
            <p:nvPr/>
          </p:nvGrpSpPr>
          <p:grpSpPr>
            <a:xfrm>
              <a:off x="338592" y="36808"/>
              <a:ext cx="14517585" cy="521546"/>
              <a:chOff x="0" y="0"/>
              <a:chExt cx="2867671" cy="103021"/>
            </a:xfrm>
          </p:grpSpPr>
          <p:sp>
            <p:nvSpPr>
              <p:cNvPr id="21" name="Freeform 21"/>
              <p:cNvSpPr/>
              <p:nvPr/>
            </p:nvSpPr>
            <p:spPr>
              <a:xfrm>
                <a:off x="0" y="0"/>
                <a:ext cx="2867671" cy="103021"/>
              </a:xfrm>
              <a:custGeom>
                <a:avLst/>
                <a:gdLst/>
                <a:ahLst/>
                <a:cxnLst/>
                <a:rect l="l" t="t" r="r" b="b"/>
                <a:pathLst>
                  <a:path w="2867671" h="103021">
                    <a:moveTo>
                      <a:pt x="36263" y="0"/>
                    </a:moveTo>
                    <a:lnTo>
                      <a:pt x="2831408" y="0"/>
                    </a:lnTo>
                    <a:cubicBezTo>
                      <a:pt x="2851436" y="0"/>
                      <a:pt x="2867671" y="16235"/>
                      <a:pt x="2867671" y="36263"/>
                    </a:cubicBezTo>
                    <a:lnTo>
                      <a:pt x="2867671" y="66759"/>
                    </a:lnTo>
                    <a:cubicBezTo>
                      <a:pt x="2867671" y="86786"/>
                      <a:pt x="2851436" y="103021"/>
                      <a:pt x="2831408" y="103021"/>
                    </a:cubicBezTo>
                    <a:lnTo>
                      <a:pt x="36263" y="103021"/>
                    </a:lnTo>
                    <a:cubicBezTo>
                      <a:pt x="16235" y="103021"/>
                      <a:pt x="0" y="86786"/>
                      <a:pt x="0" y="66759"/>
                    </a:cubicBezTo>
                    <a:lnTo>
                      <a:pt x="0" y="36263"/>
                    </a:lnTo>
                    <a:cubicBezTo>
                      <a:pt x="0" y="16235"/>
                      <a:pt x="16235" y="0"/>
                      <a:pt x="36263" y="0"/>
                    </a:cubicBezTo>
                    <a:close/>
                  </a:path>
                </a:pathLst>
              </a:custGeom>
              <a:solidFill>
                <a:srgbClr val="FFE3AD"/>
              </a:solidFill>
            </p:spPr>
          </p:sp>
          <p:sp>
            <p:nvSpPr>
              <p:cNvPr id="22" name="TextBox 22"/>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23" name="TextBox 23"/>
            <p:cNvSpPr txBox="1"/>
            <p:nvPr/>
          </p:nvSpPr>
          <p:spPr>
            <a:xfrm>
              <a:off x="0" y="-47625"/>
              <a:ext cx="15165107" cy="569171"/>
            </a:xfrm>
            <a:prstGeom prst="rect">
              <a:avLst/>
            </a:prstGeom>
          </p:spPr>
          <p:txBody>
            <a:bodyPr lIns="0" tIns="0" rIns="0" bIns="0" rtlCol="0" anchor="t">
              <a:spAutoFit/>
            </a:bodyPr>
            <a:lstStyle/>
            <a:p>
              <a:pPr algn="ctr">
                <a:lnSpc>
                  <a:spcPts val="3640"/>
                </a:lnSpc>
              </a:pPr>
              <a:r>
                <a:rPr lang="en-US" sz="2600">
                  <a:solidFill>
                    <a:srgbClr val="000000"/>
                  </a:solidFill>
                  <a:latin typeface="Montserrat"/>
                </a:rPr>
                <a:t>Attempts to remove feral cat from dumpster, then bitten by cat.</a:t>
              </a:r>
            </a:p>
          </p:txBody>
        </p:sp>
      </p:grpSp>
      <p:grpSp>
        <p:nvGrpSpPr>
          <p:cNvPr id="24" name="Group 24"/>
          <p:cNvGrpSpPr/>
          <p:nvPr/>
        </p:nvGrpSpPr>
        <p:grpSpPr>
          <a:xfrm>
            <a:off x="8826248" y="5602175"/>
            <a:ext cx="7143786" cy="410210"/>
            <a:chOff x="0" y="0"/>
            <a:chExt cx="9525048" cy="546946"/>
          </a:xfrm>
        </p:grpSpPr>
        <p:grpSp>
          <p:nvGrpSpPr>
            <p:cNvPr id="25" name="Group 25"/>
            <p:cNvGrpSpPr/>
            <p:nvPr/>
          </p:nvGrpSpPr>
          <p:grpSpPr>
            <a:xfrm>
              <a:off x="0" y="0"/>
              <a:ext cx="9507183" cy="521546"/>
              <a:chOff x="0" y="0"/>
              <a:chExt cx="1877962" cy="103021"/>
            </a:xfrm>
          </p:grpSpPr>
          <p:sp>
            <p:nvSpPr>
              <p:cNvPr id="26" name="Freeform 26"/>
              <p:cNvSpPr/>
              <p:nvPr/>
            </p:nvSpPr>
            <p:spPr>
              <a:xfrm>
                <a:off x="0" y="0"/>
                <a:ext cx="1877962" cy="103021"/>
              </a:xfrm>
              <a:custGeom>
                <a:avLst/>
                <a:gdLst/>
                <a:ahLst/>
                <a:cxnLst/>
                <a:rect l="l" t="t" r="r" b="b"/>
                <a:pathLst>
                  <a:path w="1877962" h="103021">
                    <a:moveTo>
                      <a:pt x="51511" y="0"/>
                    </a:moveTo>
                    <a:lnTo>
                      <a:pt x="1826451" y="0"/>
                    </a:lnTo>
                    <a:cubicBezTo>
                      <a:pt x="1854900" y="0"/>
                      <a:pt x="1877962" y="23062"/>
                      <a:pt x="1877962" y="51511"/>
                    </a:cubicBezTo>
                    <a:lnTo>
                      <a:pt x="1877962" y="51511"/>
                    </a:lnTo>
                    <a:cubicBezTo>
                      <a:pt x="1877962" y="65172"/>
                      <a:pt x="1872535" y="78274"/>
                      <a:pt x="1862875" y="87934"/>
                    </a:cubicBezTo>
                    <a:cubicBezTo>
                      <a:pt x="1853215" y="97594"/>
                      <a:pt x="1840113" y="103021"/>
                      <a:pt x="1826451" y="103021"/>
                    </a:cubicBezTo>
                    <a:lnTo>
                      <a:pt x="51511" y="103021"/>
                    </a:lnTo>
                    <a:cubicBezTo>
                      <a:pt x="23062" y="103021"/>
                      <a:pt x="0" y="79959"/>
                      <a:pt x="0" y="51511"/>
                    </a:cubicBezTo>
                    <a:lnTo>
                      <a:pt x="0" y="51511"/>
                    </a:lnTo>
                    <a:cubicBezTo>
                      <a:pt x="0" y="23062"/>
                      <a:pt x="23062" y="0"/>
                      <a:pt x="51511" y="0"/>
                    </a:cubicBezTo>
                    <a:close/>
                  </a:path>
                </a:pathLst>
              </a:custGeom>
              <a:solidFill>
                <a:srgbClr val="F2FAFF"/>
              </a:solidFill>
            </p:spPr>
          </p:sp>
          <p:sp>
            <p:nvSpPr>
              <p:cNvPr id="27" name="TextBox 27"/>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28" name="TextBox 28"/>
            <p:cNvSpPr txBox="1"/>
            <p:nvPr/>
          </p:nvSpPr>
          <p:spPr>
            <a:xfrm>
              <a:off x="17864" y="-22225"/>
              <a:ext cx="9507183" cy="569171"/>
            </a:xfrm>
            <a:prstGeom prst="rect">
              <a:avLst/>
            </a:prstGeom>
          </p:spPr>
          <p:txBody>
            <a:bodyPr lIns="0" tIns="0" rIns="0" bIns="0" rtlCol="0" anchor="t">
              <a:spAutoFit/>
            </a:bodyPr>
            <a:lstStyle/>
            <a:p>
              <a:pPr algn="ctr">
                <a:lnSpc>
                  <a:spcPts val="3640"/>
                </a:lnSpc>
              </a:pPr>
              <a:r>
                <a:rPr lang="en-US" sz="2600">
                  <a:solidFill>
                    <a:srgbClr val="000000"/>
                  </a:solidFill>
                  <a:latin typeface="Montserrat"/>
                </a:rPr>
                <a:t>Tumbles over mountain bike handlebars.</a:t>
              </a:r>
            </a:p>
          </p:txBody>
        </p:sp>
      </p:grpSp>
      <p:grpSp>
        <p:nvGrpSpPr>
          <p:cNvPr id="29" name="Group 29"/>
          <p:cNvGrpSpPr/>
          <p:nvPr/>
        </p:nvGrpSpPr>
        <p:grpSpPr>
          <a:xfrm>
            <a:off x="10032026" y="3338675"/>
            <a:ext cx="6366895" cy="391160"/>
            <a:chOff x="0" y="0"/>
            <a:chExt cx="8489193" cy="521546"/>
          </a:xfrm>
        </p:grpSpPr>
        <p:grpSp>
          <p:nvGrpSpPr>
            <p:cNvPr id="30" name="Group 30"/>
            <p:cNvGrpSpPr/>
            <p:nvPr/>
          </p:nvGrpSpPr>
          <p:grpSpPr>
            <a:xfrm>
              <a:off x="0" y="0"/>
              <a:ext cx="8489193" cy="521546"/>
              <a:chOff x="0" y="0"/>
              <a:chExt cx="1676878" cy="103021"/>
            </a:xfrm>
          </p:grpSpPr>
          <p:sp>
            <p:nvSpPr>
              <p:cNvPr id="31" name="Freeform 31"/>
              <p:cNvSpPr/>
              <p:nvPr/>
            </p:nvSpPr>
            <p:spPr>
              <a:xfrm>
                <a:off x="0" y="0"/>
                <a:ext cx="1676878" cy="103021"/>
              </a:xfrm>
              <a:custGeom>
                <a:avLst/>
                <a:gdLst/>
                <a:ahLst/>
                <a:cxnLst/>
                <a:rect l="l" t="t" r="r" b="b"/>
                <a:pathLst>
                  <a:path w="1676878" h="103021">
                    <a:moveTo>
                      <a:pt x="51511" y="0"/>
                    </a:moveTo>
                    <a:lnTo>
                      <a:pt x="1625367" y="0"/>
                    </a:lnTo>
                    <a:cubicBezTo>
                      <a:pt x="1639028" y="0"/>
                      <a:pt x="1652130" y="5427"/>
                      <a:pt x="1661791" y="15087"/>
                    </a:cubicBezTo>
                    <a:cubicBezTo>
                      <a:pt x="1671451" y="24747"/>
                      <a:pt x="1676878" y="37849"/>
                      <a:pt x="1676878" y="51511"/>
                    </a:cubicBezTo>
                    <a:lnTo>
                      <a:pt x="1676878" y="51511"/>
                    </a:lnTo>
                    <a:cubicBezTo>
                      <a:pt x="1676878" y="79959"/>
                      <a:pt x="1653816" y="103021"/>
                      <a:pt x="1625367" y="103021"/>
                    </a:cubicBezTo>
                    <a:lnTo>
                      <a:pt x="51511" y="103021"/>
                    </a:lnTo>
                    <a:cubicBezTo>
                      <a:pt x="23062" y="103021"/>
                      <a:pt x="0" y="79959"/>
                      <a:pt x="0" y="51511"/>
                    </a:cubicBezTo>
                    <a:lnTo>
                      <a:pt x="0" y="51511"/>
                    </a:lnTo>
                    <a:cubicBezTo>
                      <a:pt x="0" y="23062"/>
                      <a:pt x="23062" y="0"/>
                      <a:pt x="51511" y="0"/>
                    </a:cubicBezTo>
                    <a:close/>
                  </a:path>
                </a:pathLst>
              </a:custGeom>
              <a:solidFill>
                <a:srgbClr val="F2FAFF"/>
              </a:solidFill>
            </p:spPr>
          </p:sp>
          <p:sp>
            <p:nvSpPr>
              <p:cNvPr id="32" name="TextBox 32"/>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33" name="TextBox 33"/>
            <p:cNvSpPr txBox="1"/>
            <p:nvPr/>
          </p:nvSpPr>
          <p:spPr>
            <a:xfrm>
              <a:off x="0" y="-47625"/>
              <a:ext cx="8489193" cy="569171"/>
            </a:xfrm>
            <a:prstGeom prst="rect">
              <a:avLst/>
            </a:prstGeom>
          </p:spPr>
          <p:txBody>
            <a:bodyPr lIns="0" tIns="0" rIns="0" bIns="0" rtlCol="0" anchor="t">
              <a:spAutoFit/>
            </a:bodyPr>
            <a:lstStyle/>
            <a:p>
              <a:pPr algn="ctr">
                <a:lnSpc>
                  <a:spcPts val="3640"/>
                </a:lnSpc>
              </a:pPr>
              <a:r>
                <a:rPr lang="en-US" sz="2600">
                  <a:solidFill>
                    <a:srgbClr val="000000"/>
                  </a:solidFill>
                  <a:latin typeface="Montserrat"/>
                </a:rPr>
                <a:t>While riding motorcycle, brakes lock.</a:t>
              </a:r>
            </a:p>
          </p:txBody>
        </p:sp>
      </p:grpSp>
      <p:sp>
        <p:nvSpPr>
          <p:cNvPr id="34" name="TextBox 34"/>
          <p:cNvSpPr txBox="1"/>
          <p:nvPr/>
        </p:nvSpPr>
        <p:spPr>
          <a:xfrm>
            <a:off x="17637025" y="9453945"/>
            <a:ext cx="484801" cy="422276"/>
          </a:xfrm>
          <a:prstGeom prst="rect">
            <a:avLst/>
          </a:prstGeom>
        </p:spPr>
        <p:txBody>
          <a:bodyPr lIns="0" tIns="0" rIns="0" bIns="0" rtlCol="0" anchor="t">
            <a:spAutoFit/>
          </a:bodyPr>
          <a:lstStyle/>
          <a:p>
            <a:pPr algn="ctr">
              <a:lnSpc>
                <a:spcPts val="3499"/>
              </a:lnSpc>
            </a:pPr>
            <a:r>
              <a:rPr lang="en-US" sz="2499">
                <a:solidFill>
                  <a:srgbClr val="000000"/>
                </a:solidFill>
                <a:latin typeface="Roboto Bold"/>
              </a:rPr>
              <a:t>6</a:t>
            </a:r>
          </a:p>
        </p:txBody>
      </p:sp>
      <p:sp>
        <p:nvSpPr>
          <p:cNvPr id="35" name="TextBox 35"/>
          <p:cNvSpPr txBox="1"/>
          <p:nvPr/>
        </p:nvSpPr>
        <p:spPr>
          <a:xfrm>
            <a:off x="3059389" y="9199864"/>
            <a:ext cx="12348346" cy="866776"/>
          </a:xfrm>
          <a:prstGeom prst="rect">
            <a:avLst/>
          </a:prstGeom>
        </p:spPr>
        <p:txBody>
          <a:bodyPr lIns="0" tIns="0" rIns="0" bIns="0" rtlCol="0" anchor="t">
            <a:spAutoFit/>
          </a:bodyPr>
          <a:lstStyle/>
          <a:p>
            <a:pPr algn="ctr">
              <a:lnSpc>
                <a:spcPts val="3300"/>
              </a:lnSpc>
            </a:pPr>
            <a:r>
              <a:rPr lang="en-US" sz="3000">
                <a:solidFill>
                  <a:srgbClr val="545454"/>
                </a:solidFill>
                <a:latin typeface="Barlow Bold Italics"/>
              </a:rPr>
              <a:t>Luck is </a:t>
            </a:r>
            <a:r>
              <a:rPr lang="en-US" sz="3000" u="sng">
                <a:solidFill>
                  <a:srgbClr val="545454"/>
                </a:solidFill>
                <a:latin typeface="Barlow Bold Italics"/>
              </a:rPr>
              <a:t>not</a:t>
            </a:r>
            <a:r>
              <a:rPr lang="en-US" sz="3000">
                <a:solidFill>
                  <a:srgbClr val="545454"/>
                </a:solidFill>
                <a:latin typeface="Barlow Bold Italics"/>
              </a:rPr>
              <a:t> a superpower. Make consideration of risks and hazards </a:t>
            </a:r>
          </a:p>
          <a:p>
            <a:pPr algn="ctr">
              <a:lnSpc>
                <a:spcPts val="3300"/>
              </a:lnSpc>
            </a:pPr>
            <a:r>
              <a:rPr lang="en-US" sz="3000">
                <a:solidFill>
                  <a:srgbClr val="545454"/>
                </a:solidFill>
                <a:latin typeface="Barlow Bold Italics"/>
              </a:rPr>
              <a:t>an ingrained part of your life, on and off duty.</a:t>
            </a:r>
          </a:p>
        </p:txBody>
      </p:sp>
      <p:sp>
        <p:nvSpPr>
          <p:cNvPr id="36" name="TextBox 36"/>
          <p:cNvSpPr txBox="1"/>
          <p:nvPr/>
        </p:nvSpPr>
        <p:spPr>
          <a:xfrm>
            <a:off x="2214708" y="662630"/>
            <a:ext cx="13868109" cy="876300"/>
          </a:xfrm>
          <a:prstGeom prst="rect">
            <a:avLst/>
          </a:prstGeom>
        </p:spPr>
        <p:txBody>
          <a:bodyPr lIns="0" tIns="0" rIns="0" bIns="0" rtlCol="0" anchor="t">
            <a:spAutoFit/>
          </a:bodyPr>
          <a:lstStyle/>
          <a:p>
            <a:pPr algn="ctr">
              <a:lnSpc>
                <a:spcPts val="6600"/>
              </a:lnSpc>
            </a:pPr>
            <a:r>
              <a:rPr lang="en-US" sz="6000">
                <a:solidFill>
                  <a:srgbClr val="03989E"/>
                </a:solidFill>
                <a:latin typeface="Barlow Bold"/>
              </a:rPr>
              <a:t>We Know What You Did Last Summer</a:t>
            </a:r>
          </a:p>
        </p:txBody>
      </p:sp>
      <p:grpSp>
        <p:nvGrpSpPr>
          <p:cNvPr id="37" name="Group 37"/>
          <p:cNvGrpSpPr/>
          <p:nvPr/>
        </p:nvGrpSpPr>
        <p:grpSpPr>
          <a:xfrm>
            <a:off x="9561947" y="4810589"/>
            <a:ext cx="7884031" cy="410586"/>
            <a:chOff x="0" y="0"/>
            <a:chExt cx="10512041" cy="547448"/>
          </a:xfrm>
        </p:grpSpPr>
        <p:grpSp>
          <p:nvGrpSpPr>
            <p:cNvPr id="38" name="Group 38"/>
            <p:cNvGrpSpPr/>
            <p:nvPr/>
          </p:nvGrpSpPr>
          <p:grpSpPr>
            <a:xfrm>
              <a:off x="227243" y="25902"/>
              <a:ext cx="10057554" cy="521546"/>
              <a:chOff x="0" y="0"/>
              <a:chExt cx="1986677" cy="103021"/>
            </a:xfrm>
          </p:grpSpPr>
          <p:sp>
            <p:nvSpPr>
              <p:cNvPr id="39" name="Freeform 39"/>
              <p:cNvSpPr/>
              <p:nvPr/>
            </p:nvSpPr>
            <p:spPr>
              <a:xfrm>
                <a:off x="0" y="0"/>
                <a:ext cx="1986677" cy="103021"/>
              </a:xfrm>
              <a:custGeom>
                <a:avLst/>
                <a:gdLst/>
                <a:ahLst/>
                <a:cxnLst/>
                <a:rect l="l" t="t" r="r" b="b"/>
                <a:pathLst>
                  <a:path w="1986677" h="103021">
                    <a:moveTo>
                      <a:pt x="51511" y="0"/>
                    </a:moveTo>
                    <a:lnTo>
                      <a:pt x="1935167" y="0"/>
                    </a:lnTo>
                    <a:cubicBezTo>
                      <a:pt x="1963615" y="0"/>
                      <a:pt x="1986677" y="23062"/>
                      <a:pt x="1986677" y="51511"/>
                    </a:cubicBezTo>
                    <a:lnTo>
                      <a:pt x="1986677" y="51511"/>
                    </a:lnTo>
                    <a:cubicBezTo>
                      <a:pt x="1986677" y="65172"/>
                      <a:pt x="1981250" y="78274"/>
                      <a:pt x="1971590" y="87934"/>
                    </a:cubicBezTo>
                    <a:cubicBezTo>
                      <a:pt x="1961930" y="97594"/>
                      <a:pt x="1948828" y="103021"/>
                      <a:pt x="1935167" y="103021"/>
                    </a:cubicBezTo>
                    <a:lnTo>
                      <a:pt x="51511" y="103021"/>
                    </a:lnTo>
                    <a:cubicBezTo>
                      <a:pt x="23062" y="103021"/>
                      <a:pt x="0" y="79959"/>
                      <a:pt x="0" y="51511"/>
                    </a:cubicBezTo>
                    <a:lnTo>
                      <a:pt x="0" y="51511"/>
                    </a:lnTo>
                    <a:cubicBezTo>
                      <a:pt x="0" y="23062"/>
                      <a:pt x="23062" y="0"/>
                      <a:pt x="51511" y="0"/>
                    </a:cubicBezTo>
                    <a:close/>
                  </a:path>
                </a:pathLst>
              </a:custGeom>
              <a:solidFill>
                <a:srgbClr val="FFE3AD"/>
              </a:solidFill>
            </p:spPr>
          </p:sp>
          <p:sp>
            <p:nvSpPr>
              <p:cNvPr id="40" name="TextBox 40"/>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41" name="TextBox 41"/>
            <p:cNvSpPr txBox="1"/>
            <p:nvPr/>
          </p:nvSpPr>
          <p:spPr>
            <a:xfrm>
              <a:off x="0" y="-47625"/>
              <a:ext cx="10512041" cy="569171"/>
            </a:xfrm>
            <a:prstGeom prst="rect">
              <a:avLst/>
            </a:prstGeom>
          </p:spPr>
          <p:txBody>
            <a:bodyPr lIns="0" tIns="0" rIns="0" bIns="0" rtlCol="0" anchor="t">
              <a:spAutoFit/>
            </a:bodyPr>
            <a:lstStyle/>
            <a:p>
              <a:pPr algn="ctr">
                <a:lnSpc>
                  <a:spcPts val="3640"/>
                </a:lnSpc>
              </a:pPr>
              <a:r>
                <a:rPr lang="en-US" sz="2600">
                  <a:solidFill>
                    <a:srgbClr val="000000"/>
                  </a:solidFill>
                  <a:latin typeface="Montserrat"/>
                </a:rPr>
                <a:t>Weed eater motor explodes during start up.</a:t>
              </a:r>
            </a:p>
          </p:txBody>
        </p:sp>
      </p:grpSp>
      <p:grpSp>
        <p:nvGrpSpPr>
          <p:cNvPr id="42" name="Group 42"/>
          <p:cNvGrpSpPr/>
          <p:nvPr/>
        </p:nvGrpSpPr>
        <p:grpSpPr>
          <a:xfrm>
            <a:off x="851547" y="4826033"/>
            <a:ext cx="8348976" cy="391160"/>
            <a:chOff x="0" y="0"/>
            <a:chExt cx="11131968" cy="521546"/>
          </a:xfrm>
        </p:grpSpPr>
        <p:grpSp>
          <p:nvGrpSpPr>
            <p:cNvPr id="43" name="Group 43"/>
            <p:cNvGrpSpPr/>
            <p:nvPr/>
          </p:nvGrpSpPr>
          <p:grpSpPr>
            <a:xfrm>
              <a:off x="457194" y="0"/>
              <a:ext cx="10347036" cy="521546"/>
              <a:chOff x="0" y="0"/>
              <a:chExt cx="2043859" cy="103021"/>
            </a:xfrm>
          </p:grpSpPr>
          <p:sp>
            <p:nvSpPr>
              <p:cNvPr id="44" name="Freeform 44"/>
              <p:cNvSpPr/>
              <p:nvPr/>
            </p:nvSpPr>
            <p:spPr>
              <a:xfrm>
                <a:off x="0" y="0"/>
                <a:ext cx="2043859" cy="103021"/>
              </a:xfrm>
              <a:custGeom>
                <a:avLst/>
                <a:gdLst/>
                <a:ahLst/>
                <a:cxnLst/>
                <a:rect l="l" t="t" r="r" b="b"/>
                <a:pathLst>
                  <a:path w="2043859" h="103021">
                    <a:moveTo>
                      <a:pt x="50879" y="0"/>
                    </a:moveTo>
                    <a:lnTo>
                      <a:pt x="1992980" y="0"/>
                    </a:lnTo>
                    <a:cubicBezTo>
                      <a:pt x="2006474" y="0"/>
                      <a:pt x="2019415" y="5360"/>
                      <a:pt x="2028957" y="14902"/>
                    </a:cubicBezTo>
                    <a:cubicBezTo>
                      <a:pt x="2038498" y="24444"/>
                      <a:pt x="2043859" y="37385"/>
                      <a:pt x="2043859" y="50879"/>
                    </a:cubicBezTo>
                    <a:lnTo>
                      <a:pt x="2043859" y="52142"/>
                    </a:lnTo>
                    <a:cubicBezTo>
                      <a:pt x="2043859" y="80242"/>
                      <a:pt x="2021080" y="103021"/>
                      <a:pt x="1992980" y="103021"/>
                    </a:cubicBezTo>
                    <a:lnTo>
                      <a:pt x="50879" y="103021"/>
                    </a:lnTo>
                    <a:cubicBezTo>
                      <a:pt x="22779" y="103021"/>
                      <a:pt x="0" y="80242"/>
                      <a:pt x="0" y="52142"/>
                    </a:cubicBezTo>
                    <a:lnTo>
                      <a:pt x="0" y="50879"/>
                    </a:lnTo>
                    <a:cubicBezTo>
                      <a:pt x="0" y="22779"/>
                      <a:pt x="22779" y="0"/>
                      <a:pt x="50879" y="0"/>
                    </a:cubicBezTo>
                    <a:close/>
                  </a:path>
                </a:pathLst>
              </a:custGeom>
              <a:solidFill>
                <a:srgbClr val="F2FAFF"/>
              </a:solidFill>
            </p:spPr>
          </p:sp>
          <p:sp>
            <p:nvSpPr>
              <p:cNvPr id="45" name="TextBox 45"/>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46" name="TextBox 46"/>
            <p:cNvSpPr txBox="1"/>
            <p:nvPr/>
          </p:nvSpPr>
          <p:spPr>
            <a:xfrm>
              <a:off x="0" y="-47625"/>
              <a:ext cx="11131968" cy="569171"/>
            </a:xfrm>
            <a:prstGeom prst="rect">
              <a:avLst/>
            </a:prstGeom>
          </p:spPr>
          <p:txBody>
            <a:bodyPr lIns="0" tIns="0" rIns="0" bIns="0" rtlCol="0" anchor="t">
              <a:spAutoFit/>
            </a:bodyPr>
            <a:lstStyle/>
            <a:p>
              <a:pPr algn="ctr">
                <a:lnSpc>
                  <a:spcPts val="3640"/>
                </a:lnSpc>
              </a:pPr>
              <a:r>
                <a:rPr lang="en-US" sz="2600">
                  <a:solidFill>
                    <a:srgbClr val="000000"/>
                  </a:solidFill>
                  <a:latin typeface="Montserrat"/>
                </a:rPr>
                <a:t>While hosting social gathering, slips on deck.</a:t>
              </a:r>
            </a:p>
          </p:txBody>
        </p:sp>
      </p:grpSp>
      <p:grpSp>
        <p:nvGrpSpPr>
          <p:cNvPr id="47" name="Group 47"/>
          <p:cNvGrpSpPr/>
          <p:nvPr/>
        </p:nvGrpSpPr>
        <p:grpSpPr>
          <a:xfrm>
            <a:off x="2655436" y="5610429"/>
            <a:ext cx="5365010" cy="415429"/>
            <a:chOff x="0" y="0"/>
            <a:chExt cx="7153347" cy="553905"/>
          </a:xfrm>
        </p:grpSpPr>
        <p:grpSp>
          <p:nvGrpSpPr>
            <p:cNvPr id="48" name="Group 48"/>
            <p:cNvGrpSpPr/>
            <p:nvPr/>
          </p:nvGrpSpPr>
          <p:grpSpPr>
            <a:xfrm>
              <a:off x="0" y="0"/>
              <a:ext cx="7153347" cy="521546"/>
              <a:chOff x="0" y="0"/>
              <a:chExt cx="1413007" cy="103021"/>
            </a:xfrm>
          </p:grpSpPr>
          <p:sp>
            <p:nvSpPr>
              <p:cNvPr id="49" name="Freeform 49"/>
              <p:cNvSpPr/>
              <p:nvPr/>
            </p:nvSpPr>
            <p:spPr>
              <a:xfrm>
                <a:off x="0" y="0"/>
                <a:ext cx="1413007" cy="103021"/>
              </a:xfrm>
              <a:custGeom>
                <a:avLst/>
                <a:gdLst/>
                <a:ahLst/>
                <a:cxnLst/>
                <a:rect l="l" t="t" r="r" b="b"/>
                <a:pathLst>
                  <a:path w="1413007" h="103021">
                    <a:moveTo>
                      <a:pt x="51511" y="0"/>
                    </a:moveTo>
                    <a:lnTo>
                      <a:pt x="1361496" y="0"/>
                    </a:lnTo>
                    <a:cubicBezTo>
                      <a:pt x="1375158" y="0"/>
                      <a:pt x="1388260" y="5427"/>
                      <a:pt x="1397920" y="15087"/>
                    </a:cubicBezTo>
                    <a:cubicBezTo>
                      <a:pt x="1407580" y="24747"/>
                      <a:pt x="1413007" y="37849"/>
                      <a:pt x="1413007" y="51511"/>
                    </a:cubicBezTo>
                    <a:lnTo>
                      <a:pt x="1413007" y="51511"/>
                    </a:lnTo>
                    <a:cubicBezTo>
                      <a:pt x="1413007" y="79959"/>
                      <a:pt x="1389945" y="103021"/>
                      <a:pt x="1361496" y="103021"/>
                    </a:cubicBezTo>
                    <a:lnTo>
                      <a:pt x="51511" y="103021"/>
                    </a:lnTo>
                    <a:cubicBezTo>
                      <a:pt x="23062" y="103021"/>
                      <a:pt x="0" y="79959"/>
                      <a:pt x="0" y="51511"/>
                    </a:cubicBezTo>
                    <a:lnTo>
                      <a:pt x="0" y="51511"/>
                    </a:lnTo>
                    <a:cubicBezTo>
                      <a:pt x="0" y="23062"/>
                      <a:pt x="23062" y="0"/>
                      <a:pt x="51511" y="0"/>
                    </a:cubicBezTo>
                    <a:close/>
                  </a:path>
                </a:pathLst>
              </a:custGeom>
              <a:solidFill>
                <a:srgbClr val="F6F4EB"/>
              </a:solidFill>
            </p:spPr>
          </p:sp>
          <p:sp>
            <p:nvSpPr>
              <p:cNvPr id="50" name="TextBox 50"/>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51" name="TextBox 51"/>
            <p:cNvSpPr txBox="1"/>
            <p:nvPr/>
          </p:nvSpPr>
          <p:spPr>
            <a:xfrm>
              <a:off x="115286" y="-15266"/>
              <a:ext cx="6802684" cy="569171"/>
            </a:xfrm>
            <a:prstGeom prst="rect">
              <a:avLst/>
            </a:prstGeom>
          </p:spPr>
          <p:txBody>
            <a:bodyPr lIns="0" tIns="0" rIns="0" bIns="0" rtlCol="0" anchor="t">
              <a:spAutoFit/>
            </a:bodyPr>
            <a:lstStyle/>
            <a:p>
              <a:pPr algn="ctr">
                <a:lnSpc>
                  <a:spcPts val="3640"/>
                </a:lnSpc>
              </a:pPr>
              <a:r>
                <a:rPr lang="en-US" sz="2600">
                  <a:solidFill>
                    <a:srgbClr val="000000"/>
                  </a:solidFill>
                  <a:latin typeface="Montserrat"/>
                </a:rPr>
                <a:t>Slips while hiking, falls 20 feet.</a:t>
              </a:r>
            </a:p>
          </p:txBody>
        </p:sp>
      </p:grpSp>
      <p:grpSp>
        <p:nvGrpSpPr>
          <p:cNvPr id="52" name="Group 52"/>
          <p:cNvGrpSpPr/>
          <p:nvPr/>
        </p:nvGrpSpPr>
        <p:grpSpPr>
          <a:xfrm>
            <a:off x="3630948" y="2623666"/>
            <a:ext cx="10717573" cy="391160"/>
            <a:chOff x="0" y="0"/>
            <a:chExt cx="14290097" cy="521546"/>
          </a:xfrm>
        </p:grpSpPr>
        <p:grpSp>
          <p:nvGrpSpPr>
            <p:cNvPr id="53" name="Group 53"/>
            <p:cNvGrpSpPr/>
            <p:nvPr/>
          </p:nvGrpSpPr>
          <p:grpSpPr>
            <a:xfrm>
              <a:off x="0" y="0"/>
              <a:ext cx="14290097" cy="521546"/>
              <a:chOff x="0" y="0"/>
              <a:chExt cx="2822735" cy="103021"/>
            </a:xfrm>
          </p:grpSpPr>
          <p:sp>
            <p:nvSpPr>
              <p:cNvPr id="54" name="Freeform 54"/>
              <p:cNvSpPr/>
              <p:nvPr/>
            </p:nvSpPr>
            <p:spPr>
              <a:xfrm>
                <a:off x="0" y="0"/>
                <a:ext cx="2822735" cy="103021"/>
              </a:xfrm>
              <a:custGeom>
                <a:avLst/>
                <a:gdLst/>
                <a:ahLst/>
                <a:cxnLst/>
                <a:rect l="l" t="t" r="r" b="b"/>
                <a:pathLst>
                  <a:path w="2822735" h="103021">
                    <a:moveTo>
                      <a:pt x="36840" y="0"/>
                    </a:moveTo>
                    <a:lnTo>
                      <a:pt x="2785895" y="0"/>
                    </a:lnTo>
                    <a:cubicBezTo>
                      <a:pt x="2795666" y="0"/>
                      <a:pt x="2805036" y="3881"/>
                      <a:pt x="2811945" y="10790"/>
                    </a:cubicBezTo>
                    <a:cubicBezTo>
                      <a:pt x="2818854" y="17699"/>
                      <a:pt x="2822735" y="27070"/>
                      <a:pt x="2822735" y="36840"/>
                    </a:cubicBezTo>
                    <a:lnTo>
                      <a:pt x="2822735" y="66181"/>
                    </a:lnTo>
                    <a:cubicBezTo>
                      <a:pt x="2822735" y="75952"/>
                      <a:pt x="2818854" y="85322"/>
                      <a:pt x="2811945" y="92231"/>
                    </a:cubicBezTo>
                    <a:cubicBezTo>
                      <a:pt x="2805036" y="99140"/>
                      <a:pt x="2795666" y="103021"/>
                      <a:pt x="2785895" y="103021"/>
                    </a:cubicBezTo>
                    <a:lnTo>
                      <a:pt x="36840" y="103021"/>
                    </a:lnTo>
                    <a:cubicBezTo>
                      <a:pt x="27070" y="103021"/>
                      <a:pt x="17699" y="99140"/>
                      <a:pt x="10790" y="92231"/>
                    </a:cubicBezTo>
                    <a:cubicBezTo>
                      <a:pt x="3881" y="85322"/>
                      <a:pt x="0" y="75952"/>
                      <a:pt x="0" y="66181"/>
                    </a:cubicBezTo>
                    <a:lnTo>
                      <a:pt x="0" y="36840"/>
                    </a:lnTo>
                    <a:cubicBezTo>
                      <a:pt x="0" y="27070"/>
                      <a:pt x="3881" y="17699"/>
                      <a:pt x="10790" y="10790"/>
                    </a:cubicBezTo>
                    <a:cubicBezTo>
                      <a:pt x="17699" y="3881"/>
                      <a:pt x="27070" y="0"/>
                      <a:pt x="36840" y="0"/>
                    </a:cubicBezTo>
                    <a:close/>
                  </a:path>
                </a:pathLst>
              </a:custGeom>
              <a:solidFill>
                <a:srgbClr val="FFE3AD"/>
              </a:solidFill>
            </p:spPr>
          </p:sp>
          <p:sp>
            <p:nvSpPr>
              <p:cNvPr id="55" name="TextBox 55"/>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56" name="TextBox 56"/>
            <p:cNvSpPr txBox="1"/>
            <p:nvPr/>
          </p:nvSpPr>
          <p:spPr>
            <a:xfrm>
              <a:off x="227629" y="-47625"/>
              <a:ext cx="14062468" cy="569171"/>
            </a:xfrm>
            <a:prstGeom prst="rect">
              <a:avLst/>
            </a:prstGeom>
          </p:spPr>
          <p:txBody>
            <a:bodyPr lIns="0" tIns="0" rIns="0" bIns="0" rtlCol="0" anchor="t">
              <a:spAutoFit/>
            </a:bodyPr>
            <a:lstStyle/>
            <a:p>
              <a:pPr>
                <a:lnSpc>
                  <a:spcPts val="3640"/>
                </a:lnSpc>
              </a:pPr>
              <a:r>
                <a:rPr lang="en-US" sz="2600">
                  <a:solidFill>
                    <a:srgbClr val="000000"/>
                  </a:solidFill>
                  <a:latin typeface="Montserrat"/>
                </a:rPr>
                <a:t>Jumps while playing basketball, lands on another player's foot.</a:t>
              </a:r>
            </a:p>
          </p:txBody>
        </p:sp>
      </p:grpSp>
      <p:grpSp>
        <p:nvGrpSpPr>
          <p:cNvPr id="57" name="Group 57"/>
          <p:cNvGrpSpPr/>
          <p:nvPr/>
        </p:nvGrpSpPr>
        <p:grpSpPr>
          <a:xfrm>
            <a:off x="12730080" y="4053685"/>
            <a:ext cx="4583451" cy="391160"/>
            <a:chOff x="0" y="0"/>
            <a:chExt cx="6111267" cy="521546"/>
          </a:xfrm>
        </p:grpSpPr>
        <p:grpSp>
          <p:nvGrpSpPr>
            <p:cNvPr id="58" name="Group 58"/>
            <p:cNvGrpSpPr/>
            <p:nvPr/>
          </p:nvGrpSpPr>
          <p:grpSpPr>
            <a:xfrm>
              <a:off x="0" y="0"/>
              <a:ext cx="6111267" cy="521546"/>
              <a:chOff x="0" y="0"/>
              <a:chExt cx="1207164" cy="103021"/>
            </a:xfrm>
          </p:grpSpPr>
          <p:sp>
            <p:nvSpPr>
              <p:cNvPr id="59" name="Freeform 59"/>
              <p:cNvSpPr/>
              <p:nvPr/>
            </p:nvSpPr>
            <p:spPr>
              <a:xfrm>
                <a:off x="0" y="0"/>
                <a:ext cx="1207164" cy="103021"/>
              </a:xfrm>
              <a:custGeom>
                <a:avLst/>
                <a:gdLst/>
                <a:ahLst/>
                <a:cxnLst/>
                <a:rect l="l" t="t" r="r" b="b"/>
                <a:pathLst>
                  <a:path w="1207164" h="103021">
                    <a:moveTo>
                      <a:pt x="51511" y="0"/>
                    </a:moveTo>
                    <a:lnTo>
                      <a:pt x="1155653" y="0"/>
                    </a:lnTo>
                    <a:cubicBezTo>
                      <a:pt x="1184102" y="0"/>
                      <a:pt x="1207164" y="23062"/>
                      <a:pt x="1207164" y="51511"/>
                    </a:cubicBezTo>
                    <a:lnTo>
                      <a:pt x="1207164" y="51511"/>
                    </a:lnTo>
                    <a:cubicBezTo>
                      <a:pt x="1207164" y="65172"/>
                      <a:pt x="1201737" y="78274"/>
                      <a:pt x="1192077" y="87934"/>
                    </a:cubicBezTo>
                    <a:cubicBezTo>
                      <a:pt x="1182417" y="97594"/>
                      <a:pt x="1169315" y="103021"/>
                      <a:pt x="1155653" y="103021"/>
                    </a:cubicBezTo>
                    <a:lnTo>
                      <a:pt x="51511" y="103021"/>
                    </a:lnTo>
                    <a:cubicBezTo>
                      <a:pt x="23062" y="103021"/>
                      <a:pt x="0" y="79959"/>
                      <a:pt x="0" y="51511"/>
                    </a:cubicBezTo>
                    <a:lnTo>
                      <a:pt x="0" y="51511"/>
                    </a:lnTo>
                    <a:cubicBezTo>
                      <a:pt x="0" y="23062"/>
                      <a:pt x="23062" y="0"/>
                      <a:pt x="51511" y="0"/>
                    </a:cubicBezTo>
                    <a:close/>
                  </a:path>
                </a:pathLst>
              </a:custGeom>
              <a:solidFill>
                <a:srgbClr val="F6F4EB"/>
              </a:solidFill>
            </p:spPr>
          </p:sp>
          <p:sp>
            <p:nvSpPr>
              <p:cNvPr id="60" name="TextBox 60"/>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61" name="TextBox 61"/>
            <p:cNvSpPr txBox="1"/>
            <p:nvPr/>
          </p:nvSpPr>
          <p:spPr>
            <a:xfrm>
              <a:off x="91131" y="-47625"/>
              <a:ext cx="6005206" cy="569171"/>
            </a:xfrm>
            <a:prstGeom prst="rect">
              <a:avLst/>
            </a:prstGeom>
          </p:spPr>
          <p:txBody>
            <a:bodyPr lIns="0" tIns="0" rIns="0" bIns="0" rtlCol="0" anchor="t">
              <a:spAutoFit/>
            </a:bodyPr>
            <a:lstStyle/>
            <a:p>
              <a:pPr algn="ctr">
                <a:lnSpc>
                  <a:spcPts val="3640"/>
                </a:lnSpc>
              </a:pPr>
              <a:r>
                <a:rPr lang="en-US" sz="2600">
                  <a:solidFill>
                    <a:srgbClr val="000000"/>
                  </a:solidFill>
                  <a:latin typeface="Montserrat"/>
                </a:rPr>
                <a:t>Slips off boat onto engine.</a:t>
              </a:r>
            </a:p>
          </p:txBody>
        </p:sp>
      </p:grpSp>
      <p:grpSp>
        <p:nvGrpSpPr>
          <p:cNvPr id="62" name="Group 62"/>
          <p:cNvGrpSpPr/>
          <p:nvPr/>
        </p:nvGrpSpPr>
        <p:grpSpPr>
          <a:xfrm>
            <a:off x="2965065" y="6349708"/>
            <a:ext cx="12395724" cy="400685"/>
            <a:chOff x="0" y="0"/>
            <a:chExt cx="16527631" cy="534246"/>
          </a:xfrm>
        </p:grpSpPr>
        <p:grpSp>
          <p:nvGrpSpPr>
            <p:cNvPr id="63" name="Group 63"/>
            <p:cNvGrpSpPr/>
            <p:nvPr/>
          </p:nvGrpSpPr>
          <p:grpSpPr>
            <a:xfrm>
              <a:off x="306048" y="0"/>
              <a:ext cx="15926060" cy="521546"/>
              <a:chOff x="0" y="0"/>
              <a:chExt cx="3145888" cy="103021"/>
            </a:xfrm>
          </p:grpSpPr>
          <p:sp>
            <p:nvSpPr>
              <p:cNvPr id="64" name="Freeform 64"/>
              <p:cNvSpPr/>
              <p:nvPr/>
            </p:nvSpPr>
            <p:spPr>
              <a:xfrm>
                <a:off x="0" y="0"/>
                <a:ext cx="3145888" cy="103021"/>
              </a:xfrm>
              <a:custGeom>
                <a:avLst/>
                <a:gdLst/>
                <a:ahLst/>
                <a:cxnLst/>
                <a:rect l="l" t="t" r="r" b="b"/>
                <a:pathLst>
                  <a:path w="3145888" h="103021">
                    <a:moveTo>
                      <a:pt x="33056" y="0"/>
                    </a:moveTo>
                    <a:lnTo>
                      <a:pt x="3112832" y="0"/>
                    </a:lnTo>
                    <a:cubicBezTo>
                      <a:pt x="3121599" y="0"/>
                      <a:pt x="3130007" y="3483"/>
                      <a:pt x="3136207" y="9682"/>
                    </a:cubicBezTo>
                    <a:cubicBezTo>
                      <a:pt x="3142406" y="15881"/>
                      <a:pt x="3145888" y="24289"/>
                      <a:pt x="3145888" y="33056"/>
                    </a:cubicBezTo>
                    <a:lnTo>
                      <a:pt x="3145888" y="69966"/>
                    </a:lnTo>
                    <a:cubicBezTo>
                      <a:pt x="3145888" y="78733"/>
                      <a:pt x="3142406" y="87140"/>
                      <a:pt x="3136207" y="93340"/>
                    </a:cubicBezTo>
                    <a:cubicBezTo>
                      <a:pt x="3130007" y="99539"/>
                      <a:pt x="3121599" y="103021"/>
                      <a:pt x="3112832" y="103021"/>
                    </a:cubicBezTo>
                    <a:lnTo>
                      <a:pt x="33056" y="103021"/>
                    </a:lnTo>
                    <a:cubicBezTo>
                      <a:pt x="24289" y="103021"/>
                      <a:pt x="15881" y="99539"/>
                      <a:pt x="9682" y="93340"/>
                    </a:cubicBezTo>
                    <a:cubicBezTo>
                      <a:pt x="3483" y="87140"/>
                      <a:pt x="0" y="78733"/>
                      <a:pt x="0" y="69966"/>
                    </a:cubicBezTo>
                    <a:lnTo>
                      <a:pt x="0" y="33056"/>
                    </a:lnTo>
                    <a:cubicBezTo>
                      <a:pt x="0" y="24289"/>
                      <a:pt x="3483" y="15881"/>
                      <a:pt x="9682" y="9682"/>
                    </a:cubicBezTo>
                    <a:cubicBezTo>
                      <a:pt x="15881" y="3483"/>
                      <a:pt x="24289" y="0"/>
                      <a:pt x="33056" y="0"/>
                    </a:cubicBezTo>
                    <a:close/>
                  </a:path>
                </a:pathLst>
              </a:custGeom>
              <a:solidFill>
                <a:srgbClr val="FFE3AD"/>
              </a:solidFill>
            </p:spPr>
          </p:sp>
          <p:sp>
            <p:nvSpPr>
              <p:cNvPr id="65" name="TextBox 65"/>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66" name="TextBox 66"/>
            <p:cNvSpPr txBox="1"/>
            <p:nvPr/>
          </p:nvSpPr>
          <p:spPr>
            <a:xfrm>
              <a:off x="0" y="-34925"/>
              <a:ext cx="16527631" cy="569171"/>
            </a:xfrm>
            <a:prstGeom prst="rect">
              <a:avLst/>
            </a:prstGeom>
          </p:spPr>
          <p:txBody>
            <a:bodyPr lIns="0" tIns="0" rIns="0" bIns="0" rtlCol="0" anchor="t">
              <a:spAutoFit/>
            </a:bodyPr>
            <a:lstStyle/>
            <a:p>
              <a:pPr algn="ctr">
                <a:lnSpc>
                  <a:spcPts val="3640"/>
                </a:lnSpc>
              </a:pPr>
              <a:r>
                <a:rPr lang="en-US" sz="2600">
                  <a:solidFill>
                    <a:srgbClr val="000000"/>
                  </a:solidFill>
                  <a:latin typeface="Montserrat"/>
                </a:rPr>
                <a:t>Riding E-scooter off road, falls when front wheel embeds in loose sand.</a:t>
              </a:r>
            </a:p>
          </p:txBody>
        </p:sp>
      </p:grpSp>
      <p:grpSp>
        <p:nvGrpSpPr>
          <p:cNvPr id="67" name="Group 67"/>
          <p:cNvGrpSpPr/>
          <p:nvPr/>
        </p:nvGrpSpPr>
        <p:grpSpPr>
          <a:xfrm>
            <a:off x="3248180" y="8515335"/>
            <a:ext cx="11970764" cy="391160"/>
            <a:chOff x="0" y="0"/>
            <a:chExt cx="15961019" cy="521546"/>
          </a:xfrm>
        </p:grpSpPr>
        <p:grpSp>
          <p:nvGrpSpPr>
            <p:cNvPr id="68" name="Group 68"/>
            <p:cNvGrpSpPr/>
            <p:nvPr/>
          </p:nvGrpSpPr>
          <p:grpSpPr>
            <a:xfrm>
              <a:off x="137156" y="0"/>
              <a:ext cx="15686706" cy="521546"/>
              <a:chOff x="0" y="0"/>
              <a:chExt cx="3098609" cy="103021"/>
            </a:xfrm>
          </p:grpSpPr>
          <p:sp>
            <p:nvSpPr>
              <p:cNvPr id="69" name="Freeform 69"/>
              <p:cNvSpPr/>
              <p:nvPr/>
            </p:nvSpPr>
            <p:spPr>
              <a:xfrm>
                <a:off x="0" y="0"/>
                <a:ext cx="3098609" cy="103021"/>
              </a:xfrm>
              <a:custGeom>
                <a:avLst/>
                <a:gdLst/>
                <a:ahLst/>
                <a:cxnLst/>
                <a:rect l="l" t="t" r="r" b="b"/>
                <a:pathLst>
                  <a:path w="3098609" h="103021">
                    <a:moveTo>
                      <a:pt x="33560" y="0"/>
                    </a:moveTo>
                    <a:lnTo>
                      <a:pt x="3065048" y="0"/>
                    </a:lnTo>
                    <a:cubicBezTo>
                      <a:pt x="3073949" y="0"/>
                      <a:pt x="3082485" y="3536"/>
                      <a:pt x="3088779" y="9830"/>
                    </a:cubicBezTo>
                    <a:cubicBezTo>
                      <a:pt x="3095073" y="16123"/>
                      <a:pt x="3098609" y="24660"/>
                      <a:pt x="3098609" y="33560"/>
                    </a:cubicBezTo>
                    <a:lnTo>
                      <a:pt x="3098609" y="69461"/>
                    </a:lnTo>
                    <a:cubicBezTo>
                      <a:pt x="3098609" y="78362"/>
                      <a:pt x="3095073" y="86898"/>
                      <a:pt x="3088779" y="93192"/>
                    </a:cubicBezTo>
                    <a:cubicBezTo>
                      <a:pt x="3082485" y="99486"/>
                      <a:pt x="3073949" y="103021"/>
                      <a:pt x="3065048" y="103021"/>
                    </a:cubicBezTo>
                    <a:lnTo>
                      <a:pt x="33560" y="103021"/>
                    </a:lnTo>
                    <a:cubicBezTo>
                      <a:pt x="24660" y="103021"/>
                      <a:pt x="16123" y="99486"/>
                      <a:pt x="9830" y="93192"/>
                    </a:cubicBezTo>
                    <a:cubicBezTo>
                      <a:pt x="3536" y="86898"/>
                      <a:pt x="0" y="78362"/>
                      <a:pt x="0" y="69461"/>
                    </a:cubicBezTo>
                    <a:lnTo>
                      <a:pt x="0" y="33560"/>
                    </a:lnTo>
                    <a:cubicBezTo>
                      <a:pt x="0" y="24660"/>
                      <a:pt x="3536" y="16123"/>
                      <a:pt x="9830" y="9830"/>
                    </a:cubicBezTo>
                    <a:cubicBezTo>
                      <a:pt x="16123" y="3536"/>
                      <a:pt x="24660" y="0"/>
                      <a:pt x="33560" y="0"/>
                    </a:cubicBezTo>
                    <a:close/>
                  </a:path>
                </a:pathLst>
              </a:custGeom>
              <a:solidFill>
                <a:srgbClr val="F6F4EB"/>
              </a:solidFill>
            </p:spPr>
          </p:sp>
          <p:sp>
            <p:nvSpPr>
              <p:cNvPr id="70" name="TextBox 70"/>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71" name="TextBox 71"/>
            <p:cNvSpPr txBox="1"/>
            <p:nvPr/>
          </p:nvSpPr>
          <p:spPr>
            <a:xfrm>
              <a:off x="0" y="-47625"/>
              <a:ext cx="15961019" cy="569171"/>
            </a:xfrm>
            <a:prstGeom prst="rect">
              <a:avLst/>
            </a:prstGeom>
          </p:spPr>
          <p:txBody>
            <a:bodyPr lIns="0" tIns="0" rIns="0" bIns="0" rtlCol="0" anchor="t">
              <a:spAutoFit/>
            </a:bodyPr>
            <a:lstStyle/>
            <a:p>
              <a:pPr algn="ctr">
                <a:lnSpc>
                  <a:spcPts val="3640"/>
                </a:lnSpc>
              </a:pPr>
              <a:r>
                <a:rPr lang="en-US" sz="2600">
                  <a:solidFill>
                    <a:srgbClr val="000000"/>
                  </a:solidFill>
                  <a:latin typeface="Montserrat"/>
                </a:rPr>
                <a:t>Surfer at shoreline startles unknown sea creature who punctures foot.</a:t>
              </a:r>
            </a:p>
          </p:txBody>
        </p:sp>
      </p:grpSp>
      <p:grpSp>
        <p:nvGrpSpPr>
          <p:cNvPr id="72" name="Group 72"/>
          <p:cNvGrpSpPr/>
          <p:nvPr/>
        </p:nvGrpSpPr>
        <p:grpSpPr>
          <a:xfrm>
            <a:off x="1095375" y="7093293"/>
            <a:ext cx="7976192" cy="392707"/>
            <a:chOff x="0" y="0"/>
            <a:chExt cx="10634923" cy="523610"/>
          </a:xfrm>
        </p:grpSpPr>
        <p:grpSp>
          <p:nvGrpSpPr>
            <p:cNvPr id="73" name="Group 73"/>
            <p:cNvGrpSpPr/>
            <p:nvPr/>
          </p:nvGrpSpPr>
          <p:grpSpPr>
            <a:xfrm>
              <a:off x="0" y="2063"/>
              <a:ext cx="10634923" cy="521546"/>
              <a:chOff x="0" y="0"/>
              <a:chExt cx="2100726" cy="103021"/>
            </a:xfrm>
          </p:grpSpPr>
          <p:sp>
            <p:nvSpPr>
              <p:cNvPr id="74" name="Freeform 74"/>
              <p:cNvSpPr/>
              <p:nvPr/>
            </p:nvSpPr>
            <p:spPr>
              <a:xfrm>
                <a:off x="0" y="0"/>
                <a:ext cx="2100725" cy="103021"/>
              </a:xfrm>
              <a:custGeom>
                <a:avLst/>
                <a:gdLst/>
                <a:ahLst/>
                <a:cxnLst/>
                <a:rect l="l" t="t" r="r" b="b"/>
                <a:pathLst>
                  <a:path w="2100725" h="103021">
                    <a:moveTo>
                      <a:pt x="49502" y="0"/>
                    </a:moveTo>
                    <a:lnTo>
                      <a:pt x="2051223" y="0"/>
                    </a:lnTo>
                    <a:cubicBezTo>
                      <a:pt x="2064352" y="0"/>
                      <a:pt x="2076943" y="5215"/>
                      <a:pt x="2086227" y="14499"/>
                    </a:cubicBezTo>
                    <a:cubicBezTo>
                      <a:pt x="2095510" y="23782"/>
                      <a:pt x="2100725" y="36373"/>
                      <a:pt x="2100725" y="49502"/>
                    </a:cubicBezTo>
                    <a:lnTo>
                      <a:pt x="2100725" y="53519"/>
                    </a:lnTo>
                    <a:cubicBezTo>
                      <a:pt x="2100725" y="66648"/>
                      <a:pt x="2095510" y="79239"/>
                      <a:pt x="2086227" y="88523"/>
                    </a:cubicBezTo>
                    <a:cubicBezTo>
                      <a:pt x="2076943" y="97806"/>
                      <a:pt x="2064352" y="103021"/>
                      <a:pt x="2051223" y="103021"/>
                    </a:cubicBezTo>
                    <a:lnTo>
                      <a:pt x="49502" y="103021"/>
                    </a:lnTo>
                    <a:cubicBezTo>
                      <a:pt x="36373" y="103021"/>
                      <a:pt x="23782" y="97806"/>
                      <a:pt x="14499" y="88523"/>
                    </a:cubicBezTo>
                    <a:cubicBezTo>
                      <a:pt x="5215" y="79239"/>
                      <a:pt x="0" y="66648"/>
                      <a:pt x="0" y="53519"/>
                    </a:cubicBezTo>
                    <a:lnTo>
                      <a:pt x="0" y="49502"/>
                    </a:lnTo>
                    <a:cubicBezTo>
                      <a:pt x="0" y="36373"/>
                      <a:pt x="5215" y="23782"/>
                      <a:pt x="14499" y="14499"/>
                    </a:cubicBezTo>
                    <a:cubicBezTo>
                      <a:pt x="23782" y="5215"/>
                      <a:pt x="36373" y="0"/>
                      <a:pt x="49502" y="0"/>
                    </a:cubicBezTo>
                    <a:close/>
                  </a:path>
                </a:pathLst>
              </a:custGeom>
              <a:solidFill>
                <a:srgbClr val="F6F4EB"/>
              </a:solidFill>
            </p:spPr>
          </p:sp>
          <p:sp>
            <p:nvSpPr>
              <p:cNvPr id="75" name="TextBox 75"/>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76" name="TextBox 76"/>
            <p:cNvSpPr txBox="1"/>
            <p:nvPr/>
          </p:nvSpPr>
          <p:spPr>
            <a:xfrm>
              <a:off x="66195" y="-47625"/>
              <a:ext cx="10568728" cy="569171"/>
            </a:xfrm>
            <a:prstGeom prst="rect">
              <a:avLst/>
            </a:prstGeom>
          </p:spPr>
          <p:txBody>
            <a:bodyPr lIns="0" tIns="0" rIns="0" bIns="0" rtlCol="0" anchor="t">
              <a:spAutoFit/>
            </a:bodyPr>
            <a:lstStyle/>
            <a:p>
              <a:pPr algn="ctr">
                <a:lnSpc>
                  <a:spcPts val="3640"/>
                </a:lnSpc>
              </a:pPr>
              <a:r>
                <a:rPr lang="en-US" sz="2600">
                  <a:solidFill>
                    <a:srgbClr val="000000"/>
                  </a:solidFill>
                  <a:latin typeface="Montserrat"/>
                </a:rPr>
                <a:t>Wrestling while drinking, dislocated shoulder.</a:t>
              </a:r>
            </a:p>
          </p:txBody>
        </p:sp>
      </p:grpSp>
      <p:grpSp>
        <p:nvGrpSpPr>
          <p:cNvPr id="77" name="Group 77"/>
          <p:cNvGrpSpPr/>
          <p:nvPr/>
        </p:nvGrpSpPr>
        <p:grpSpPr>
          <a:xfrm>
            <a:off x="2463311" y="7771750"/>
            <a:ext cx="13142303" cy="419735"/>
            <a:chOff x="0" y="0"/>
            <a:chExt cx="17523071" cy="559646"/>
          </a:xfrm>
        </p:grpSpPr>
        <p:grpSp>
          <p:nvGrpSpPr>
            <p:cNvPr id="78" name="Group 78"/>
            <p:cNvGrpSpPr/>
            <p:nvPr/>
          </p:nvGrpSpPr>
          <p:grpSpPr>
            <a:xfrm>
              <a:off x="139586" y="38100"/>
              <a:ext cx="17383485" cy="521546"/>
              <a:chOff x="0" y="0"/>
              <a:chExt cx="3433775" cy="103021"/>
            </a:xfrm>
          </p:grpSpPr>
          <p:sp>
            <p:nvSpPr>
              <p:cNvPr id="79" name="Freeform 79"/>
              <p:cNvSpPr/>
              <p:nvPr/>
            </p:nvSpPr>
            <p:spPr>
              <a:xfrm>
                <a:off x="0" y="0"/>
                <a:ext cx="3433775" cy="103021"/>
              </a:xfrm>
              <a:custGeom>
                <a:avLst/>
                <a:gdLst/>
                <a:ahLst/>
                <a:cxnLst/>
                <a:rect l="l" t="t" r="r" b="b"/>
                <a:pathLst>
                  <a:path w="3433775" h="103021">
                    <a:moveTo>
                      <a:pt x="30285" y="0"/>
                    </a:moveTo>
                    <a:lnTo>
                      <a:pt x="3403490" y="0"/>
                    </a:lnTo>
                    <a:cubicBezTo>
                      <a:pt x="3411522" y="0"/>
                      <a:pt x="3419225" y="3191"/>
                      <a:pt x="3424905" y="8870"/>
                    </a:cubicBezTo>
                    <a:cubicBezTo>
                      <a:pt x="3430584" y="14550"/>
                      <a:pt x="3433775" y="22253"/>
                      <a:pt x="3433775" y="30285"/>
                    </a:cubicBezTo>
                    <a:lnTo>
                      <a:pt x="3433775" y="72737"/>
                    </a:lnTo>
                    <a:cubicBezTo>
                      <a:pt x="3433775" y="80769"/>
                      <a:pt x="3430584" y="88472"/>
                      <a:pt x="3424905" y="94151"/>
                    </a:cubicBezTo>
                    <a:cubicBezTo>
                      <a:pt x="3419225" y="99831"/>
                      <a:pt x="3411522" y="103021"/>
                      <a:pt x="3403490" y="103021"/>
                    </a:cubicBezTo>
                    <a:lnTo>
                      <a:pt x="30285" y="103021"/>
                    </a:lnTo>
                    <a:cubicBezTo>
                      <a:pt x="22253" y="103021"/>
                      <a:pt x="14550" y="99831"/>
                      <a:pt x="8870" y="94151"/>
                    </a:cubicBezTo>
                    <a:cubicBezTo>
                      <a:pt x="3191" y="88472"/>
                      <a:pt x="0" y="80769"/>
                      <a:pt x="0" y="72737"/>
                    </a:cubicBezTo>
                    <a:lnTo>
                      <a:pt x="0" y="30285"/>
                    </a:lnTo>
                    <a:cubicBezTo>
                      <a:pt x="0" y="22253"/>
                      <a:pt x="3191" y="14550"/>
                      <a:pt x="8870" y="8870"/>
                    </a:cubicBezTo>
                    <a:cubicBezTo>
                      <a:pt x="14550" y="3191"/>
                      <a:pt x="22253" y="0"/>
                      <a:pt x="30285" y="0"/>
                    </a:cubicBezTo>
                    <a:close/>
                  </a:path>
                </a:pathLst>
              </a:custGeom>
              <a:solidFill>
                <a:srgbClr val="FFE3AD"/>
              </a:solidFill>
            </p:spPr>
          </p:sp>
          <p:sp>
            <p:nvSpPr>
              <p:cNvPr id="80" name="TextBox 80"/>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81" name="TextBox 81"/>
            <p:cNvSpPr txBox="1"/>
            <p:nvPr/>
          </p:nvSpPr>
          <p:spPr>
            <a:xfrm>
              <a:off x="0" y="-47625"/>
              <a:ext cx="17523071" cy="569171"/>
            </a:xfrm>
            <a:prstGeom prst="rect">
              <a:avLst/>
            </a:prstGeom>
          </p:spPr>
          <p:txBody>
            <a:bodyPr lIns="0" tIns="0" rIns="0" bIns="0" rtlCol="0" anchor="t">
              <a:spAutoFit/>
            </a:bodyPr>
            <a:lstStyle/>
            <a:p>
              <a:pPr algn="ctr">
                <a:lnSpc>
                  <a:spcPts val="3640"/>
                </a:lnSpc>
              </a:pPr>
              <a:r>
                <a:rPr lang="en-US" sz="2600">
                  <a:solidFill>
                    <a:srgbClr val="000000"/>
                  </a:solidFill>
                  <a:latin typeface="Montserrat"/>
                </a:rPr>
                <a:t>Driving ATV, attempts to avoid puddle, uses brakes and flies over handlebar.</a:t>
              </a:r>
            </a:p>
          </p:txBody>
        </p:sp>
      </p:grpSp>
      <p:grpSp>
        <p:nvGrpSpPr>
          <p:cNvPr id="82" name="Group 82"/>
          <p:cNvGrpSpPr/>
          <p:nvPr/>
        </p:nvGrpSpPr>
        <p:grpSpPr>
          <a:xfrm>
            <a:off x="9986606" y="7074243"/>
            <a:ext cx="5937183" cy="391160"/>
            <a:chOff x="0" y="0"/>
            <a:chExt cx="1563703" cy="103021"/>
          </a:xfrm>
        </p:grpSpPr>
        <p:sp>
          <p:nvSpPr>
            <p:cNvPr id="83" name="Freeform 83"/>
            <p:cNvSpPr/>
            <p:nvPr/>
          </p:nvSpPr>
          <p:spPr>
            <a:xfrm>
              <a:off x="0" y="0"/>
              <a:ext cx="1563703" cy="103021"/>
            </a:xfrm>
            <a:custGeom>
              <a:avLst/>
              <a:gdLst/>
              <a:ahLst/>
              <a:cxnLst/>
              <a:rect l="l" t="t" r="r" b="b"/>
              <a:pathLst>
                <a:path w="1563703" h="103021">
                  <a:moveTo>
                    <a:pt x="51511" y="0"/>
                  </a:moveTo>
                  <a:lnTo>
                    <a:pt x="1512192" y="0"/>
                  </a:lnTo>
                  <a:cubicBezTo>
                    <a:pt x="1525853" y="0"/>
                    <a:pt x="1538955" y="5427"/>
                    <a:pt x="1548615" y="15087"/>
                  </a:cubicBezTo>
                  <a:cubicBezTo>
                    <a:pt x="1558276" y="24747"/>
                    <a:pt x="1563703" y="37849"/>
                    <a:pt x="1563703" y="51511"/>
                  </a:cubicBezTo>
                  <a:lnTo>
                    <a:pt x="1563703" y="51511"/>
                  </a:lnTo>
                  <a:cubicBezTo>
                    <a:pt x="1563703" y="79959"/>
                    <a:pt x="1540640" y="103021"/>
                    <a:pt x="1512192" y="103021"/>
                  </a:cubicBezTo>
                  <a:lnTo>
                    <a:pt x="51511" y="103021"/>
                  </a:lnTo>
                  <a:cubicBezTo>
                    <a:pt x="23062" y="103021"/>
                    <a:pt x="0" y="79959"/>
                    <a:pt x="0" y="51511"/>
                  </a:cubicBezTo>
                  <a:lnTo>
                    <a:pt x="0" y="51511"/>
                  </a:lnTo>
                  <a:cubicBezTo>
                    <a:pt x="0" y="23062"/>
                    <a:pt x="23062" y="0"/>
                    <a:pt x="51511" y="0"/>
                  </a:cubicBezTo>
                  <a:close/>
                </a:path>
              </a:pathLst>
            </a:custGeom>
            <a:solidFill>
              <a:srgbClr val="F2FAFF"/>
            </a:solidFill>
          </p:spPr>
        </p:sp>
        <p:sp>
          <p:nvSpPr>
            <p:cNvPr id="84" name="TextBox 84"/>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85" name="TextBox 85"/>
          <p:cNvSpPr txBox="1"/>
          <p:nvPr/>
        </p:nvSpPr>
        <p:spPr>
          <a:xfrm>
            <a:off x="9233562" y="7044120"/>
            <a:ext cx="7926546" cy="438785"/>
          </a:xfrm>
          <a:prstGeom prst="rect">
            <a:avLst/>
          </a:prstGeom>
        </p:spPr>
        <p:txBody>
          <a:bodyPr lIns="0" tIns="0" rIns="0" bIns="0" rtlCol="0" anchor="t">
            <a:spAutoFit/>
          </a:bodyPr>
          <a:lstStyle/>
          <a:p>
            <a:pPr algn="ctr">
              <a:lnSpc>
                <a:spcPts val="3640"/>
              </a:lnSpc>
            </a:pPr>
            <a:r>
              <a:rPr lang="en-US" sz="2600">
                <a:solidFill>
                  <a:srgbClr val="000000"/>
                </a:solidFill>
                <a:latin typeface="Montserrat"/>
              </a:rPr>
              <a:t>Dirt bike riding, thrown from bike.</a:t>
            </a:r>
          </a:p>
        </p:txBody>
      </p:sp>
      <p:grpSp>
        <p:nvGrpSpPr>
          <p:cNvPr id="86" name="Group 86"/>
          <p:cNvGrpSpPr/>
          <p:nvPr/>
        </p:nvGrpSpPr>
        <p:grpSpPr>
          <a:xfrm>
            <a:off x="268367" y="9258285"/>
            <a:ext cx="2696698" cy="808356"/>
            <a:chOff x="0" y="0"/>
            <a:chExt cx="3595597" cy="1077807"/>
          </a:xfrm>
        </p:grpSpPr>
        <p:grpSp>
          <p:nvGrpSpPr>
            <p:cNvPr id="87" name="Group 87"/>
            <p:cNvGrpSpPr/>
            <p:nvPr/>
          </p:nvGrpSpPr>
          <p:grpSpPr>
            <a:xfrm>
              <a:off x="0" y="0"/>
              <a:ext cx="3595597" cy="1077807"/>
              <a:chOff x="0" y="0"/>
              <a:chExt cx="710241" cy="212900"/>
            </a:xfrm>
          </p:grpSpPr>
          <p:sp>
            <p:nvSpPr>
              <p:cNvPr id="88" name="Freeform 88"/>
              <p:cNvSpPr/>
              <p:nvPr/>
            </p:nvSpPr>
            <p:spPr>
              <a:xfrm>
                <a:off x="0" y="0"/>
                <a:ext cx="710241" cy="212900"/>
              </a:xfrm>
              <a:custGeom>
                <a:avLst/>
                <a:gdLst/>
                <a:ahLst/>
                <a:cxnLst/>
                <a:rect l="l" t="t" r="r" b="b"/>
                <a:pathLst>
                  <a:path w="710241" h="212900">
                    <a:moveTo>
                      <a:pt x="106450" y="0"/>
                    </a:moveTo>
                    <a:lnTo>
                      <a:pt x="603791" y="0"/>
                    </a:lnTo>
                    <a:cubicBezTo>
                      <a:pt x="632024" y="0"/>
                      <a:pt x="659100" y="11215"/>
                      <a:pt x="679063" y="31179"/>
                    </a:cubicBezTo>
                    <a:cubicBezTo>
                      <a:pt x="699026" y="51142"/>
                      <a:pt x="710241" y="78218"/>
                      <a:pt x="710241" y="106450"/>
                    </a:cubicBezTo>
                    <a:lnTo>
                      <a:pt x="710241" y="106450"/>
                    </a:lnTo>
                    <a:cubicBezTo>
                      <a:pt x="710241" y="165241"/>
                      <a:pt x="662582" y="212900"/>
                      <a:pt x="603791" y="212900"/>
                    </a:cubicBezTo>
                    <a:lnTo>
                      <a:pt x="106450" y="212900"/>
                    </a:lnTo>
                    <a:cubicBezTo>
                      <a:pt x="78218" y="212900"/>
                      <a:pt x="51142" y="201685"/>
                      <a:pt x="31179" y="181722"/>
                    </a:cubicBezTo>
                    <a:cubicBezTo>
                      <a:pt x="11215" y="161758"/>
                      <a:pt x="0" y="134682"/>
                      <a:pt x="0" y="106450"/>
                    </a:cubicBezTo>
                    <a:lnTo>
                      <a:pt x="0" y="106450"/>
                    </a:lnTo>
                    <a:cubicBezTo>
                      <a:pt x="0" y="78218"/>
                      <a:pt x="11215" y="51142"/>
                      <a:pt x="31179" y="31179"/>
                    </a:cubicBezTo>
                    <a:cubicBezTo>
                      <a:pt x="51142" y="11215"/>
                      <a:pt x="78218" y="0"/>
                      <a:pt x="106450" y="0"/>
                    </a:cubicBezTo>
                    <a:close/>
                  </a:path>
                </a:pathLst>
              </a:custGeom>
              <a:solidFill>
                <a:srgbClr val="FFFFFF"/>
              </a:solidFill>
            </p:spPr>
          </p:sp>
          <p:sp>
            <p:nvSpPr>
              <p:cNvPr id="89" name="TextBox 89"/>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90" name="TextBox 90"/>
            <p:cNvSpPr txBox="1"/>
            <p:nvPr/>
          </p:nvSpPr>
          <p:spPr>
            <a:xfrm>
              <a:off x="177460" y="112184"/>
              <a:ext cx="3240677" cy="815339"/>
            </a:xfrm>
            <a:prstGeom prst="rect">
              <a:avLst/>
            </a:prstGeom>
          </p:spPr>
          <p:txBody>
            <a:bodyPr lIns="0" tIns="0" rIns="0" bIns="0" rtlCol="0" anchor="t">
              <a:spAutoFit/>
            </a:bodyPr>
            <a:lstStyle/>
            <a:p>
              <a:pPr algn="ctr">
                <a:lnSpc>
                  <a:spcPts val="2520"/>
                </a:lnSpc>
              </a:pPr>
              <a:r>
                <a:rPr lang="en-US" sz="1800">
                  <a:solidFill>
                    <a:srgbClr val="000000"/>
                  </a:solidFill>
                  <a:latin typeface="Montserrat Italics"/>
                </a:rPr>
                <a:t>Events reported as</a:t>
              </a:r>
            </a:p>
            <a:p>
              <a:pPr algn="ctr">
                <a:lnSpc>
                  <a:spcPts val="2520"/>
                </a:lnSpc>
              </a:pPr>
              <a:r>
                <a:rPr lang="en-US" sz="1800">
                  <a:solidFill>
                    <a:srgbClr val="000000"/>
                  </a:solidFill>
                  <a:latin typeface="Montserrat Italics"/>
                </a:rPr>
                <a:t> hazards in RMI.</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85000"/>
          </a:blip>
          <a:srcRect t="8958" b="16041"/>
          <a:stretch>
            <a:fillRect/>
          </a:stretch>
        </p:blipFill>
        <p:spPr>
          <a:xfrm>
            <a:off x="0" y="0"/>
            <a:ext cx="18288000" cy="10287000"/>
          </a:xfrm>
          <a:prstGeom prst="rect">
            <a:avLst/>
          </a:prstGeom>
        </p:spPr>
      </p:pic>
      <p:sp>
        <p:nvSpPr>
          <p:cNvPr id="3" name="TextBox 3"/>
          <p:cNvSpPr txBox="1"/>
          <p:nvPr/>
        </p:nvSpPr>
        <p:spPr>
          <a:xfrm>
            <a:off x="17637025" y="9453945"/>
            <a:ext cx="484801" cy="422276"/>
          </a:xfrm>
          <a:prstGeom prst="rect">
            <a:avLst/>
          </a:prstGeom>
        </p:spPr>
        <p:txBody>
          <a:bodyPr lIns="0" tIns="0" rIns="0" bIns="0" rtlCol="0" anchor="t">
            <a:spAutoFit/>
          </a:bodyPr>
          <a:lstStyle/>
          <a:p>
            <a:pPr algn="ctr">
              <a:lnSpc>
                <a:spcPts val="3499"/>
              </a:lnSpc>
            </a:pPr>
            <a:r>
              <a:rPr lang="en-US" sz="2499">
                <a:solidFill>
                  <a:srgbClr val="000000"/>
                </a:solidFill>
                <a:latin typeface="Roboto Bold"/>
              </a:rPr>
              <a:t>7</a:t>
            </a:r>
          </a:p>
        </p:txBody>
      </p:sp>
      <p:grpSp>
        <p:nvGrpSpPr>
          <p:cNvPr id="4" name="Group 4"/>
          <p:cNvGrpSpPr/>
          <p:nvPr/>
        </p:nvGrpSpPr>
        <p:grpSpPr>
          <a:xfrm>
            <a:off x="9002372" y="3318803"/>
            <a:ext cx="8256928" cy="3419821"/>
            <a:chOff x="0" y="0"/>
            <a:chExt cx="11009238" cy="4559761"/>
          </a:xfrm>
        </p:grpSpPr>
        <p:sp>
          <p:nvSpPr>
            <p:cNvPr id="5" name="TextBox 5"/>
            <p:cNvSpPr txBox="1"/>
            <p:nvPr/>
          </p:nvSpPr>
          <p:spPr>
            <a:xfrm>
              <a:off x="3023716" y="2345727"/>
              <a:ext cx="7985522" cy="2214034"/>
            </a:xfrm>
            <a:prstGeom prst="rect">
              <a:avLst/>
            </a:prstGeom>
          </p:spPr>
          <p:txBody>
            <a:bodyPr lIns="0" tIns="0" rIns="0" bIns="0" rtlCol="0" anchor="t">
              <a:spAutoFit/>
            </a:bodyPr>
            <a:lstStyle/>
            <a:p>
              <a:pPr algn="ctr">
                <a:lnSpc>
                  <a:spcPts val="13999"/>
                </a:lnSpc>
              </a:pPr>
              <a:r>
                <a:rPr lang="en-US" sz="9999">
                  <a:solidFill>
                    <a:srgbClr val="191949"/>
                  </a:solidFill>
                  <a:latin typeface="Liberator"/>
                </a:rPr>
                <a:t>get better</a:t>
              </a:r>
            </a:p>
          </p:txBody>
        </p:sp>
        <p:sp>
          <p:nvSpPr>
            <p:cNvPr id="6" name="TextBox 6"/>
            <p:cNvSpPr txBox="1"/>
            <p:nvPr/>
          </p:nvSpPr>
          <p:spPr>
            <a:xfrm>
              <a:off x="0" y="-190500"/>
              <a:ext cx="6520855" cy="2214034"/>
            </a:xfrm>
            <a:prstGeom prst="rect">
              <a:avLst/>
            </a:prstGeom>
          </p:spPr>
          <p:txBody>
            <a:bodyPr lIns="0" tIns="0" rIns="0" bIns="0" rtlCol="0" anchor="t">
              <a:spAutoFit/>
            </a:bodyPr>
            <a:lstStyle/>
            <a:p>
              <a:pPr algn="ctr">
                <a:lnSpc>
                  <a:spcPts val="13999"/>
                </a:lnSpc>
              </a:pPr>
              <a:r>
                <a:rPr lang="en-US" sz="9999">
                  <a:solidFill>
                    <a:srgbClr val="191949"/>
                  </a:solidFill>
                  <a:latin typeface="Liberator"/>
                </a:rPr>
                <a:t>get real</a:t>
              </a:r>
            </a:p>
          </p:txBody>
        </p:sp>
        <p:sp>
          <p:nvSpPr>
            <p:cNvPr id="7" name="AutoShape 7"/>
            <p:cNvSpPr/>
            <p:nvPr/>
          </p:nvSpPr>
          <p:spPr>
            <a:xfrm rot="-3561">
              <a:off x="89818" y="2029187"/>
              <a:ext cx="10918502" cy="0"/>
            </a:xfrm>
            <a:prstGeom prst="line">
              <a:avLst/>
            </a:prstGeom>
            <a:ln w="469900" cap="flat">
              <a:solidFill>
                <a:srgbClr val="FFC75B"/>
              </a:solidFill>
              <a:prstDash val="solid"/>
              <a:headEnd type="none" w="sm" len="sm"/>
              <a:tailEnd type="none" w="sm" len="sm"/>
            </a:ln>
          </p:spPr>
        </p:sp>
      </p:grpSp>
      <p:sp>
        <p:nvSpPr>
          <p:cNvPr id="8" name="TextBox 8"/>
          <p:cNvSpPr txBox="1"/>
          <p:nvPr/>
        </p:nvSpPr>
        <p:spPr>
          <a:xfrm>
            <a:off x="1028700" y="2202301"/>
            <a:ext cx="7055853" cy="5844298"/>
          </a:xfrm>
          <a:prstGeom prst="rect">
            <a:avLst/>
          </a:prstGeom>
        </p:spPr>
        <p:txBody>
          <a:bodyPr lIns="0" tIns="0" rIns="0" bIns="0" rtlCol="0" anchor="t">
            <a:spAutoFit/>
          </a:bodyPr>
          <a:lstStyle/>
          <a:p>
            <a:pPr algn="ctr">
              <a:lnSpc>
                <a:spcPts val="3373"/>
              </a:lnSpc>
            </a:pPr>
            <a:r>
              <a:rPr lang="en-US" sz="2409">
                <a:solidFill>
                  <a:srgbClr val="000000"/>
                </a:solidFill>
                <a:latin typeface="Montserrat"/>
              </a:rPr>
              <a:t>The Navy’s Get Real, Get Better (GRBG) call to action empowers us to self-assess and self-correct risk both on and off duty. </a:t>
            </a:r>
          </a:p>
          <a:p>
            <a:pPr algn="ctr">
              <a:lnSpc>
                <a:spcPts val="3373"/>
              </a:lnSpc>
            </a:pPr>
            <a:endParaRPr lang="en-US" sz="2409">
              <a:solidFill>
                <a:srgbClr val="000000"/>
              </a:solidFill>
              <a:latin typeface="Montserrat"/>
            </a:endParaRPr>
          </a:p>
          <a:p>
            <a:pPr algn="ctr">
              <a:lnSpc>
                <a:spcPts val="3373"/>
              </a:lnSpc>
            </a:pPr>
            <a:r>
              <a:rPr lang="en-US" sz="2409">
                <a:solidFill>
                  <a:srgbClr val="000000"/>
                </a:solidFill>
                <a:latin typeface="Montserrat"/>
              </a:rPr>
              <a:t>We must adopt a learning mindset and commit to work collaboratively to educate, inform and hold each other accountable for decisions we make.</a:t>
            </a:r>
          </a:p>
          <a:p>
            <a:pPr algn="ctr">
              <a:lnSpc>
                <a:spcPts val="3373"/>
              </a:lnSpc>
            </a:pPr>
            <a:endParaRPr lang="en-US" sz="2409">
              <a:solidFill>
                <a:srgbClr val="000000"/>
              </a:solidFill>
              <a:latin typeface="Montserrat"/>
            </a:endParaRPr>
          </a:p>
          <a:p>
            <a:pPr algn="ctr">
              <a:lnSpc>
                <a:spcPts val="3373"/>
              </a:lnSpc>
            </a:pPr>
            <a:r>
              <a:rPr lang="en-US" sz="2409">
                <a:solidFill>
                  <a:srgbClr val="000000"/>
                </a:solidFill>
                <a:latin typeface="Montserrat"/>
              </a:rPr>
              <a:t>The majority of off-duty recreational mishaps are entirely </a:t>
            </a:r>
            <a:r>
              <a:rPr lang="en-US" sz="2409" u="sng">
                <a:solidFill>
                  <a:srgbClr val="000000"/>
                </a:solidFill>
                <a:latin typeface="Montserrat Bold"/>
              </a:rPr>
              <a:t>preventable</a:t>
            </a:r>
            <a:r>
              <a:rPr lang="en-US" sz="2409">
                <a:solidFill>
                  <a:srgbClr val="000000"/>
                </a:solidFill>
                <a:latin typeface="Montserrat"/>
              </a:rPr>
              <a:t> and </a:t>
            </a:r>
            <a:r>
              <a:rPr lang="en-US" sz="2409" u="sng">
                <a:solidFill>
                  <a:srgbClr val="000000"/>
                </a:solidFill>
                <a:latin typeface="Montserrat Bold"/>
              </a:rPr>
              <a:t>avoidable</a:t>
            </a:r>
            <a:r>
              <a:rPr lang="en-US" sz="2409">
                <a:solidFill>
                  <a:srgbClr val="000000"/>
                </a:solidFill>
                <a:latin typeface="Montserrat"/>
              </a:rPr>
              <a:t>, provided we assess risks and comply with laws, procedures and recommended best practices for a given activity.</a:t>
            </a:r>
          </a:p>
        </p:txBody>
      </p:sp>
      <p:sp>
        <p:nvSpPr>
          <p:cNvPr id="9" name="TextBox 9"/>
          <p:cNvSpPr txBox="1"/>
          <p:nvPr/>
        </p:nvSpPr>
        <p:spPr>
          <a:xfrm>
            <a:off x="556679" y="9027795"/>
            <a:ext cx="17174641" cy="480061"/>
          </a:xfrm>
          <a:prstGeom prst="rect">
            <a:avLst/>
          </a:prstGeom>
        </p:spPr>
        <p:txBody>
          <a:bodyPr lIns="0" tIns="0" rIns="0" bIns="0" rtlCol="0" anchor="t">
            <a:spAutoFit/>
          </a:bodyPr>
          <a:lstStyle/>
          <a:p>
            <a:pPr algn="ctr">
              <a:lnSpc>
                <a:spcPts val="3630"/>
              </a:lnSpc>
            </a:pPr>
            <a:r>
              <a:rPr lang="en-US" sz="3300">
                <a:solidFill>
                  <a:srgbClr val="545454"/>
                </a:solidFill>
                <a:latin typeface="Barlow Bold Italics"/>
              </a:rPr>
              <a:t>An active risk management mindset contributes to readiness.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flipH="1" flipV="1">
            <a:off x="635177" y="2208345"/>
            <a:ext cx="7443478" cy="8713831"/>
          </a:xfrm>
          <a:prstGeom prst="rect">
            <a:avLst/>
          </a:prstGeom>
        </p:spPr>
      </p:pic>
      <p:grpSp>
        <p:nvGrpSpPr>
          <p:cNvPr id="3" name="Group 3"/>
          <p:cNvGrpSpPr>
            <a:grpSpLocks noChangeAspect="1"/>
          </p:cNvGrpSpPr>
          <p:nvPr/>
        </p:nvGrpSpPr>
        <p:grpSpPr>
          <a:xfrm>
            <a:off x="789951" y="1355083"/>
            <a:ext cx="4454246" cy="5187583"/>
            <a:chOff x="0" y="0"/>
            <a:chExt cx="13561060" cy="15793720"/>
          </a:xfrm>
        </p:grpSpPr>
        <p:sp>
          <p:nvSpPr>
            <p:cNvPr id="4" name="Freeform 4"/>
            <p:cNvSpPr/>
            <p:nvPr/>
          </p:nvSpPr>
          <p:spPr>
            <a:xfrm>
              <a:off x="508000" y="508000"/>
              <a:ext cx="12052300" cy="14707870"/>
            </a:xfrm>
            <a:custGeom>
              <a:avLst/>
              <a:gdLst/>
              <a:ahLst/>
              <a:cxnLst/>
              <a:rect l="l" t="t" r="r" b="b"/>
              <a:pathLst>
                <a:path w="12052300" h="14707870">
                  <a:moveTo>
                    <a:pt x="10295890" y="14707870"/>
                  </a:moveTo>
                  <a:lnTo>
                    <a:pt x="0" y="13376911"/>
                  </a:lnTo>
                  <a:lnTo>
                    <a:pt x="1756410" y="0"/>
                  </a:lnTo>
                  <a:lnTo>
                    <a:pt x="12052300" y="1330960"/>
                  </a:lnTo>
                  <a:lnTo>
                    <a:pt x="10295890" y="14707870"/>
                  </a:lnTo>
                  <a:close/>
                </a:path>
              </a:pathLst>
            </a:custGeom>
            <a:blipFill>
              <a:blip r:embed="rId4"/>
              <a:stretch>
                <a:fillRect l="-31972" r="-50621"/>
              </a:stretch>
            </a:blipFill>
          </p:spPr>
        </p:sp>
        <p:sp>
          <p:nvSpPr>
            <p:cNvPr id="5" name="Freeform 5"/>
            <p:cNvSpPr/>
            <p:nvPr/>
          </p:nvSpPr>
          <p:spPr>
            <a:xfrm>
              <a:off x="0" y="-21590"/>
              <a:ext cx="13561061" cy="15815310"/>
            </a:xfrm>
            <a:custGeom>
              <a:avLst/>
              <a:gdLst/>
              <a:ahLst/>
              <a:cxnLst/>
              <a:rect l="l" t="t" r="r" b="b"/>
              <a:pathLst>
                <a:path w="13561061" h="15815310">
                  <a:moveTo>
                    <a:pt x="13561061" y="15815310"/>
                  </a:moveTo>
                  <a:lnTo>
                    <a:pt x="0" y="15815310"/>
                  </a:lnTo>
                  <a:lnTo>
                    <a:pt x="0" y="0"/>
                  </a:lnTo>
                  <a:lnTo>
                    <a:pt x="13561061" y="0"/>
                  </a:lnTo>
                  <a:lnTo>
                    <a:pt x="13561061" y="15815310"/>
                  </a:lnTo>
                  <a:close/>
                </a:path>
              </a:pathLst>
            </a:custGeom>
            <a:blipFill>
              <a:blip r:embed="rId5"/>
              <a:stretch>
                <a:fillRect t="-144" b="-144"/>
              </a:stretch>
            </a:blipFill>
          </p:spPr>
        </p:sp>
      </p:grpSp>
      <p:grpSp>
        <p:nvGrpSpPr>
          <p:cNvPr id="6" name="Group 6"/>
          <p:cNvGrpSpPr>
            <a:grpSpLocks noChangeAspect="1"/>
          </p:cNvGrpSpPr>
          <p:nvPr/>
        </p:nvGrpSpPr>
        <p:grpSpPr>
          <a:xfrm rot="-647703">
            <a:off x="3463470" y="3373104"/>
            <a:ext cx="4454246" cy="5187583"/>
            <a:chOff x="0" y="0"/>
            <a:chExt cx="13561060" cy="15793720"/>
          </a:xfrm>
        </p:grpSpPr>
        <p:sp>
          <p:nvSpPr>
            <p:cNvPr id="7" name="Freeform 7"/>
            <p:cNvSpPr/>
            <p:nvPr/>
          </p:nvSpPr>
          <p:spPr>
            <a:xfrm>
              <a:off x="508000" y="508000"/>
              <a:ext cx="12052300" cy="14707870"/>
            </a:xfrm>
            <a:custGeom>
              <a:avLst/>
              <a:gdLst/>
              <a:ahLst/>
              <a:cxnLst/>
              <a:rect l="l" t="t" r="r" b="b"/>
              <a:pathLst>
                <a:path w="12052300" h="14707870">
                  <a:moveTo>
                    <a:pt x="10295890" y="14707870"/>
                  </a:moveTo>
                  <a:lnTo>
                    <a:pt x="0" y="13376911"/>
                  </a:lnTo>
                  <a:lnTo>
                    <a:pt x="1756410" y="0"/>
                  </a:lnTo>
                  <a:lnTo>
                    <a:pt x="12052300" y="1330960"/>
                  </a:lnTo>
                  <a:lnTo>
                    <a:pt x="10295890" y="14707870"/>
                  </a:lnTo>
                  <a:close/>
                </a:path>
              </a:pathLst>
            </a:custGeom>
            <a:blipFill>
              <a:blip r:embed="rId6"/>
              <a:stretch>
                <a:fillRect l="-11865" r="-71184"/>
              </a:stretch>
            </a:blipFill>
          </p:spPr>
        </p:sp>
        <p:sp>
          <p:nvSpPr>
            <p:cNvPr id="8" name="Freeform 8"/>
            <p:cNvSpPr/>
            <p:nvPr/>
          </p:nvSpPr>
          <p:spPr>
            <a:xfrm>
              <a:off x="0" y="-21590"/>
              <a:ext cx="13561061" cy="15815310"/>
            </a:xfrm>
            <a:custGeom>
              <a:avLst/>
              <a:gdLst/>
              <a:ahLst/>
              <a:cxnLst/>
              <a:rect l="l" t="t" r="r" b="b"/>
              <a:pathLst>
                <a:path w="13561061" h="15815310">
                  <a:moveTo>
                    <a:pt x="13561061" y="15815310"/>
                  </a:moveTo>
                  <a:lnTo>
                    <a:pt x="0" y="15815310"/>
                  </a:lnTo>
                  <a:lnTo>
                    <a:pt x="0" y="0"/>
                  </a:lnTo>
                  <a:lnTo>
                    <a:pt x="13561061" y="0"/>
                  </a:lnTo>
                  <a:lnTo>
                    <a:pt x="13561061" y="15815310"/>
                  </a:lnTo>
                  <a:close/>
                </a:path>
              </a:pathLst>
            </a:custGeom>
            <a:blipFill>
              <a:blip r:embed="rId5"/>
              <a:stretch>
                <a:fillRect t="-144" b="-144"/>
              </a:stretch>
            </a:blipFill>
          </p:spPr>
        </p:sp>
      </p:grpSp>
      <p:sp>
        <p:nvSpPr>
          <p:cNvPr id="9" name="TextBox 9"/>
          <p:cNvSpPr txBox="1"/>
          <p:nvPr/>
        </p:nvSpPr>
        <p:spPr>
          <a:xfrm>
            <a:off x="17630775" y="9453945"/>
            <a:ext cx="484801" cy="422276"/>
          </a:xfrm>
          <a:prstGeom prst="rect">
            <a:avLst/>
          </a:prstGeom>
        </p:spPr>
        <p:txBody>
          <a:bodyPr lIns="0" tIns="0" rIns="0" bIns="0" rtlCol="0" anchor="t">
            <a:spAutoFit/>
          </a:bodyPr>
          <a:lstStyle/>
          <a:p>
            <a:pPr algn="ctr">
              <a:lnSpc>
                <a:spcPts val="3499"/>
              </a:lnSpc>
            </a:pPr>
            <a:r>
              <a:rPr lang="en-US" sz="2499">
                <a:solidFill>
                  <a:srgbClr val="000000"/>
                </a:solidFill>
                <a:latin typeface="Roboto Bold"/>
              </a:rPr>
              <a:t>8</a:t>
            </a:r>
          </a:p>
        </p:txBody>
      </p:sp>
      <p:sp>
        <p:nvSpPr>
          <p:cNvPr id="10" name="TextBox 10"/>
          <p:cNvSpPr txBox="1"/>
          <p:nvPr/>
        </p:nvSpPr>
        <p:spPr>
          <a:xfrm>
            <a:off x="9144000" y="1939549"/>
            <a:ext cx="5127270" cy="1714500"/>
          </a:xfrm>
          <a:prstGeom prst="rect">
            <a:avLst/>
          </a:prstGeom>
        </p:spPr>
        <p:txBody>
          <a:bodyPr lIns="0" tIns="0" rIns="0" bIns="0" rtlCol="0" anchor="t">
            <a:spAutoFit/>
          </a:bodyPr>
          <a:lstStyle/>
          <a:p>
            <a:pPr algn="just">
              <a:lnSpc>
                <a:spcPts val="6600"/>
              </a:lnSpc>
            </a:pPr>
            <a:r>
              <a:rPr lang="en-US" sz="6000">
                <a:solidFill>
                  <a:srgbClr val="FF8800"/>
                </a:solidFill>
                <a:latin typeface="Barlow Bold"/>
              </a:rPr>
              <a:t>Water-Related </a:t>
            </a:r>
          </a:p>
          <a:p>
            <a:pPr algn="just">
              <a:lnSpc>
                <a:spcPts val="6600"/>
              </a:lnSpc>
            </a:pPr>
            <a:r>
              <a:rPr lang="en-US" sz="6000">
                <a:solidFill>
                  <a:srgbClr val="01A6CC"/>
                </a:solidFill>
                <a:latin typeface="Barlow Bold"/>
              </a:rPr>
              <a:t>Activities</a:t>
            </a:r>
          </a:p>
        </p:txBody>
      </p:sp>
      <p:sp>
        <p:nvSpPr>
          <p:cNvPr id="11" name="TextBox 11"/>
          <p:cNvSpPr txBox="1"/>
          <p:nvPr/>
        </p:nvSpPr>
        <p:spPr>
          <a:xfrm>
            <a:off x="9144000" y="4093586"/>
            <a:ext cx="5766474" cy="4825365"/>
          </a:xfrm>
          <a:prstGeom prst="rect">
            <a:avLst/>
          </a:prstGeom>
        </p:spPr>
        <p:txBody>
          <a:bodyPr lIns="0" tIns="0" rIns="0" bIns="0" rtlCol="0" anchor="t">
            <a:spAutoFit/>
          </a:bodyPr>
          <a:lstStyle/>
          <a:p>
            <a:pPr marL="647700" lvl="1" indent="-323850">
              <a:lnSpc>
                <a:spcPts val="4200"/>
              </a:lnSpc>
              <a:buFont typeface="Arial"/>
              <a:buChar char="•"/>
            </a:pPr>
            <a:r>
              <a:rPr lang="en-US" sz="3000">
                <a:solidFill>
                  <a:srgbClr val="000000"/>
                </a:solidFill>
                <a:latin typeface="Montserrat"/>
              </a:rPr>
              <a:t>The Department of the Navy lost </a:t>
            </a:r>
            <a:r>
              <a:rPr lang="en-US" sz="3000" u="sng">
                <a:solidFill>
                  <a:srgbClr val="000000"/>
                </a:solidFill>
                <a:latin typeface="Montserrat Bold"/>
              </a:rPr>
              <a:t>1</a:t>
            </a:r>
            <a:r>
              <a:rPr lang="en-US" sz="3000">
                <a:solidFill>
                  <a:srgbClr val="000000"/>
                </a:solidFill>
                <a:latin typeface="Montserrat"/>
              </a:rPr>
              <a:t> Sailor during the 2022 Critical Days of Summer due to drowning.</a:t>
            </a:r>
          </a:p>
          <a:p>
            <a:pPr>
              <a:lnSpc>
                <a:spcPts val="4200"/>
              </a:lnSpc>
            </a:pPr>
            <a:r>
              <a:rPr lang="en-US" sz="3000">
                <a:solidFill>
                  <a:srgbClr val="000000"/>
                </a:solidFill>
                <a:latin typeface="Montserrat"/>
              </a:rPr>
              <a:t> </a:t>
            </a:r>
          </a:p>
          <a:p>
            <a:pPr marL="647700" lvl="1" indent="-323850">
              <a:lnSpc>
                <a:spcPts val="4200"/>
              </a:lnSpc>
              <a:buFont typeface="Arial"/>
              <a:buChar char="•"/>
            </a:pPr>
            <a:r>
              <a:rPr lang="en-US" sz="3000" u="sng">
                <a:solidFill>
                  <a:srgbClr val="000000"/>
                </a:solidFill>
                <a:latin typeface="Montserrat Bold"/>
              </a:rPr>
              <a:t>4</a:t>
            </a:r>
            <a:r>
              <a:rPr lang="en-US" sz="3000">
                <a:solidFill>
                  <a:srgbClr val="000000"/>
                </a:solidFill>
                <a:latin typeface="Montserrat Bold"/>
              </a:rPr>
              <a:t> </a:t>
            </a:r>
            <a:r>
              <a:rPr lang="en-US" sz="3000">
                <a:solidFill>
                  <a:srgbClr val="000000"/>
                </a:solidFill>
                <a:latin typeface="Montserrat"/>
              </a:rPr>
              <a:t>Sailors sustained injuries that resulted in loss of time from work.</a:t>
            </a:r>
          </a:p>
          <a:p>
            <a:pPr>
              <a:lnSpc>
                <a:spcPts val="4619"/>
              </a:lnSpc>
            </a:pPr>
            <a:endParaRPr lang="en-US" sz="3000">
              <a:solidFill>
                <a:srgbClr val="000000"/>
              </a:solidFill>
              <a:latin typeface="Montserrat"/>
            </a:endParaRPr>
          </a:p>
        </p:txBody>
      </p:sp>
      <p:grpSp>
        <p:nvGrpSpPr>
          <p:cNvPr id="12" name="Group 12"/>
          <p:cNvGrpSpPr/>
          <p:nvPr/>
        </p:nvGrpSpPr>
        <p:grpSpPr>
          <a:xfrm>
            <a:off x="961401" y="9096093"/>
            <a:ext cx="5428490" cy="925253"/>
            <a:chOff x="0" y="0"/>
            <a:chExt cx="7237987" cy="1233671"/>
          </a:xfrm>
        </p:grpSpPr>
        <p:grpSp>
          <p:nvGrpSpPr>
            <p:cNvPr id="13" name="Group 13"/>
            <p:cNvGrpSpPr/>
            <p:nvPr/>
          </p:nvGrpSpPr>
          <p:grpSpPr>
            <a:xfrm>
              <a:off x="0" y="0"/>
              <a:ext cx="7237987" cy="1233671"/>
              <a:chOff x="0" y="0"/>
              <a:chExt cx="1429726" cy="243688"/>
            </a:xfrm>
          </p:grpSpPr>
          <p:sp>
            <p:nvSpPr>
              <p:cNvPr id="14" name="Freeform 14"/>
              <p:cNvSpPr/>
              <p:nvPr/>
            </p:nvSpPr>
            <p:spPr>
              <a:xfrm>
                <a:off x="0" y="0"/>
                <a:ext cx="1429726" cy="243688"/>
              </a:xfrm>
              <a:custGeom>
                <a:avLst/>
                <a:gdLst/>
                <a:ahLst/>
                <a:cxnLst/>
                <a:rect l="l" t="t" r="r" b="b"/>
                <a:pathLst>
                  <a:path w="1429726" h="243688">
                    <a:moveTo>
                      <a:pt x="72734" y="0"/>
                    </a:moveTo>
                    <a:lnTo>
                      <a:pt x="1356991" y="0"/>
                    </a:lnTo>
                    <a:cubicBezTo>
                      <a:pt x="1376282" y="0"/>
                      <a:pt x="1394782" y="7663"/>
                      <a:pt x="1408422" y="21303"/>
                    </a:cubicBezTo>
                    <a:cubicBezTo>
                      <a:pt x="1422063" y="34944"/>
                      <a:pt x="1429726" y="53444"/>
                      <a:pt x="1429726" y="72734"/>
                    </a:cubicBezTo>
                    <a:lnTo>
                      <a:pt x="1429726" y="170954"/>
                    </a:lnTo>
                    <a:cubicBezTo>
                      <a:pt x="1429726" y="190244"/>
                      <a:pt x="1422063" y="208744"/>
                      <a:pt x="1408422" y="222385"/>
                    </a:cubicBezTo>
                    <a:cubicBezTo>
                      <a:pt x="1394782" y="236025"/>
                      <a:pt x="1376282" y="243688"/>
                      <a:pt x="1356991" y="243688"/>
                    </a:cubicBezTo>
                    <a:lnTo>
                      <a:pt x="72734" y="243688"/>
                    </a:lnTo>
                    <a:cubicBezTo>
                      <a:pt x="53444" y="243688"/>
                      <a:pt x="34944" y="236025"/>
                      <a:pt x="21303" y="222385"/>
                    </a:cubicBezTo>
                    <a:cubicBezTo>
                      <a:pt x="7663" y="208744"/>
                      <a:pt x="0" y="190244"/>
                      <a:pt x="0" y="170954"/>
                    </a:cubicBezTo>
                    <a:lnTo>
                      <a:pt x="0" y="72734"/>
                    </a:lnTo>
                    <a:cubicBezTo>
                      <a:pt x="0" y="53444"/>
                      <a:pt x="7663" y="34944"/>
                      <a:pt x="21303" y="21303"/>
                    </a:cubicBezTo>
                    <a:cubicBezTo>
                      <a:pt x="34944" y="7663"/>
                      <a:pt x="53444" y="0"/>
                      <a:pt x="72734" y="0"/>
                    </a:cubicBezTo>
                    <a:close/>
                  </a:path>
                </a:pathLst>
              </a:custGeom>
              <a:solidFill>
                <a:srgbClr val="FFFFFF"/>
              </a:solidFill>
            </p:spPr>
          </p:sp>
          <p:sp>
            <p:nvSpPr>
              <p:cNvPr id="15" name="TextBox 15"/>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16" name="TextBox 16"/>
            <p:cNvSpPr txBox="1"/>
            <p:nvPr/>
          </p:nvSpPr>
          <p:spPr>
            <a:xfrm>
              <a:off x="369990" y="150259"/>
              <a:ext cx="6498008" cy="910166"/>
            </a:xfrm>
            <a:prstGeom prst="rect">
              <a:avLst/>
            </a:prstGeom>
          </p:spPr>
          <p:txBody>
            <a:bodyPr lIns="0" tIns="0" rIns="0" bIns="0" rtlCol="0" anchor="t">
              <a:spAutoFit/>
            </a:bodyPr>
            <a:lstStyle/>
            <a:p>
              <a:pPr algn="ctr">
                <a:lnSpc>
                  <a:spcPts val="2800"/>
                </a:lnSpc>
              </a:pPr>
              <a:r>
                <a:rPr lang="en-US" sz="2000">
                  <a:solidFill>
                    <a:srgbClr val="000000"/>
                  </a:solidFill>
                  <a:latin typeface="Montserrat Italics"/>
                </a:rPr>
                <a:t>Boating example: RMI ID# 181548</a:t>
              </a:r>
            </a:p>
            <a:p>
              <a:pPr algn="ctr">
                <a:lnSpc>
                  <a:spcPts val="2800"/>
                </a:lnSpc>
              </a:pPr>
              <a:r>
                <a:rPr lang="en-US" sz="2000">
                  <a:solidFill>
                    <a:srgbClr val="000000"/>
                  </a:solidFill>
                  <a:latin typeface="Montserrat Italics"/>
                </a:rPr>
                <a:t>Swimming example: RMI ID# 836439</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4EB"/>
        </a:solidFill>
        <a:effectLst/>
      </p:bgPr>
    </p:bg>
    <p:spTree>
      <p:nvGrpSpPr>
        <p:cNvPr id="1" name=""/>
        <p:cNvGrpSpPr/>
        <p:nvPr/>
      </p:nvGrpSpPr>
      <p:grpSpPr>
        <a:xfrm>
          <a:off x="0" y="0"/>
          <a:ext cx="0" cy="0"/>
          <a:chOff x="0" y="0"/>
          <a:chExt cx="0" cy="0"/>
        </a:xfrm>
      </p:grpSpPr>
      <p:grpSp>
        <p:nvGrpSpPr>
          <p:cNvPr id="2" name="Group 2"/>
          <p:cNvGrpSpPr/>
          <p:nvPr/>
        </p:nvGrpSpPr>
        <p:grpSpPr>
          <a:xfrm>
            <a:off x="10450620" y="0"/>
            <a:ext cx="7837380" cy="10283614"/>
            <a:chOff x="0" y="0"/>
            <a:chExt cx="10449840" cy="13711485"/>
          </a:xfrm>
        </p:grpSpPr>
        <p:pic>
          <p:nvPicPr>
            <p:cNvPr id="3" name="Picture 3"/>
            <p:cNvPicPr>
              <a:picLocks noChangeAspect="1"/>
            </p:cNvPicPr>
            <p:nvPr/>
          </p:nvPicPr>
          <p:blipFill>
            <a:blip r:embed="rId2"/>
            <a:srcRect l="14927" r="34391"/>
            <a:stretch>
              <a:fillRect/>
            </a:stretch>
          </p:blipFill>
          <p:spPr>
            <a:xfrm>
              <a:off x="0" y="0"/>
              <a:ext cx="10449840" cy="13711485"/>
            </a:xfrm>
            <a:prstGeom prst="rect">
              <a:avLst/>
            </a:prstGeom>
          </p:spPr>
        </p:pic>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275862" flipV="1">
            <a:off x="3660028" y="-1700662"/>
            <a:ext cx="9661185" cy="13681551"/>
          </a:xfrm>
          <a:prstGeom prst="rect">
            <a:avLst/>
          </a:prstGeom>
        </p:spPr>
      </p:pic>
      <p:sp>
        <p:nvSpPr>
          <p:cNvPr id="5" name="TextBox 5"/>
          <p:cNvSpPr txBox="1"/>
          <p:nvPr/>
        </p:nvSpPr>
        <p:spPr>
          <a:xfrm>
            <a:off x="475374" y="2204523"/>
            <a:ext cx="10011546" cy="5839853"/>
          </a:xfrm>
          <a:prstGeom prst="rect">
            <a:avLst/>
          </a:prstGeom>
        </p:spPr>
        <p:txBody>
          <a:bodyPr lIns="0" tIns="0" rIns="0" bIns="0" rtlCol="0" anchor="t">
            <a:spAutoFit/>
          </a:bodyPr>
          <a:lstStyle/>
          <a:p>
            <a:pPr marL="477034" lvl="1" indent="-238517">
              <a:lnSpc>
                <a:spcPts val="3093"/>
              </a:lnSpc>
              <a:buFont typeface="Arial"/>
              <a:buChar char="•"/>
            </a:pPr>
            <a:r>
              <a:rPr lang="en-US" sz="2209">
                <a:solidFill>
                  <a:srgbClr val="000000"/>
                </a:solidFill>
                <a:latin typeface="Montserrat"/>
              </a:rPr>
              <a:t>Don't swim alone. Always swim with a partner. </a:t>
            </a:r>
          </a:p>
          <a:p>
            <a:pPr>
              <a:lnSpc>
                <a:spcPts val="3093"/>
              </a:lnSpc>
            </a:pPr>
            <a:endParaRPr lang="en-US" sz="2209">
              <a:solidFill>
                <a:srgbClr val="000000"/>
              </a:solidFill>
              <a:latin typeface="Montserrat"/>
            </a:endParaRPr>
          </a:p>
          <a:p>
            <a:pPr marL="477034" lvl="1" indent="-238517">
              <a:lnSpc>
                <a:spcPts val="3093"/>
              </a:lnSpc>
              <a:buFont typeface="Arial"/>
              <a:buChar char="•"/>
            </a:pPr>
            <a:r>
              <a:rPr lang="en-US" sz="2209">
                <a:solidFill>
                  <a:srgbClr val="000000"/>
                </a:solidFill>
                <a:latin typeface="Montserrat"/>
              </a:rPr>
              <a:t>Never swim under the influence of alcohol, drugs or medication. </a:t>
            </a:r>
          </a:p>
          <a:p>
            <a:pPr>
              <a:lnSpc>
                <a:spcPts val="3093"/>
              </a:lnSpc>
            </a:pPr>
            <a:endParaRPr lang="en-US" sz="2209">
              <a:solidFill>
                <a:srgbClr val="000000"/>
              </a:solidFill>
              <a:latin typeface="Montserrat"/>
            </a:endParaRPr>
          </a:p>
          <a:p>
            <a:pPr marL="477034" lvl="1" indent="-238517">
              <a:lnSpc>
                <a:spcPts val="3093"/>
              </a:lnSpc>
              <a:buFont typeface="Arial"/>
              <a:buChar char="•"/>
            </a:pPr>
            <a:r>
              <a:rPr lang="en-US" sz="2209">
                <a:solidFill>
                  <a:srgbClr val="000000"/>
                </a:solidFill>
                <a:latin typeface="Montserrat"/>
              </a:rPr>
              <a:t>Know and observe your swimming limitations and capabilities. </a:t>
            </a:r>
          </a:p>
          <a:p>
            <a:pPr>
              <a:lnSpc>
                <a:spcPts val="3093"/>
              </a:lnSpc>
            </a:pPr>
            <a:endParaRPr lang="en-US" sz="2209">
              <a:solidFill>
                <a:srgbClr val="000000"/>
              </a:solidFill>
              <a:latin typeface="Montserrat"/>
            </a:endParaRPr>
          </a:p>
          <a:p>
            <a:pPr marL="477034" lvl="1" indent="-238517">
              <a:lnSpc>
                <a:spcPts val="3093"/>
              </a:lnSpc>
              <a:buFont typeface="Arial"/>
              <a:buChar char="•"/>
            </a:pPr>
            <a:r>
              <a:rPr lang="en-US" sz="2209">
                <a:solidFill>
                  <a:srgbClr val="000000"/>
                </a:solidFill>
                <a:latin typeface="Montserrat"/>
              </a:rPr>
              <a:t>Avoid swift-moving water. If caught in a current, swim with it and angle toward shore or the edge of the current. (Rip currents are powerful currents of water moving away from shore that can sweep even the strongest swimmer out to sea.)</a:t>
            </a:r>
          </a:p>
          <a:p>
            <a:pPr>
              <a:lnSpc>
                <a:spcPts val="3093"/>
              </a:lnSpc>
            </a:pPr>
            <a:endParaRPr lang="en-US" sz="2209">
              <a:solidFill>
                <a:srgbClr val="000000"/>
              </a:solidFill>
              <a:latin typeface="Montserrat"/>
            </a:endParaRPr>
          </a:p>
          <a:p>
            <a:pPr marL="477034" lvl="1" indent="-238517">
              <a:lnSpc>
                <a:spcPts val="3093"/>
              </a:lnSpc>
              <a:buFont typeface="Arial"/>
              <a:buChar char="•"/>
            </a:pPr>
            <a:r>
              <a:rPr lang="en-US" sz="2209">
                <a:solidFill>
                  <a:srgbClr val="000000"/>
                </a:solidFill>
                <a:latin typeface="Montserrat"/>
              </a:rPr>
              <a:t>Stay out of the water during thunderstorms and severe weather. </a:t>
            </a:r>
          </a:p>
          <a:p>
            <a:pPr>
              <a:lnSpc>
                <a:spcPts val="3093"/>
              </a:lnSpc>
            </a:pPr>
            <a:endParaRPr lang="en-US" sz="2209">
              <a:solidFill>
                <a:srgbClr val="000000"/>
              </a:solidFill>
              <a:latin typeface="Montserrat"/>
            </a:endParaRPr>
          </a:p>
          <a:p>
            <a:pPr marL="477034" lvl="1" indent="-238517" algn="just">
              <a:lnSpc>
                <a:spcPts val="3093"/>
              </a:lnSpc>
              <a:buFont typeface="Arial"/>
              <a:buChar char="•"/>
            </a:pPr>
            <a:r>
              <a:rPr lang="en-US" sz="2209">
                <a:solidFill>
                  <a:srgbClr val="000000"/>
                </a:solidFill>
                <a:latin typeface="Montserrat"/>
              </a:rPr>
              <a:t>Don't get too tired, too cold, too far from safety, too much sun exposure or experience too much strenuous activity. </a:t>
            </a:r>
          </a:p>
        </p:txBody>
      </p:sp>
      <p:sp>
        <p:nvSpPr>
          <p:cNvPr id="6" name="TextBox 6"/>
          <p:cNvSpPr txBox="1"/>
          <p:nvPr/>
        </p:nvSpPr>
        <p:spPr>
          <a:xfrm>
            <a:off x="17630775" y="9453945"/>
            <a:ext cx="484801" cy="422276"/>
          </a:xfrm>
          <a:prstGeom prst="rect">
            <a:avLst/>
          </a:prstGeom>
        </p:spPr>
        <p:txBody>
          <a:bodyPr lIns="0" tIns="0" rIns="0" bIns="0" rtlCol="0" anchor="t">
            <a:spAutoFit/>
          </a:bodyPr>
          <a:lstStyle/>
          <a:p>
            <a:pPr algn="ctr">
              <a:lnSpc>
                <a:spcPts val="3499"/>
              </a:lnSpc>
            </a:pPr>
            <a:r>
              <a:rPr lang="en-US" sz="2499">
                <a:solidFill>
                  <a:srgbClr val="FFFFFF"/>
                </a:solidFill>
                <a:latin typeface="Roboto Bold"/>
              </a:rPr>
              <a:t>9</a:t>
            </a:r>
          </a:p>
        </p:txBody>
      </p:sp>
      <p:sp>
        <p:nvSpPr>
          <p:cNvPr id="7" name="TextBox 7"/>
          <p:cNvSpPr txBox="1"/>
          <p:nvPr/>
        </p:nvSpPr>
        <p:spPr>
          <a:xfrm>
            <a:off x="911725" y="657997"/>
            <a:ext cx="8155705" cy="876300"/>
          </a:xfrm>
          <a:prstGeom prst="rect">
            <a:avLst/>
          </a:prstGeom>
        </p:spPr>
        <p:txBody>
          <a:bodyPr lIns="0" tIns="0" rIns="0" bIns="0" rtlCol="0" anchor="t">
            <a:spAutoFit/>
          </a:bodyPr>
          <a:lstStyle/>
          <a:p>
            <a:pPr algn="ctr">
              <a:lnSpc>
                <a:spcPts val="6600"/>
              </a:lnSpc>
            </a:pPr>
            <a:r>
              <a:rPr lang="en-US" sz="6000">
                <a:solidFill>
                  <a:srgbClr val="FF8800"/>
                </a:solidFill>
                <a:latin typeface="Barlow Bold"/>
              </a:rPr>
              <a:t>Adult Swimming Safety</a:t>
            </a:r>
          </a:p>
        </p:txBody>
      </p:sp>
      <p:sp>
        <p:nvSpPr>
          <p:cNvPr id="8" name="TextBox 8"/>
          <p:cNvSpPr txBox="1"/>
          <p:nvPr/>
        </p:nvSpPr>
        <p:spPr>
          <a:xfrm>
            <a:off x="-369907" y="8758752"/>
            <a:ext cx="11702108" cy="447676"/>
          </a:xfrm>
          <a:prstGeom prst="rect">
            <a:avLst/>
          </a:prstGeom>
        </p:spPr>
        <p:txBody>
          <a:bodyPr lIns="0" tIns="0" rIns="0" bIns="0" rtlCol="0" anchor="t">
            <a:spAutoFit/>
          </a:bodyPr>
          <a:lstStyle/>
          <a:p>
            <a:pPr algn="ctr">
              <a:lnSpc>
                <a:spcPts val="3300"/>
              </a:lnSpc>
            </a:pPr>
            <a:r>
              <a:rPr lang="en-US" sz="3000">
                <a:solidFill>
                  <a:srgbClr val="545454"/>
                </a:solidFill>
                <a:latin typeface="Barlow Bold"/>
              </a:rPr>
              <a:t>Maintain self-awareness of swimming skills.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1067</Words>
  <Application>Microsoft Office PowerPoint</Application>
  <PresentationFormat>Custom</PresentationFormat>
  <Paragraphs>94</Paragraphs>
  <Slides>10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Barlow Bold</vt:lpstr>
      <vt:lpstr>Arial</vt:lpstr>
      <vt:lpstr>Barlow Bold Italics</vt:lpstr>
      <vt:lpstr>Calibri</vt:lpstr>
      <vt:lpstr>Liberator</vt:lpstr>
      <vt:lpstr>Barlow Black</vt:lpstr>
      <vt:lpstr>Roboto Bold</vt:lpstr>
      <vt:lpstr>Montserrat</vt:lpstr>
      <vt:lpstr>Montserrat Bold</vt:lpstr>
      <vt:lpstr>Montserrat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101 Critical Days of Summer</dc:title>
  <dc:creator>Slater, Stephanie J CIV USN COMNAVSAFECOM NOR VA (USA)</dc:creator>
  <cp:lastModifiedBy>Slater, Stephanie J CIV NAVSAFECEN, 521B</cp:lastModifiedBy>
  <cp:revision>4</cp:revision>
  <dcterms:created xsi:type="dcterms:W3CDTF">2006-08-16T00:00:00Z</dcterms:created>
  <dcterms:modified xsi:type="dcterms:W3CDTF">2023-02-03T15:19:52Z</dcterms:modified>
  <dc:identifier>DAFSBuZ6Hr0</dc:identifier>
</cp:coreProperties>
</file>