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66" r:id="rId3"/>
    <p:sldId id="267" r:id="rId4"/>
    <p:sldId id="268" r:id="rId5"/>
    <p:sldId id="269" r:id="rId6"/>
    <p:sldId id="270" r:id="rId7"/>
    <p:sldId id="271" r:id="rId8"/>
    <p:sldId id="272" r:id="rId9"/>
    <p:sldId id="273" r:id="rId10"/>
    <p:sldId id="274" r:id="rId11"/>
    <p:sldId id="275" r:id="rId12"/>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Barlow Bold" panose="020B0604020202020204" charset="0"/>
      <p:regular r:id="rId17"/>
    </p:embeddedFont>
    <p:embeddedFont>
      <p:font typeface="Barlow Bold Italics" panose="020B0604020202020204" charset="0"/>
      <p:regular r:id="rId18"/>
    </p:embeddedFont>
    <p:embeddedFont>
      <p:font typeface="Montserrat" panose="00000500000000000000" pitchFamily="2" charset="0"/>
      <p:regular r:id="rId19"/>
      <p:bold r:id="rId20"/>
      <p:italic r:id="rId21"/>
      <p:boldItalic r:id="rId22"/>
    </p:embeddedFont>
    <p:embeddedFont>
      <p:font typeface="Montserrat Bold" panose="00000800000000000000" pitchFamily="2" charset="0"/>
      <p:regular r:id="rId23"/>
      <p:bold r:id="rId24"/>
    </p:embeddedFont>
    <p:embeddedFont>
      <p:font typeface="Roboto Bold" panose="02000000000000000000" pitchFamily="2" charset="0"/>
      <p:regular r:id="rId25"/>
      <p:bold r:id="rId26"/>
    </p:embeddedFont>
    <p:embeddedFont>
      <p:font typeface="Montserrat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450620" y="0"/>
            <a:ext cx="7837380" cy="10283614"/>
            <a:chOff x="0" y="0"/>
            <a:chExt cx="10449840" cy="13711485"/>
          </a:xfrm>
        </p:grpSpPr>
        <p:pic>
          <p:nvPicPr>
            <p:cNvPr id="3" name="Picture 3"/>
            <p:cNvPicPr>
              <a:picLocks noChangeAspect="1"/>
            </p:cNvPicPr>
            <p:nvPr/>
          </p:nvPicPr>
          <p:blipFill>
            <a:blip r:embed="rId2"/>
            <a:srcRect l="36691" r="12474"/>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700662"/>
            <a:ext cx="9661185" cy="13681551"/>
          </a:xfrm>
          <a:prstGeom prst="rect">
            <a:avLst/>
          </a:prstGeom>
        </p:spPr>
      </p:pic>
      <p:sp>
        <p:nvSpPr>
          <p:cNvPr id="5" name="TextBox 5"/>
          <p:cNvSpPr txBox="1"/>
          <p:nvPr/>
        </p:nvSpPr>
        <p:spPr>
          <a:xfrm>
            <a:off x="475374" y="1856347"/>
            <a:ext cx="10011546" cy="7011428"/>
          </a:xfrm>
          <a:prstGeom prst="rect">
            <a:avLst/>
          </a:prstGeom>
        </p:spPr>
        <p:txBody>
          <a:bodyPr lIns="0" tIns="0" rIns="0" bIns="0" rtlCol="0" anchor="t">
            <a:spAutoFit/>
          </a:bodyPr>
          <a:lstStyle/>
          <a:p>
            <a:pPr marL="477034" lvl="1" indent="-238517">
              <a:lnSpc>
                <a:spcPts val="3093"/>
              </a:lnSpc>
              <a:buFont typeface="Arial"/>
              <a:buChar char="•"/>
            </a:pPr>
            <a:r>
              <a:rPr lang="en-US" sz="2209">
                <a:solidFill>
                  <a:srgbClr val="000000"/>
                </a:solidFill>
                <a:latin typeface="Montserrat"/>
              </a:rPr>
              <a:t>The American Canoe Association estimates almost 70% of drownings involving canoes, kayaks and rafts could have been avoided if a personal flotation device (PFD) was worn.  </a:t>
            </a:r>
          </a:p>
          <a:p>
            <a:pPr>
              <a:lnSpc>
                <a:spcPts val="3093"/>
              </a:lnSpc>
            </a:pPr>
            <a:endParaRPr lang="en-US" sz="2209">
              <a:solidFill>
                <a:srgbClr val="000000"/>
              </a:solidFill>
              <a:latin typeface="Montserrat"/>
            </a:endParaRPr>
          </a:p>
          <a:p>
            <a:pPr marL="477034" lvl="1" indent="-238517">
              <a:lnSpc>
                <a:spcPts val="3093"/>
              </a:lnSpc>
              <a:buFont typeface="Arial"/>
              <a:buChar char="•"/>
            </a:pPr>
            <a:r>
              <a:rPr lang="en-US" sz="2209">
                <a:solidFill>
                  <a:srgbClr val="000000"/>
                </a:solidFill>
                <a:latin typeface="Montserrat"/>
              </a:rPr>
              <a:t>Label gear with contact info. Labeling gear with your name and two contact numbers could help the U.S. Coast Guard identify your equipment in case of an emergency. </a:t>
            </a:r>
          </a:p>
          <a:p>
            <a:pPr>
              <a:lnSpc>
                <a:spcPts val="3093"/>
              </a:lnSpc>
            </a:pPr>
            <a:endParaRPr lang="en-US" sz="2209">
              <a:solidFill>
                <a:srgbClr val="000000"/>
              </a:solidFill>
              <a:latin typeface="Montserrat"/>
            </a:endParaRPr>
          </a:p>
          <a:p>
            <a:pPr marL="477034" lvl="1" indent="-238517">
              <a:lnSpc>
                <a:spcPts val="3093"/>
              </a:lnSpc>
              <a:buFont typeface="Arial"/>
              <a:buChar char="•"/>
            </a:pPr>
            <a:r>
              <a:rPr lang="en-US" sz="2209">
                <a:solidFill>
                  <a:srgbClr val="000000"/>
                </a:solidFill>
                <a:latin typeface="Montserrat"/>
              </a:rPr>
              <a:t>The U.S. Coast Guard offers a nationwide program called Paddle Smart to encourage people to label their equipment. You can get a free, reflective waterproof sticker for your gear at local boating supply stores, canoe clubs and harbor masters. </a:t>
            </a:r>
          </a:p>
          <a:p>
            <a:pPr>
              <a:lnSpc>
                <a:spcPts val="3093"/>
              </a:lnSpc>
            </a:pPr>
            <a:endParaRPr lang="en-US" sz="2209">
              <a:solidFill>
                <a:srgbClr val="000000"/>
              </a:solidFill>
              <a:latin typeface="Montserrat"/>
            </a:endParaRPr>
          </a:p>
          <a:p>
            <a:pPr marL="477034" lvl="1" indent="-238517">
              <a:lnSpc>
                <a:spcPts val="3093"/>
              </a:lnSpc>
              <a:buFont typeface="Arial"/>
              <a:buChar char="•"/>
            </a:pPr>
            <a:r>
              <a:rPr lang="en-US" sz="2209">
                <a:solidFill>
                  <a:srgbClr val="000000"/>
                </a:solidFill>
                <a:latin typeface="Montserrat"/>
              </a:rPr>
              <a:t>Have a way to call for help. Ensure cell phone is charged and in a waterproof case or take a two-way radio with you. For serious adventurers, consider purchasing a personal location beacon, outfitted with a flotation sleeve. </a:t>
            </a:r>
          </a:p>
          <a:p>
            <a:pPr algn="just">
              <a:lnSpc>
                <a:spcPts val="3093"/>
              </a:lnSpc>
            </a:pPr>
            <a:endParaRPr lang="en-US" sz="2209">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10</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Adult Swimming Safety</a:t>
            </a:r>
          </a:p>
        </p:txBody>
      </p:sp>
      <p:sp>
        <p:nvSpPr>
          <p:cNvPr id="8" name="TextBox 8"/>
          <p:cNvSpPr txBox="1"/>
          <p:nvPr/>
        </p:nvSpPr>
        <p:spPr>
          <a:xfrm>
            <a:off x="-369907" y="9530145"/>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a:rPr>
              <a:t>Anyone can drown, even the most experienced.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287000" y="-213399"/>
            <a:ext cx="8000016" cy="10497013"/>
            <a:chOff x="0" y="0"/>
            <a:chExt cx="10449840" cy="13711485"/>
          </a:xfrm>
        </p:grpSpPr>
        <p:pic>
          <p:nvPicPr>
            <p:cNvPr id="3" name="Picture 3"/>
            <p:cNvPicPr>
              <a:picLocks noChangeAspect="1"/>
            </p:cNvPicPr>
            <p:nvPr/>
          </p:nvPicPr>
          <p:blipFill>
            <a:blip r:embed="rId2"/>
            <a:srcRect l="22372" r="26818"/>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13361" y="-1519687"/>
            <a:ext cx="9661185" cy="13681551"/>
          </a:xfrm>
          <a:prstGeom prst="rect">
            <a:avLst/>
          </a:prstGeom>
        </p:spPr>
      </p:pic>
      <p:sp>
        <p:nvSpPr>
          <p:cNvPr id="5" name="TextBox 5"/>
          <p:cNvSpPr txBox="1"/>
          <p:nvPr/>
        </p:nvSpPr>
        <p:spPr>
          <a:xfrm>
            <a:off x="446799" y="1660590"/>
            <a:ext cx="9807530" cy="5989955"/>
          </a:xfrm>
          <a:prstGeom prst="rect">
            <a:avLst/>
          </a:prstGeom>
        </p:spPr>
        <p:txBody>
          <a:bodyPr lIns="0" tIns="0" rIns="0" bIns="0" rtlCol="0" anchor="t">
            <a:spAutoFit/>
          </a:bodyPr>
          <a:lstStyle/>
          <a:p>
            <a:pPr marL="496571" lvl="1" indent="-248285">
              <a:lnSpc>
                <a:spcPts val="3220"/>
              </a:lnSpc>
              <a:buFont typeface="Arial"/>
              <a:buChar char="•"/>
            </a:pPr>
            <a:r>
              <a:rPr lang="en-US" sz="2300">
                <a:solidFill>
                  <a:srgbClr val="000000"/>
                </a:solidFill>
                <a:latin typeface="Montserrat"/>
              </a:rPr>
              <a:t>Weather can cause accidents, property damage, injuries and deaths. </a:t>
            </a:r>
          </a:p>
          <a:p>
            <a:pPr>
              <a:lnSpc>
                <a:spcPts val="3220"/>
              </a:lnSpc>
            </a:pPr>
            <a:endParaRPr lang="en-US" sz="2300">
              <a:solidFill>
                <a:srgbClr val="000000"/>
              </a:solidFill>
              <a:latin typeface="Montserrat"/>
            </a:endParaRPr>
          </a:p>
          <a:p>
            <a:pPr marL="496571" lvl="1" indent="-248285">
              <a:lnSpc>
                <a:spcPts val="3220"/>
              </a:lnSpc>
              <a:buFont typeface="Arial"/>
              <a:buChar char="•"/>
            </a:pPr>
            <a:r>
              <a:rPr lang="en-US" sz="2300">
                <a:solidFill>
                  <a:srgbClr val="000000"/>
                </a:solidFill>
                <a:latin typeface="Montserrat"/>
              </a:rPr>
              <a:t>Become familiar with the terminology that defines weather watches, warnings, advisories and statements. </a:t>
            </a:r>
          </a:p>
          <a:p>
            <a:pPr>
              <a:lnSpc>
                <a:spcPts val="3220"/>
              </a:lnSpc>
            </a:pPr>
            <a:endParaRPr lang="en-US" sz="2300">
              <a:solidFill>
                <a:srgbClr val="000000"/>
              </a:solidFill>
              <a:latin typeface="Montserrat"/>
            </a:endParaRPr>
          </a:p>
          <a:p>
            <a:pPr marL="496571" lvl="1" indent="-248285">
              <a:lnSpc>
                <a:spcPts val="3220"/>
              </a:lnSpc>
              <a:buFont typeface="Arial"/>
              <a:buChar char="•"/>
            </a:pPr>
            <a:r>
              <a:rPr lang="en-US" sz="2300">
                <a:solidFill>
                  <a:srgbClr val="000000"/>
                </a:solidFill>
                <a:latin typeface="Montserrat"/>
              </a:rPr>
              <a:t>Assess where you are and what you are doing and take necessary precautions to ensure safety for you and others.</a:t>
            </a:r>
          </a:p>
          <a:p>
            <a:pPr>
              <a:lnSpc>
                <a:spcPts val="3220"/>
              </a:lnSpc>
            </a:pPr>
            <a:endParaRPr lang="en-US" sz="2300">
              <a:solidFill>
                <a:srgbClr val="000000"/>
              </a:solidFill>
              <a:latin typeface="Montserrat"/>
            </a:endParaRPr>
          </a:p>
          <a:p>
            <a:pPr marL="496571" lvl="1" indent="-248285">
              <a:lnSpc>
                <a:spcPts val="3220"/>
              </a:lnSpc>
              <a:buFont typeface="Arial"/>
              <a:buChar char="•"/>
            </a:pPr>
            <a:r>
              <a:rPr lang="en-US" sz="2300">
                <a:solidFill>
                  <a:srgbClr val="000000"/>
                </a:solidFill>
                <a:latin typeface="Montserrat"/>
              </a:rPr>
              <a:t>Sign up for alerts through your installation, TV and radio stations.</a:t>
            </a:r>
          </a:p>
          <a:p>
            <a:pPr>
              <a:lnSpc>
                <a:spcPts val="3220"/>
              </a:lnSpc>
            </a:pPr>
            <a:endParaRPr lang="en-US" sz="2300">
              <a:solidFill>
                <a:srgbClr val="000000"/>
              </a:solidFill>
              <a:latin typeface="Montserrat"/>
            </a:endParaRPr>
          </a:p>
          <a:p>
            <a:pPr marL="496571" lvl="1" indent="-248285">
              <a:lnSpc>
                <a:spcPts val="3220"/>
              </a:lnSpc>
              <a:buFont typeface="Arial"/>
              <a:buChar char="•"/>
            </a:pPr>
            <a:r>
              <a:rPr lang="en-US" sz="2300">
                <a:solidFill>
                  <a:srgbClr val="000000"/>
                </a:solidFill>
                <a:latin typeface="Montserrat"/>
              </a:rPr>
              <a:t>The Wireless Emergency Alerts (WEA) system will send emergency alerts to mobile phones if wireless company participates.</a:t>
            </a: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19</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Weather Aware</a:t>
            </a:r>
          </a:p>
        </p:txBody>
      </p:sp>
      <p:sp>
        <p:nvSpPr>
          <p:cNvPr id="8" name="TextBox 8"/>
          <p:cNvSpPr txBox="1"/>
          <p:nvPr/>
        </p:nvSpPr>
        <p:spPr>
          <a:xfrm>
            <a:off x="2521110" y="9511095"/>
            <a:ext cx="6314265"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Remain weather vigilant.</a:t>
            </a:r>
          </a:p>
        </p:txBody>
      </p:sp>
      <p:sp>
        <p:nvSpPr>
          <p:cNvPr id="9" name="TextBox 9"/>
          <p:cNvSpPr txBox="1"/>
          <p:nvPr/>
        </p:nvSpPr>
        <p:spPr>
          <a:xfrm>
            <a:off x="446799" y="8009955"/>
            <a:ext cx="10990254" cy="1189356"/>
          </a:xfrm>
          <a:prstGeom prst="rect">
            <a:avLst/>
          </a:prstGeom>
        </p:spPr>
        <p:txBody>
          <a:bodyPr lIns="0" tIns="0" rIns="0" bIns="0" rtlCol="0" anchor="t">
            <a:spAutoFit/>
          </a:bodyPr>
          <a:lstStyle/>
          <a:p>
            <a:pPr marL="496564" lvl="1" indent="-248282">
              <a:lnSpc>
                <a:spcPts val="3219"/>
              </a:lnSpc>
              <a:buFont typeface="Arial"/>
              <a:buChar char="•"/>
            </a:pPr>
            <a:r>
              <a:rPr lang="en-US" sz="2299">
                <a:solidFill>
                  <a:srgbClr val="000000"/>
                </a:solidFill>
                <a:latin typeface="Montserrat"/>
              </a:rPr>
              <a:t>Consider purchasing a portable emergency weather radio with NOAA weather band capability that can run off of solar, batteries or hand crank when power is lost or cell phone service fails.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H="1" flipV="1">
            <a:off x="635177" y="2208345"/>
            <a:ext cx="7443478" cy="8713831"/>
          </a:xfrm>
          <a:prstGeom prst="rect">
            <a:avLst/>
          </a:prstGeom>
        </p:spPr>
      </p:pic>
      <p:grpSp>
        <p:nvGrpSpPr>
          <p:cNvPr id="3" name="Group 3"/>
          <p:cNvGrpSpPr/>
          <p:nvPr/>
        </p:nvGrpSpPr>
        <p:grpSpPr>
          <a:xfrm>
            <a:off x="789951" y="1355083"/>
            <a:ext cx="7574161" cy="7576835"/>
            <a:chOff x="0" y="0"/>
            <a:chExt cx="10098881" cy="10102446"/>
          </a:xfrm>
        </p:grpSpPr>
        <p:grpSp>
          <p:nvGrpSpPr>
            <p:cNvPr id="4" name="Group 4"/>
            <p:cNvGrpSpPr>
              <a:grpSpLocks noChangeAspect="1"/>
            </p:cNvGrpSpPr>
            <p:nvPr/>
          </p:nvGrpSpPr>
          <p:grpSpPr>
            <a:xfrm>
              <a:off x="0" y="0"/>
              <a:ext cx="5938995" cy="6916777"/>
              <a:chOff x="0" y="0"/>
              <a:chExt cx="13561060" cy="15793720"/>
            </a:xfrm>
          </p:grpSpPr>
          <p:sp>
            <p:nvSpPr>
              <p:cNvPr id="5" name="Freeform 5"/>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4"/>
                <a:stretch>
                  <a:fillRect l="-78151"/>
                </a:stretch>
              </a:blipFill>
            </p:spPr>
          </p:sp>
          <p:sp>
            <p:nvSpPr>
              <p:cNvPr id="6" name="Freeform 6"/>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nvGrpSpPr>
            <p:cNvPr id="7" name="Group 7"/>
            <p:cNvGrpSpPr>
              <a:grpSpLocks noChangeAspect="1"/>
            </p:cNvGrpSpPr>
            <p:nvPr/>
          </p:nvGrpSpPr>
          <p:grpSpPr>
            <a:xfrm rot="-647703">
              <a:off x="3564692" y="2690695"/>
              <a:ext cx="5938995" cy="6916777"/>
              <a:chOff x="0" y="0"/>
              <a:chExt cx="13561060" cy="15793720"/>
            </a:xfrm>
          </p:grpSpPr>
          <p:sp>
            <p:nvSpPr>
              <p:cNvPr id="8" name="Freeform 8"/>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6"/>
                <a:stretch>
                  <a:fillRect l="-57895" r="-57895"/>
                </a:stretch>
              </a:blipFill>
            </p:spPr>
          </p:sp>
          <p:sp>
            <p:nvSpPr>
              <p:cNvPr id="9" name="Freeform 9"/>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sp>
        <p:nvSpPr>
          <p:cNvPr id="10" name="TextBox 10"/>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000000"/>
                </a:solidFill>
                <a:latin typeface="Roboto Bold"/>
              </a:rPr>
              <a:t>20</a:t>
            </a:r>
          </a:p>
        </p:txBody>
      </p:sp>
      <p:sp>
        <p:nvSpPr>
          <p:cNvPr id="11" name="TextBox 11"/>
          <p:cNvSpPr txBox="1"/>
          <p:nvPr/>
        </p:nvSpPr>
        <p:spPr>
          <a:xfrm>
            <a:off x="8292596" y="2367244"/>
            <a:ext cx="5127270" cy="1714500"/>
          </a:xfrm>
          <a:prstGeom prst="rect">
            <a:avLst/>
          </a:prstGeom>
        </p:spPr>
        <p:txBody>
          <a:bodyPr lIns="0" tIns="0" rIns="0" bIns="0" rtlCol="0" anchor="t">
            <a:spAutoFit/>
          </a:bodyPr>
          <a:lstStyle/>
          <a:p>
            <a:pPr algn="just">
              <a:lnSpc>
                <a:spcPts val="6600"/>
              </a:lnSpc>
            </a:pPr>
            <a:r>
              <a:rPr lang="en-US" sz="6000">
                <a:solidFill>
                  <a:srgbClr val="FF8800"/>
                </a:solidFill>
                <a:latin typeface="Barlow Bold"/>
              </a:rPr>
              <a:t>Heat and Sun</a:t>
            </a:r>
          </a:p>
          <a:p>
            <a:pPr algn="just">
              <a:lnSpc>
                <a:spcPts val="6600"/>
              </a:lnSpc>
            </a:pPr>
            <a:r>
              <a:rPr lang="en-US" sz="6000">
                <a:solidFill>
                  <a:srgbClr val="01A6CC"/>
                </a:solidFill>
                <a:latin typeface="Barlow Bold"/>
              </a:rPr>
              <a:t>Safety</a:t>
            </a:r>
          </a:p>
        </p:txBody>
      </p:sp>
      <p:sp>
        <p:nvSpPr>
          <p:cNvPr id="12" name="TextBox 12"/>
          <p:cNvSpPr txBox="1"/>
          <p:nvPr/>
        </p:nvSpPr>
        <p:spPr>
          <a:xfrm>
            <a:off x="8292596" y="4514251"/>
            <a:ext cx="7747019" cy="1957705"/>
          </a:xfrm>
          <a:prstGeom prst="rect">
            <a:avLst/>
          </a:prstGeom>
        </p:spPr>
        <p:txBody>
          <a:bodyPr lIns="0" tIns="0" rIns="0" bIns="0" rtlCol="0" anchor="t">
            <a:spAutoFit/>
          </a:bodyPr>
          <a:lstStyle/>
          <a:p>
            <a:pPr>
              <a:lnSpc>
                <a:spcPts val="3920"/>
              </a:lnSpc>
            </a:pPr>
            <a:r>
              <a:rPr lang="en-US" sz="2800">
                <a:solidFill>
                  <a:srgbClr val="000000"/>
                </a:solidFill>
                <a:latin typeface="Montserrat"/>
              </a:rPr>
              <a:t>In 2021, the National Oceanic and Atmospheric Administration reported 201 people died and 67 were injured in the U.S. from weather-related excessive heat.</a:t>
            </a:r>
          </a:p>
        </p:txBody>
      </p:sp>
      <p:grpSp>
        <p:nvGrpSpPr>
          <p:cNvPr id="13" name="Group 13"/>
          <p:cNvGrpSpPr/>
          <p:nvPr/>
        </p:nvGrpSpPr>
        <p:grpSpPr>
          <a:xfrm>
            <a:off x="1388260" y="9057993"/>
            <a:ext cx="3830711" cy="649952"/>
            <a:chOff x="0" y="0"/>
            <a:chExt cx="5107614" cy="866603"/>
          </a:xfrm>
        </p:grpSpPr>
        <p:grpSp>
          <p:nvGrpSpPr>
            <p:cNvPr id="14" name="Group 14"/>
            <p:cNvGrpSpPr/>
            <p:nvPr/>
          </p:nvGrpSpPr>
          <p:grpSpPr>
            <a:xfrm>
              <a:off x="0" y="0"/>
              <a:ext cx="5107614" cy="866603"/>
              <a:chOff x="0" y="0"/>
              <a:chExt cx="1008911" cy="171181"/>
            </a:xfrm>
          </p:grpSpPr>
          <p:sp>
            <p:nvSpPr>
              <p:cNvPr id="15" name="Freeform 15"/>
              <p:cNvSpPr/>
              <p:nvPr/>
            </p:nvSpPr>
            <p:spPr>
              <a:xfrm>
                <a:off x="0" y="0"/>
                <a:ext cx="1008911" cy="171181"/>
              </a:xfrm>
              <a:custGeom>
                <a:avLst/>
                <a:gdLst/>
                <a:ahLst/>
                <a:cxnLst/>
                <a:rect l="l" t="t" r="r" b="b"/>
                <a:pathLst>
                  <a:path w="1008911" h="171181">
                    <a:moveTo>
                      <a:pt x="85590" y="0"/>
                    </a:moveTo>
                    <a:lnTo>
                      <a:pt x="923321" y="0"/>
                    </a:lnTo>
                    <a:cubicBezTo>
                      <a:pt x="970591" y="0"/>
                      <a:pt x="1008911" y="38320"/>
                      <a:pt x="1008911" y="85590"/>
                    </a:cubicBezTo>
                    <a:lnTo>
                      <a:pt x="1008911" y="85590"/>
                    </a:lnTo>
                    <a:cubicBezTo>
                      <a:pt x="1008911" y="108290"/>
                      <a:pt x="999894" y="130061"/>
                      <a:pt x="983843" y="146112"/>
                    </a:cubicBezTo>
                    <a:cubicBezTo>
                      <a:pt x="967791" y="162163"/>
                      <a:pt x="946021" y="171181"/>
                      <a:pt x="923321" y="171181"/>
                    </a:cubicBezTo>
                    <a:lnTo>
                      <a:pt x="85590" y="171181"/>
                    </a:lnTo>
                    <a:cubicBezTo>
                      <a:pt x="62890" y="171181"/>
                      <a:pt x="41120" y="162163"/>
                      <a:pt x="25069" y="146112"/>
                    </a:cubicBezTo>
                    <a:cubicBezTo>
                      <a:pt x="9018" y="130061"/>
                      <a:pt x="0" y="108290"/>
                      <a:pt x="0" y="85590"/>
                    </a:cubicBezTo>
                    <a:lnTo>
                      <a:pt x="0" y="85590"/>
                    </a:lnTo>
                    <a:cubicBezTo>
                      <a:pt x="0" y="62890"/>
                      <a:pt x="9018" y="41120"/>
                      <a:pt x="25069" y="25069"/>
                    </a:cubicBezTo>
                    <a:cubicBezTo>
                      <a:pt x="41120" y="9018"/>
                      <a:pt x="62890" y="0"/>
                      <a:pt x="85590" y="0"/>
                    </a:cubicBezTo>
                    <a:close/>
                  </a:path>
                </a:pathLst>
              </a:custGeom>
              <a:solidFill>
                <a:srgbClr val="FFFFFF"/>
              </a:soli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17" name="TextBox 17"/>
            <p:cNvSpPr txBox="1"/>
            <p:nvPr/>
          </p:nvSpPr>
          <p:spPr>
            <a:xfrm>
              <a:off x="184995" y="194118"/>
              <a:ext cx="4737625" cy="440266"/>
            </a:xfrm>
            <a:prstGeom prst="rect">
              <a:avLst/>
            </a:prstGeom>
          </p:spPr>
          <p:txBody>
            <a:bodyPr lIns="0" tIns="0" rIns="0" bIns="0" rtlCol="0" anchor="t">
              <a:spAutoFit/>
            </a:bodyPr>
            <a:lstStyle/>
            <a:p>
              <a:pPr algn="ctr">
                <a:lnSpc>
                  <a:spcPts val="2800"/>
                </a:lnSpc>
              </a:pPr>
              <a:r>
                <a:rPr lang="en-US" sz="2000">
                  <a:solidFill>
                    <a:srgbClr val="000000"/>
                  </a:solidFill>
                  <a:latin typeface="Montserrat Italics"/>
                </a:rPr>
                <a:t>Example: RMI ID# 257883</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534545" y="0"/>
            <a:ext cx="7837380" cy="10283614"/>
            <a:chOff x="0" y="0"/>
            <a:chExt cx="10449840" cy="13711485"/>
          </a:xfrm>
        </p:grpSpPr>
        <p:pic>
          <p:nvPicPr>
            <p:cNvPr id="3" name="Picture 3"/>
            <p:cNvPicPr>
              <a:picLocks noChangeAspect="1"/>
            </p:cNvPicPr>
            <p:nvPr/>
          </p:nvPicPr>
          <p:blipFill>
            <a:blip r:embed="rId2"/>
            <a:srcRect l="40234" t="4131" r="7585"/>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700662"/>
            <a:ext cx="9661185" cy="13681551"/>
          </a:xfrm>
          <a:prstGeom prst="rect">
            <a:avLst/>
          </a:prstGeom>
        </p:spPr>
      </p:pic>
      <p:sp>
        <p:nvSpPr>
          <p:cNvPr id="5" name="TextBox 5"/>
          <p:cNvSpPr txBox="1"/>
          <p:nvPr/>
        </p:nvSpPr>
        <p:spPr>
          <a:xfrm>
            <a:off x="161049" y="1780147"/>
            <a:ext cx="10011546" cy="5555373"/>
          </a:xfrm>
          <a:prstGeom prst="rect">
            <a:avLst/>
          </a:prstGeom>
        </p:spPr>
        <p:txBody>
          <a:bodyPr lIns="0" tIns="0" rIns="0" bIns="0" rtlCol="0" anchor="t">
            <a:spAutoFit/>
          </a:bodyPr>
          <a:lstStyle/>
          <a:p>
            <a:pPr marL="455445" lvl="1" indent="-227722">
              <a:lnSpc>
                <a:spcPts val="2953"/>
              </a:lnSpc>
              <a:buFont typeface="Arial"/>
              <a:buChar char="•"/>
            </a:pPr>
            <a:r>
              <a:rPr lang="en-US" sz="2109">
                <a:solidFill>
                  <a:srgbClr val="000000"/>
                </a:solidFill>
                <a:latin typeface="Montserrat Bold"/>
              </a:rPr>
              <a:t>Follow a pre-departure checklist.</a:t>
            </a:r>
            <a:r>
              <a:rPr lang="en-US" sz="2109">
                <a:solidFill>
                  <a:srgbClr val="000000"/>
                </a:solidFill>
                <a:latin typeface="Montserrat"/>
              </a:rPr>
              <a:t> Using a pre-departure checklist is a helpful way to check the boat and ensure the proper gear is aboard. </a:t>
            </a:r>
          </a:p>
          <a:p>
            <a:pPr>
              <a:lnSpc>
                <a:spcPts val="2953"/>
              </a:lnSpc>
            </a:pPr>
            <a:endParaRPr lang="en-US" sz="2109">
              <a:solidFill>
                <a:srgbClr val="000000"/>
              </a:solidFill>
              <a:latin typeface="Montserrat"/>
            </a:endParaRPr>
          </a:p>
          <a:p>
            <a:pPr marL="455445" lvl="1" indent="-227722">
              <a:lnSpc>
                <a:spcPts val="2953"/>
              </a:lnSpc>
              <a:buFont typeface="Arial"/>
              <a:buChar char="•"/>
            </a:pPr>
            <a:r>
              <a:rPr lang="en-US" sz="2109">
                <a:solidFill>
                  <a:srgbClr val="000000"/>
                </a:solidFill>
                <a:latin typeface="Montserrat Bold"/>
              </a:rPr>
              <a:t>Be weather-wise. </a:t>
            </a:r>
            <a:r>
              <a:rPr lang="en-US" sz="2109">
                <a:solidFill>
                  <a:srgbClr val="000000"/>
                </a:solidFill>
                <a:latin typeface="Montserrat"/>
              </a:rPr>
              <a:t>Always check local, route and destination weather and water conditions before departure and ensure it is safe to go out. </a:t>
            </a:r>
          </a:p>
          <a:p>
            <a:pPr>
              <a:lnSpc>
                <a:spcPts val="2800"/>
              </a:lnSpc>
            </a:pPr>
            <a:endParaRPr lang="en-US" sz="2109">
              <a:solidFill>
                <a:srgbClr val="000000"/>
              </a:solidFill>
              <a:latin typeface="Montserrat"/>
            </a:endParaRPr>
          </a:p>
          <a:p>
            <a:pPr marL="455445" lvl="1" indent="-227722">
              <a:lnSpc>
                <a:spcPts val="2953"/>
              </a:lnSpc>
              <a:buFont typeface="Arial"/>
              <a:buChar char="•"/>
            </a:pPr>
            <a:r>
              <a:rPr lang="en-US" sz="2109">
                <a:solidFill>
                  <a:srgbClr val="000000"/>
                </a:solidFill>
                <a:latin typeface="Montserrat Bold"/>
              </a:rPr>
              <a:t>Use common sense. </a:t>
            </a:r>
            <a:r>
              <a:rPr lang="en-US" sz="2109">
                <a:solidFill>
                  <a:srgbClr val="000000"/>
                </a:solidFill>
                <a:latin typeface="Montserrat"/>
              </a:rPr>
              <a:t>Operate at a safe speed at all times, especially in crowded areas; stay alert and steer clear of large vessels and watercraft that can be restricted in their ability to stop or turn. </a:t>
            </a:r>
          </a:p>
          <a:p>
            <a:pPr>
              <a:lnSpc>
                <a:spcPts val="2953"/>
              </a:lnSpc>
            </a:pPr>
            <a:endParaRPr lang="en-US" sz="2109">
              <a:solidFill>
                <a:srgbClr val="000000"/>
              </a:solidFill>
              <a:latin typeface="Montserrat"/>
            </a:endParaRPr>
          </a:p>
          <a:p>
            <a:pPr marL="455445" lvl="1" indent="-227722">
              <a:lnSpc>
                <a:spcPts val="2953"/>
              </a:lnSpc>
              <a:buFont typeface="Arial"/>
              <a:buChar char="•"/>
            </a:pPr>
            <a:r>
              <a:rPr lang="en-US" sz="2109">
                <a:solidFill>
                  <a:srgbClr val="000000"/>
                </a:solidFill>
                <a:latin typeface="Montserrat Bold"/>
              </a:rPr>
              <a:t>Know the nautical rules of the seas.</a:t>
            </a:r>
            <a:r>
              <a:rPr lang="en-US" sz="2109">
                <a:solidFill>
                  <a:srgbClr val="000000"/>
                </a:solidFill>
                <a:latin typeface="Montserrat"/>
              </a:rPr>
              <a:t> Maintain a proper lookout and respect buoys and other navigational aids, all of which are in place to ensure your safety and the safety of the boats around you. </a:t>
            </a:r>
          </a:p>
          <a:p>
            <a:pPr>
              <a:lnSpc>
                <a:spcPts val="2953"/>
              </a:lnSpc>
            </a:pPr>
            <a:endParaRPr lang="en-US" sz="2109">
              <a:solidFill>
                <a:srgbClr val="000000"/>
              </a:solidFill>
              <a:latin typeface="Montserrat"/>
            </a:endParaRPr>
          </a:p>
          <a:p>
            <a:pPr algn="just">
              <a:lnSpc>
                <a:spcPts val="3093"/>
              </a:lnSpc>
            </a:pPr>
            <a:endParaRPr lang="en-US" sz="2109">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11</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Boating Safety</a:t>
            </a:r>
          </a:p>
        </p:txBody>
      </p:sp>
      <p:sp>
        <p:nvSpPr>
          <p:cNvPr id="8" name="TextBox 8"/>
          <p:cNvSpPr txBox="1"/>
          <p:nvPr/>
        </p:nvSpPr>
        <p:spPr>
          <a:xfrm>
            <a:off x="-369907" y="9530145"/>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a:rPr>
              <a:t>Use common boating sense.</a:t>
            </a:r>
          </a:p>
        </p:txBody>
      </p:sp>
      <p:sp>
        <p:nvSpPr>
          <p:cNvPr id="9" name="TextBox 9"/>
          <p:cNvSpPr txBox="1"/>
          <p:nvPr/>
        </p:nvSpPr>
        <p:spPr>
          <a:xfrm>
            <a:off x="161049" y="6493752"/>
            <a:ext cx="11491529" cy="3511550"/>
          </a:xfrm>
          <a:prstGeom prst="rect">
            <a:avLst/>
          </a:prstGeom>
        </p:spPr>
        <p:txBody>
          <a:bodyPr lIns="0" tIns="0" rIns="0" bIns="0" rtlCol="0" anchor="t">
            <a:spAutoFit/>
          </a:bodyPr>
          <a:lstStyle/>
          <a:p>
            <a:pPr>
              <a:lnSpc>
                <a:spcPts val="2800"/>
              </a:lnSpc>
            </a:pPr>
            <a:endParaRPr/>
          </a:p>
          <a:p>
            <a:pPr marL="431801" lvl="1" indent="-215900">
              <a:lnSpc>
                <a:spcPts val="2800"/>
              </a:lnSpc>
              <a:buFont typeface="Arial"/>
              <a:buChar char="•"/>
            </a:pPr>
            <a:r>
              <a:rPr lang="en-US" sz="2000">
                <a:solidFill>
                  <a:srgbClr val="000000"/>
                </a:solidFill>
                <a:latin typeface="Montserrat Bold"/>
              </a:rPr>
              <a:t>Remain sober if you are the skipper.</a:t>
            </a:r>
            <a:r>
              <a:rPr lang="en-US" sz="2000">
                <a:solidFill>
                  <a:srgbClr val="000000"/>
                </a:solidFill>
                <a:latin typeface="Montserrat"/>
              </a:rPr>
              <a:t> A boat operator is likely to become impaired quicker than a driver. Operating a boat while intoxicated is illegal. Nearly half of all boating accidents involve alcohol. </a:t>
            </a:r>
          </a:p>
          <a:p>
            <a:pPr>
              <a:lnSpc>
                <a:spcPts val="2800"/>
              </a:lnSpc>
            </a:pPr>
            <a:endParaRPr lang="en-US" sz="2000">
              <a:solidFill>
                <a:srgbClr val="000000"/>
              </a:solidFill>
              <a:latin typeface="Montserrat"/>
            </a:endParaRPr>
          </a:p>
          <a:p>
            <a:pPr marL="431801" lvl="1" indent="-215900">
              <a:lnSpc>
                <a:spcPts val="2800"/>
              </a:lnSpc>
              <a:buFont typeface="Arial"/>
              <a:buChar char="•"/>
            </a:pPr>
            <a:r>
              <a:rPr lang="en-US" sz="2000">
                <a:solidFill>
                  <a:srgbClr val="000000"/>
                </a:solidFill>
                <a:latin typeface="Montserrat Bold"/>
              </a:rPr>
              <a:t>Designate an assistant skipper. </a:t>
            </a:r>
            <a:r>
              <a:rPr lang="en-US" sz="2000">
                <a:solidFill>
                  <a:srgbClr val="000000"/>
                </a:solidFill>
                <a:latin typeface="Montserrat"/>
              </a:rPr>
              <a:t>Make sure more than one person aboard is familiar with boat handling, operations and general boating safety, in case the primary operator is incapacitated and someone else needs to get the boat back to shore.</a:t>
            </a:r>
          </a:p>
          <a:p>
            <a:pPr>
              <a:lnSpc>
                <a:spcPts val="2800"/>
              </a:lnSpc>
            </a:pPr>
            <a:endParaRPr lang="en-US" sz="2000">
              <a:solidFill>
                <a:srgbClr val="000000"/>
              </a:solidFill>
              <a:latin typeface="Montserrat"/>
            </a:endParaRPr>
          </a:p>
          <a:p>
            <a:pPr algn="just">
              <a:lnSpc>
                <a:spcPts val="2800"/>
              </a:lnSpc>
            </a:pPr>
            <a:endParaRPr lang="en-US" sz="2000">
              <a:solidFill>
                <a:srgbClr val="000000"/>
              </a:solidFill>
              <a:latin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507770" y="0"/>
            <a:ext cx="7837380" cy="10283614"/>
            <a:chOff x="0" y="0"/>
            <a:chExt cx="10449840" cy="13711485"/>
          </a:xfrm>
        </p:grpSpPr>
        <p:pic>
          <p:nvPicPr>
            <p:cNvPr id="3" name="Picture 3"/>
            <p:cNvPicPr>
              <a:picLocks noChangeAspect="1"/>
            </p:cNvPicPr>
            <p:nvPr/>
          </p:nvPicPr>
          <p:blipFill>
            <a:blip r:embed="rId2"/>
            <a:srcRect l="21222" r="34937" b="13714"/>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475374" y="2036445"/>
            <a:ext cx="9835012" cy="7221855"/>
          </a:xfrm>
          <a:prstGeom prst="rect">
            <a:avLst/>
          </a:prstGeom>
        </p:spPr>
        <p:txBody>
          <a:bodyPr lIns="0" tIns="0" rIns="0" bIns="0" rtlCol="0" anchor="t">
            <a:spAutoFit/>
          </a:bodyPr>
          <a:lstStyle/>
          <a:p>
            <a:pPr marL="388622" lvl="1" indent="-194311">
              <a:lnSpc>
                <a:spcPts val="2520"/>
              </a:lnSpc>
              <a:buFont typeface="Arial"/>
              <a:buChar char="•"/>
            </a:pPr>
            <a:r>
              <a:rPr lang="en-US" sz="1800">
                <a:solidFill>
                  <a:srgbClr val="000000"/>
                </a:solidFill>
                <a:latin typeface="Montserrat Bold"/>
              </a:rPr>
              <a:t>Develop a float plan.</a:t>
            </a:r>
            <a:r>
              <a:rPr lang="en-US" sz="1800">
                <a:solidFill>
                  <a:srgbClr val="000000"/>
                </a:solidFill>
                <a:latin typeface="Montserrat"/>
              </a:rPr>
              <a:t> Let someone else know where you’re going and your estimated time of return. A float plan can include the following information: name, address, and phone number of trip leader and passengers; boat type and registration information; trip itinerary; types of communication and signal equipment aboard, such as an Emergency Position Indicating Radio Beacon (EPIRB) or Personal Locator Beacon. </a:t>
            </a:r>
          </a:p>
          <a:p>
            <a:pPr>
              <a:lnSpc>
                <a:spcPts val="2520"/>
              </a:lnSpc>
            </a:pPr>
            <a:endParaRPr lang="en-US" sz="1800">
              <a:solidFill>
                <a:srgbClr val="000000"/>
              </a:solidFill>
              <a:latin typeface="Montserrat"/>
            </a:endParaRPr>
          </a:p>
          <a:p>
            <a:pPr marL="388622" lvl="1" indent="-194311">
              <a:lnSpc>
                <a:spcPts val="2520"/>
              </a:lnSpc>
              <a:buFont typeface="Arial"/>
              <a:buChar char="•"/>
            </a:pPr>
            <a:r>
              <a:rPr lang="en-US" sz="1800">
                <a:solidFill>
                  <a:srgbClr val="000000"/>
                </a:solidFill>
                <a:latin typeface="Montserrat Bold"/>
              </a:rPr>
              <a:t>Have life jackets on hand.</a:t>
            </a:r>
            <a:r>
              <a:rPr lang="en-US" sz="1800">
                <a:solidFill>
                  <a:srgbClr val="000000"/>
                </a:solidFill>
                <a:latin typeface="Montserrat"/>
              </a:rPr>
              <a:t> Assign and fit each passenger and crew member with a life jacket before departure. </a:t>
            </a:r>
          </a:p>
          <a:p>
            <a:pPr>
              <a:lnSpc>
                <a:spcPts val="2520"/>
              </a:lnSpc>
            </a:pPr>
            <a:endParaRPr lang="en-US" sz="1800">
              <a:solidFill>
                <a:srgbClr val="000000"/>
              </a:solidFill>
              <a:latin typeface="Montserrat"/>
            </a:endParaRPr>
          </a:p>
          <a:p>
            <a:pPr marL="388622" lvl="1" indent="-194311">
              <a:lnSpc>
                <a:spcPts val="2520"/>
              </a:lnSpc>
              <a:buFont typeface="Arial"/>
              <a:buChar char="•"/>
            </a:pPr>
            <a:r>
              <a:rPr lang="en-US" sz="1800">
                <a:solidFill>
                  <a:srgbClr val="000000"/>
                </a:solidFill>
                <a:latin typeface="Montserrat Bold"/>
              </a:rPr>
              <a:t>Be aware of carbon monoxide.</a:t>
            </a:r>
            <a:r>
              <a:rPr lang="en-US" sz="1800">
                <a:solidFill>
                  <a:srgbClr val="000000"/>
                </a:solidFill>
                <a:latin typeface="Montserrat"/>
              </a:rPr>
              <a:t> Maintain fresh air circulation throughout the boat. Educate all passengers about the symptoms of CO poisoning and where CO may accumulate. </a:t>
            </a:r>
          </a:p>
          <a:p>
            <a:pPr>
              <a:lnSpc>
                <a:spcPts val="2520"/>
              </a:lnSpc>
            </a:pPr>
            <a:endParaRPr lang="en-US" sz="1800">
              <a:solidFill>
                <a:srgbClr val="000000"/>
              </a:solidFill>
              <a:latin typeface="Montserrat"/>
            </a:endParaRPr>
          </a:p>
          <a:p>
            <a:pPr marL="388622" lvl="1" indent="-194311">
              <a:lnSpc>
                <a:spcPts val="2520"/>
              </a:lnSpc>
              <a:buFont typeface="Arial"/>
              <a:buChar char="•"/>
            </a:pPr>
            <a:r>
              <a:rPr lang="en-US" sz="1800">
                <a:solidFill>
                  <a:srgbClr val="000000"/>
                </a:solidFill>
                <a:latin typeface="Montserrat Bold"/>
              </a:rPr>
              <a:t>Skip swimming in a marina.</a:t>
            </a:r>
            <a:r>
              <a:rPr lang="en-US" sz="1800">
                <a:solidFill>
                  <a:srgbClr val="000000"/>
                </a:solidFill>
                <a:latin typeface="Montserrat"/>
              </a:rPr>
              <a:t> Never swim in a marina or in other areas where boats are connected to shore power. Stray power in the water can create an electric shock hazard. </a:t>
            </a:r>
          </a:p>
          <a:p>
            <a:pPr>
              <a:lnSpc>
                <a:spcPts val="2520"/>
              </a:lnSpc>
            </a:pPr>
            <a:endParaRPr lang="en-US" sz="1800">
              <a:solidFill>
                <a:srgbClr val="000000"/>
              </a:solidFill>
              <a:latin typeface="Montserrat"/>
            </a:endParaRPr>
          </a:p>
          <a:p>
            <a:pPr marL="388622" lvl="1" indent="-194311">
              <a:lnSpc>
                <a:spcPts val="2520"/>
              </a:lnSpc>
              <a:buFont typeface="Arial"/>
              <a:buChar char="•"/>
            </a:pPr>
            <a:r>
              <a:rPr lang="en-US" sz="1800">
                <a:solidFill>
                  <a:srgbClr val="000000"/>
                </a:solidFill>
                <a:latin typeface="Montserrat Bold"/>
              </a:rPr>
              <a:t>Stay clear of the engine. </a:t>
            </a:r>
            <a:r>
              <a:rPr lang="en-US" sz="1800">
                <a:solidFill>
                  <a:srgbClr val="000000"/>
                </a:solidFill>
                <a:latin typeface="Montserrat"/>
              </a:rPr>
              <a:t>Drivers should wear the boat engine's cut-off switch lanyard at all times. Keep watch around the propeller area when people are in the water. Never allow passengers to board or exit your boat from the water when engines are on or idling. Take extra precautions near boats towing skiers or tubers. </a:t>
            </a:r>
          </a:p>
          <a:p>
            <a:pPr algn="just">
              <a:lnSpc>
                <a:spcPts val="2520"/>
              </a:lnSpc>
            </a:pPr>
            <a:endParaRPr lang="en-US" sz="1800">
              <a:solidFill>
                <a:srgbClr val="000000"/>
              </a:solidFill>
              <a:latin typeface="Montserrat"/>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12</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Boating Safety</a:t>
            </a:r>
          </a:p>
        </p:txBody>
      </p:sp>
      <p:sp>
        <p:nvSpPr>
          <p:cNvPr id="8" name="TextBox 8"/>
          <p:cNvSpPr txBox="1"/>
          <p:nvPr/>
        </p:nvSpPr>
        <p:spPr>
          <a:xfrm>
            <a:off x="-369907" y="9530145"/>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a:rPr>
              <a:t>Use common boating sense.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507770" y="0"/>
            <a:ext cx="7837380" cy="10283614"/>
            <a:chOff x="0" y="0"/>
            <a:chExt cx="10449840" cy="13711485"/>
          </a:xfrm>
        </p:grpSpPr>
        <p:pic>
          <p:nvPicPr>
            <p:cNvPr id="3" name="Picture 3"/>
            <p:cNvPicPr>
              <a:picLocks noChangeAspect="1"/>
            </p:cNvPicPr>
            <p:nvPr/>
          </p:nvPicPr>
          <p:blipFill>
            <a:blip r:embed="rId2"/>
            <a:srcRect l="29446" t="8088" r="23855"/>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535586" y="1980671"/>
            <a:ext cx="9738721" cy="7414260"/>
          </a:xfrm>
          <a:prstGeom prst="rect">
            <a:avLst/>
          </a:prstGeom>
        </p:spPr>
        <p:txBody>
          <a:bodyPr lIns="0" tIns="0" rIns="0" bIns="0" rtlCol="0" anchor="t">
            <a:spAutoFit/>
          </a:bodyPr>
          <a:lstStyle/>
          <a:p>
            <a:pPr>
              <a:lnSpc>
                <a:spcPts val="2940"/>
              </a:lnSpc>
            </a:pPr>
            <a:r>
              <a:rPr lang="en-US" sz="2100">
                <a:solidFill>
                  <a:srgbClr val="000000"/>
                </a:solidFill>
                <a:latin typeface="Montserrat Bold"/>
              </a:rPr>
              <a:t>Shout</a:t>
            </a:r>
            <a:r>
              <a:rPr lang="en-US" sz="2100">
                <a:solidFill>
                  <a:srgbClr val="000000"/>
                </a:solidFill>
                <a:latin typeface="Montserrat"/>
              </a:rPr>
              <a:t> – “Man overboard!”</a:t>
            </a:r>
          </a:p>
          <a:p>
            <a:pPr>
              <a:lnSpc>
                <a:spcPts val="2940"/>
              </a:lnSpc>
            </a:pPr>
            <a:r>
              <a:rPr lang="en-US" sz="2100">
                <a:solidFill>
                  <a:srgbClr val="000000"/>
                </a:solidFill>
                <a:latin typeface="Montserrat Bold"/>
              </a:rPr>
              <a:t> </a:t>
            </a:r>
          </a:p>
          <a:p>
            <a:pPr>
              <a:lnSpc>
                <a:spcPts val="2940"/>
              </a:lnSpc>
            </a:pPr>
            <a:r>
              <a:rPr lang="en-US" sz="2100">
                <a:solidFill>
                  <a:srgbClr val="000000"/>
                </a:solidFill>
                <a:latin typeface="Montserrat Bold"/>
              </a:rPr>
              <a:t>Spot</a:t>
            </a:r>
            <a:r>
              <a:rPr lang="en-US" sz="2100">
                <a:solidFill>
                  <a:srgbClr val="000000"/>
                </a:solidFill>
                <a:latin typeface="Montserrat"/>
              </a:rPr>
              <a:t> – Locate the person in the water and keep an eye on them at all times. With waves and the boat’s movement, it’s easy to lose track of your victim. </a:t>
            </a:r>
          </a:p>
          <a:p>
            <a:pPr>
              <a:lnSpc>
                <a:spcPts val="2940"/>
              </a:lnSpc>
            </a:pPr>
            <a:endParaRPr lang="en-US" sz="2100">
              <a:solidFill>
                <a:srgbClr val="000000"/>
              </a:solidFill>
              <a:latin typeface="Montserrat"/>
            </a:endParaRPr>
          </a:p>
          <a:p>
            <a:pPr>
              <a:lnSpc>
                <a:spcPts val="2940"/>
              </a:lnSpc>
            </a:pPr>
            <a:r>
              <a:rPr lang="en-US" sz="2100">
                <a:solidFill>
                  <a:srgbClr val="000000"/>
                </a:solidFill>
                <a:latin typeface="Montserrat Bold"/>
              </a:rPr>
              <a:t>Throw </a:t>
            </a:r>
            <a:r>
              <a:rPr lang="en-US" sz="2100">
                <a:solidFill>
                  <a:srgbClr val="000000"/>
                </a:solidFill>
                <a:latin typeface="Montserrat"/>
              </a:rPr>
              <a:t>– Toss a flotation device into the water for the victim to latch onto. </a:t>
            </a:r>
          </a:p>
          <a:p>
            <a:pPr>
              <a:lnSpc>
                <a:spcPts val="2940"/>
              </a:lnSpc>
            </a:pPr>
            <a:endParaRPr lang="en-US" sz="2100">
              <a:solidFill>
                <a:srgbClr val="000000"/>
              </a:solidFill>
              <a:latin typeface="Montserrat"/>
            </a:endParaRPr>
          </a:p>
          <a:p>
            <a:pPr>
              <a:lnSpc>
                <a:spcPts val="2940"/>
              </a:lnSpc>
            </a:pPr>
            <a:r>
              <a:rPr lang="en-US" sz="2100">
                <a:solidFill>
                  <a:srgbClr val="000000"/>
                </a:solidFill>
                <a:latin typeface="Montserrat Bold"/>
              </a:rPr>
              <a:t>Boat Turn Around*</a:t>
            </a:r>
            <a:r>
              <a:rPr lang="en-US" sz="2100">
                <a:solidFill>
                  <a:srgbClr val="000000"/>
                </a:solidFill>
                <a:latin typeface="Montserrat"/>
              </a:rPr>
              <a:t> – Turn back toward the victim to pick them up. </a:t>
            </a:r>
          </a:p>
          <a:p>
            <a:pPr>
              <a:lnSpc>
                <a:spcPts val="2940"/>
              </a:lnSpc>
            </a:pPr>
            <a:endParaRPr lang="en-US" sz="2100">
              <a:solidFill>
                <a:srgbClr val="000000"/>
              </a:solidFill>
              <a:latin typeface="Montserrat"/>
            </a:endParaRPr>
          </a:p>
          <a:p>
            <a:pPr>
              <a:lnSpc>
                <a:spcPts val="2940"/>
              </a:lnSpc>
            </a:pPr>
            <a:r>
              <a:rPr lang="en-US" sz="2100">
                <a:solidFill>
                  <a:srgbClr val="000000"/>
                </a:solidFill>
                <a:latin typeface="Montserrat Bold"/>
              </a:rPr>
              <a:t>Pull or Climb</a:t>
            </a:r>
            <a:r>
              <a:rPr lang="en-US" sz="2100">
                <a:solidFill>
                  <a:srgbClr val="000000"/>
                </a:solidFill>
                <a:latin typeface="Montserrat"/>
              </a:rPr>
              <a:t> – Return to the victim’s side, toss a lifeline, and tow them in. Or you can pull the victim by the life vest into the boat. If they’re strong enough, they may be able to climb aboard via the swim ladder. </a:t>
            </a:r>
          </a:p>
          <a:p>
            <a:pPr>
              <a:lnSpc>
                <a:spcPts val="2940"/>
              </a:lnSpc>
            </a:pPr>
            <a:endParaRPr lang="en-US" sz="2100">
              <a:solidFill>
                <a:srgbClr val="000000"/>
              </a:solidFill>
              <a:latin typeface="Montserrat"/>
            </a:endParaRPr>
          </a:p>
          <a:p>
            <a:pPr>
              <a:lnSpc>
                <a:spcPts val="2940"/>
              </a:lnSpc>
            </a:pPr>
            <a:r>
              <a:rPr lang="en-US" sz="2100">
                <a:solidFill>
                  <a:srgbClr val="000000"/>
                </a:solidFill>
                <a:latin typeface="Montserrat Italics"/>
              </a:rPr>
              <a:t>*Note: Two types of turns are used to quickly return to the point of origin: The elliptical (an oval racetrack-shaped turn) and the Williamson (most appropriate at night or in reduced visibility). We recommend conducting a search for "rescue turns" in your browser to find out how or to review.</a:t>
            </a:r>
          </a:p>
          <a:p>
            <a:pPr>
              <a:lnSpc>
                <a:spcPts val="2940"/>
              </a:lnSpc>
            </a:pPr>
            <a:endParaRPr lang="en-US" sz="2100">
              <a:solidFill>
                <a:srgbClr val="000000"/>
              </a:solidFill>
              <a:latin typeface="Montserrat Italics"/>
            </a:endParaRP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13</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Boating Safety</a:t>
            </a:r>
          </a:p>
        </p:txBody>
      </p:sp>
      <p:sp>
        <p:nvSpPr>
          <p:cNvPr id="8" name="TextBox 8"/>
          <p:cNvSpPr txBox="1"/>
          <p:nvPr/>
        </p:nvSpPr>
        <p:spPr>
          <a:xfrm>
            <a:off x="-369907" y="9450770"/>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Man overboard!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648742" y="0"/>
            <a:ext cx="7639258" cy="10287000"/>
            <a:chOff x="0" y="0"/>
            <a:chExt cx="10185678" cy="13716000"/>
          </a:xfrm>
        </p:grpSpPr>
        <p:pic>
          <p:nvPicPr>
            <p:cNvPr id="3" name="Picture 3"/>
            <p:cNvPicPr>
              <a:picLocks noChangeAspect="1"/>
            </p:cNvPicPr>
            <p:nvPr/>
          </p:nvPicPr>
          <p:blipFill>
            <a:blip r:embed="rId2"/>
            <a:srcRect l="19999" r="30493"/>
            <a:stretch>
              <a:fillRect/>
            </a:stretch>
          </p:blipFill>
          <p:spPr>
            <a:xfrm>
              <a:off x="0" y="0"/>
              <a:ext cx="10185678" cy="13716000"/>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783853" y="-1691137"/>
            <a:ext cx="9661185" cy="13681551"/>
          </a:xfrm>
          <a:prstGeom prst="rect">
            <a:avLst/>
          </a:prstGeom>
        </p:spPr>
      </p:pic>
      <p:sp>
        <p:nvSpPr>
          <p:cNvPr id="5" name="TextBox 5"/>
          <p:cNvSpPr txBox="1"/>
          <p:nvPr/>
        </p:nvSpPr>
        <p:spPr>
          <a:xfrm>
            <a:off x="433163" y="1790997"/>
            <a:ext cx="9112831" cy="659320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000000"/>
                </a:solidFill>
                <a:latin typeface="Montserrat"/>
              </a:rPr>
              <a:t>Always test water depth before diving. If unable to see below water surface, don’t dive.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Never dive into rivers or other moving bodies of water. Keep your arms extended above your head when diving.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Don’t drink. Drinking before a dive entails a number of risks, including nitrogen narcosis, heat loss and impaired judgment that affects reaction time, attention span and visual tracking, among others.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Don’t smoke. It’s advisable to abstain from smoking at least 12 hours before your dive.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Get medically assessed. Some medical conditions are not compatible with diving. Even a common cold or sinus infection can prevent you from going under. </a:t>
            </a:r>
          </a:p>
          <a:p>
            <a:pPr>
              <a:lnSpc>
                <a:spcPts val="2520"/>
              </a:lnSpc>
            </a:pPr>
            <a:endParaRPr lang="en-US" sz="1800">
              <a:solidFill>
                <a:srgbClr val="000000"/>
              </a:solidFill>
              <a:latin typeface="Montserrat"/>
            </a:endParaRPr>
          </a:p>
          <a:p>
            <a:pPr marL="388620" lvl="1" indent="-194310">
              <a:lnSpc>
                <a:spcPts val="2520"/>
              </a:lnSpc>
              <a:buFont typeface="Arial"/>
              <a:buChar char="•"/>
            </a:pPr>
            <a:r>
              <a:rPr lang="en-US" sz="1800">
                <a:solidFill>
                  <a:srgbClr val="000000"/>
                </a:solidFill>
                <a:latin typeface="Montserrat"/>
              </a:rPr>
              <a:t>Double-check your gear. Whether you own your gear or rent it, always do a safety check. Inspect the gear for wear and tear; look for faulty zippers, cracked buckles, straps or frayed areas that could lead to leaks. Your regulator and tank should also get checked regularly for functional issues. </a:t>
            </a: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14</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Diving Safety</a:t>
            </a:r>
          </a:p>
        </p:txBody>
      </p:sp>
      <p:sp>
        <p:nvSpPr>
          <p:cNvPr id="8" name="TextBox 8"/>
          <p:cNvSpPr txBox="1"/>
          <p:nvPr/>
        </p:nvSpPr>
        <p:spPr>
          <a:xfrm>
            <a:off x="-369907" y="9587295"/>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Observe warning signs.</a:t>
            </a:r>
          </a:p>
        </p:txBody>
      </p:sp>
      <p:sp>
        <p:nvSpPr>
          <p:cNvPr id="9" name="TextBox 9"/>
          <p:cNvSpPr txBox="1"/>
          <p:nvPr/>
        </p:nvSpPr>
        <p:spPr>
          <a:xfrm>
            <a:off x="475374" y="8557123"/>
            <a:ext cx="9791307" cy="762000"/>
          </a:xfrm>
          <a:prstGeom prst="rect">
            <a:avLst/>
          </a:prstGeom>
        </p:spPr>
        <p:txBody>
          <a:bodyPr lIns="0" tIns="0" rIns="0" bIns="0" rtlCol="0" anchor="t">
            <a:spAutoFit/>
          </a:bodyPr>
          <a:lstStyle/>
          <a:p>
            <a:pPr>
              <a:lnSpc>
                <a:spcPts val="2099"/>
              </a:lnSpc>
              <a:spcBef>
                <a:spcPct val="0"/>
              </a:spcBef>
            </a:pPr>
            <a:r>
              <a:rPr lang="en-US" sz="1499">
                <a:solidFill>
                  <a:srgbClr val="000000"/>
                </a:solidFill>
                <a:latin typeface="Montserrat Italics"/>
              </a:rPr>
              <a:t>Disclaimer: The information offered above is designed for educational purposes only. Do not rely solely on this information; seek professional advice on all matters related to scuba diving safety. If you have any further concerns or questions, consult with your guide, dive master or diving instructor.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H="1" flipV="1">
            <a:off x="635177" y="2208345"/>
            <a:ext cx="7443478" cy="8713831"/>
          </a:xfrm>
          <a:prstGeom prst="rect">
            <a:avLst/>
          </a:prstGeom>
        </p:spPr>
      </p:pic>
      <p:grpSp>
        <p:nvGrpSpPr>
          <p:cNvPr id="3" name="Group 3"/>
          <p:cNvGrpSpPr/>
          <p:nvPr/>
        </p:nvGrpSpPr>
        <p:grpSpPr>
          <a:xfrm>
            <a:off x="789951" y="1355083"/>
            <a:ext cx="7574161" cy="7576835"/>
            <a:chOff x="0" y="0"/>
            <a:chExt cx="10098881" cy="10102446"/>
          </a:xfrm>
        </p:grpSpPr>
        <p:grpSp>
          <p:nvGrpSpPr>
            <p:cNvPr id="4" name="Group 4"/>
            <p:cNvGrpSpPr>
              <a:grpSpLocks noChangeAspect="1"/>
            </p:cNvGrpSpPr>
            <p:nvPr/>
          </p:nvGrpSpPr>
          <p:grpSpPr>
            <a:xfrm>
              <a:off x="0" y="0"/>
              <a:ext cx="5938995" cy="6916777"/>
              <a:chOff x="0" y="0"/>
              <a:chExt cx="13561060" cy="15793720"/>
            </a:xfrm>
          </p:grpSpPr>
          <p:sp>
            <p:nvSpPr>
              <p:cNvPr id="5" name="Freeform 5"/>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4"/>
                <a:stretch>
                  <a:fillRect l="-52830" r="-30128"/>
                </a:stretch>
              </a:blipFill>
            </p:spPr>
          </p:sp>
          <p:sp>
            <p:nvSpPr>
              <p:cNvPr id="6" name="Freeform 6"/>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nvGrpSpPr>
            <p:cNvPr id="7" name="Group 7"/>
            <p:cNvGrpSpPr>
              <a:grpSpLocks noChangeAspect="1"/>
            </p:cNvGrpSpPr>
            <p:nvPr/>
          </p:nvGrpSpPr>
          <p:grpSpPr>
            <a:xfrm rot="-647703">
              <a:off x="3564692" y="2690695"/>
              <a:ext cx="5938995" cy="6916777"/>
              <a:chOff x="0" y="0"/>
              <a:chExt cx="13561060" cy="15793720"/>
            </a:xfrm>
          </p:grpSpPr>
          <p:sp>
            <p:nvSpPr>
              <p:cNvPr id="8" name="Freeform 8"/>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6"/>
                <a:stretch>
                  <a:fillRect l="-15859" r="-67099"/>
                </a:stretch>
              </a:blipFill>
            </p:spPr>
          </p:sp>
          <p:sp>
            <p:nvSpPr>
              <p:cNvPr id="9" name="Freeform 9"/>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sp>
        <p:nvSpPr>
          <p:cNvPr id="10" name="TextBox 10"/>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000000"/>
                </a:solidFill>
                <a:latin typeface="Roboto Bold"/>
              </a:rPr>
              <a:t>15</a:t>
            </a:r>
          </a:p>
        </p:txBody>
      </p:sp>
      <p:sp>
        <p:nvSpPr>
          <p:cNvPr id="11" name="TextBox 11"/>
          <p:cNvSpPr txBox="1"/>
          <p:nvPr/>
        </p:nvSpPr>
        <p:spPr>
          <a:xfrm>
            <a:off x="8292596" y="2367244"/>
            <a:ext cx="5127270" cy="1714500"/>
          </a:xfrm>
          <a:prstGeom prst="rect">
            <a:avLst/>
          </a:prstGeom>
        </p:spPr>
        <p:txBody>
          <a:bodyPr lIns="0" tIns="0" rIns="0" bIns="0" rtlCol="0" anchor="t">
            <a:spAutoFit/>
          </a:bodyPr>
          <a:lstStyle/>
          <a:p>
            <a:pPr algn="just">
              <a:lnSpc>
                <a:spcPts val="6600"/>
              </a:lnSpc>
            </a:pPr>
            <a:r>
              <a:rPr lang="en-US" sz="6000">
                <a:solidFill>
                  <a:srgbClr val="FF8800"/>
                </a:solidFill>
                <a:latin typeface="Barlow Bold"/>
              </a:rPr>
              <a:t>Alcohol</a:t>
            </a:r>
          </a:p>
          <a:p>
            <a:pPr algn="just">
              <a:lnSpc>
                <a:spcPts val="6600"/>
              </a:lnSpc>
            </a:pPr>
            <a:r>
              <a:rPr lang="en-US" sz="6000">
                <a:solidFill>
                  <a:srgbClr val="01A6CC"/>
                </a:solidFill>
                <a:latin typeface="Barlow Bold"/>
              </a:rPr>
              <a:t>Safety</a:t>
            </a:r>
          </a:p>
        </p:txBody>
      </p:sp>
      <p:sp>
        <p:nvSpPr>
          <p:cNvPr id="12" name="TextBox 12"/>
          <p:cNvSpPr txBox="1"/>
          <p:nvPr/>
        </p:nvSpPr>
        <p:spPr>
          <a:xfrm>
            <a:off x="8292596" y="4514251"/>
            <a:ext cx="8966704" cy="3443605"/>
          </a:xfrm>
          <a:prstGeom prst="rect">
            <a:avLst/>
          </a:prstGeom>
        </p:spPr>
        <p:txBody>
          <a:bodyPr lIns="0" tIns="0" rIns="0" bIns="0" rtlCol="0" anchor="t">
            <a:spAutoFit/>
          </a:bodyPr>
          <a:lstStyle/>
          <a:p>
            <a:pPr>
              <a:lnSpc>
                <a:spcPts val="3920"/>
              </a:lnSpc>
            </a:pPr>
            <a:r>
              <a:rPr lang="en-US" sz="2800">
                <a:solidFill>
                  <a:srgbClr val="000000"/>
                </a:solidFill>
                <a:latin typeface="Montserrat"/>
              </a:rPr>
              <a:t>For some, summer activities may include alcohol, but risky drinking can put a chill on summer fun, says the National Institute on Alcohol Abuse and Alcoholism. For more information on preventing problems with alcohol this summer and tips on cutting back, visit: https://www.rethinkingdrinking.niaaa.nih.gov</a:t>
            </a:r>
          </a:p>
        </p:txBody>
      </p:sp>
      <p:grpSp>
        <p:nvGrpSpPr>
          <p:cNvPr id="13" name="Group 13"/>
          <p:cNvGrpSpPr/>
          <p:nvPr/>
        </p:nvGrpSpPr>
        <p:grpSpPr>
          <a:xfrm>
            <a:off x="1388260" y="9057993"/>
            <a:ext cx="3830711" cy="649952"/>
            <a:chOff x="0" y="0"/>
            <a:chExt cx="5107614" cy="866603"/>
          </a:xfrm>
        </p:grpSpPr>
        <p:grpSp>
          <p:nvGrpSpPr>
            <p:cNvPr id="14" name="Group 14"/>
            <p:cNvGrpSpPr/>
            <p:nvPr/>
          </p:nvGrpSpPr>
          <p:grpSpPr>
            <a:xfrm>
              <a:off x="0" y="0"/>
              <a:ext cx="5107614" cy="866603"/>
              <a:chOff x="0" y="0"/>
              <a:chExt cx="1008911" cy="171181"/>
            </a:xfrm>
          </p:grpSpPr>
          <p:sp>
            <p:nvSpPr>
              <p:cNvPr id="15" name="Freeform 15"/>
              <p:cNvSpPr/>
              <p:nvPr/>
            </p:nvSpPr>
            <p:spPr>
              <a:xfrm>
                <a:off x="0" y="0"/>
                <a:ext cx="1008911" cy="171181"/>
              </a:xfrm>
              <a:custGeom>
                <a:avLst/>
                <a:gdLst/>
                <a:ahLst/>
                <a:cxnLst/>
                <a:rect l="l" t="t" r="r" b="b"/>
                <a:pathLst>
                  <a:path w="1008911" h="171181">
                    <a:moveTo>
                      <a:pt x="85590" y="0"/>
                    </a:moveTo>
                    <a:lnTo>
                      <a:pt x="923321" y="0"/>
                    </a:lnTo>
                    <a:cubicBezTo>
                      <a:pt x="970591" y="0"/>
                      <a:pt x="1008911" y="38320"/>
                      <a:pt x="1008911" y="85590"/>
                    </a:cubicBezTo>
                    <a:lnTo>
                      <a:pt x="1008911" y="85590"/>
                    </a:lnTo>
                    <a:cubicBezTo>
                      <a:pt x="1008911" y="108290"/>
                      <a:pt x="999894" y="130061"/>
                      <a:pt x="983843" y="146112"/>
                    </a:cubicBezTo>
                    <a:cubicBezTo>
                      <a:pt x="967791" y="162163"/>
                      <a:pt x="946021" y="171181"/>
                      <a:pt x="923321" y="171181"/>
                    </a:cubicBezTo>
                    <a:lnTo>
                      <a:pt x="85590" y="171181"/>
                    </a:lnTo>
                    <a:cubicBezTo>
                      <a:pt x="62890" y="171181"/>
                      <a:pt x="41120" y="162163"/>
                      <a:pt x="25069" y="146112"/>
                    </a:cubicBezTo>
                    <a:cubicBezTo>
                      <a:pt x="9018" y="130061"/>
                      <a:pt x="0" y="108290"/>
                      <a:pt x="0" y="85590"/>
                    </a:cubicBezTo>
                    <a:lnTo>
                      <a:pt x="0" y="85590"/>
                    </a:lnTo>
                    <a:cubicBezTo>
                      <a:pt x="0" y="62890"/>
                      <a:pt x="9018" y="41120"/>
                      <a:pt x="25069" y="25069"/>
                    </a:cubicBezTo>
                    <a:cubicBezTo>
                      <a:pt x="41120" y="9018"/>
                      <a:pt x="62890" y="0"/>
                      <a:pt x="85590" y="0"/>
                    </a:cubicBezTo>
                    <a:close/>
                  </a:path>
                </a:pathLst>
              </a:custGeom>
              <a:solidFill>
                <a:srgbClr val="FFFFFF"/>
              </a:solidFill>
            </p:spPr>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17" name="TextBox 17"/>
            <p:cNvSpPr txBox="1"/>
            <p:nvPr/>
          </p:nvSpPr>
          <p:spPr>
            <a:xfrm>
              <a:off x="184995" y="194118"/>
              <a:ext cx="4737625" cy="440266"/>
            </a:xfrm>
            <a:prstGeom prst="rect">
              <a:avLst/>
            </a:prstGeom>
          </p:spPr>
          <p:txBody>
            <a:bodyPr lIns="0" tIns="0" rIns="0" bIns="0" rtlCol="0" anchor="t">
              <a:spAutoFit/>
            </a:bodyPr>
            <a:lstStyle/>
            <a:p>
              <a:pPr algn="ctr">
                <a:lnSpc>
                  <a:spcPts val="2800"/>
                </a:lnSpc>
              </a:pPr>
              <a:r>
                <a:rPr lang="en-US" sz="2000">
                  <a:solidFill>
                    <a:srgbClr val="000000"/>
                  </a:solidFill>
                  <a:latin typeface="Montserrat Italics"/>
                </a:rPr>
                <a:t>Example: RMI ID# 839950</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507770" y="0"/>
            <a:ext cx="7837380" cy="10283614"/>
            <a:chOff x="0" y="0"/>
            <a:chExt cx="10449840" cy="13711485"/>
          </a:xfrm>
        </p:grpSpPr>
        <p:pic>
          <p:nvPicPr>
            <p:cNvPr id="3" name="Picture 3"/>
            <p:cNvPicPr>
              <a:picLocks noChangeAspect="1"/>
            </p:cNvPicPr>
            <p:nvPr/>
          </p:nvPicPr>
          <p:blipFill>
            <a:blip r:embed="rId2">
              <a:alphaModFix amt="60000"/>
            </a:blip>
            <a:srcRect l="33309" r="33309"/>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767289" y="1961580"/>
            <a:ext cx="9112831" cy="7625715"/>
          </a:xfrm>
          <a:prstGeom prst="rect">
            <a:avLst/>
          </a:prstGeom>
        </p:spPr>
        <p:txBody>
          <a:bodyPr lIns="0" tIns="0" rIns="0" bIns="0" rtlCol="0" anchor="t">
            <a:spAutoFit/>
          </a:bodyPr>
          <a:lstStyle/>
          <a:p>
            <a:pPr>
              <a:lnSpc>
                <a:spcPts val="3219"/>
              </a:lnSpc>
            </a:pPr>
            <a:r>
              <a:rPr lang="en-US" sz="2299">
                <a:solidFill>
                  <a:srgbClr val="000000"/>
                </a:solidFill>
                <a:latin typeface="Montserrat"/>
              </a:rPr>
              <a:t>The sun causes your body to sweat to stay cool and if those fluids aren’t replaced, your body will undergo adverse reactions. You may feel extremely thirsty, dizzy or fatigued.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When people drink alcohol, they may become lackadaisical and reckless, which can have dangerous implications when water is involved.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If you are drinking in or near a body of water be aware that you may lack the dexterity needed to stay afloat, which can increase your risk of drowning (the third leading cause of unintentional injury and death worldwide and fifth in the United States). Sun and heat exposure only amplifies this risk.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Also, the physical exertion of swimming on a hot day paired with alcohol consumption can lead to overheating – a risk factor for heat syncope (fainting), which can have deadly consequences.</a:t>
            </a:r>
          </a:p>
          <a:p>
            <a:pPr>
              <a:lnSpc>
                <a:spcPts val="3499"/>
              </a:lnSpc>
            </a:pPr>
            <a:r>
              <a:rPr lang="en-US" sz="2499">
                <a:solidFill>
                  <a:srgbClr val="000000"/>
                </a:solidFill>
                <a:latin typeface="Montserrat Bold"/>
              </a:rPr>
              <a:t> </a:t>
            </a: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16</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Mixing Sun and Alcohol</a:t>
            </a:r>
          </a:p>
        </p:txBody>
      </p:sp>
      <p:sp>
        <p:nvSpPr>
          <p:cNvPr id="8" name="TextBox 8"/>
          <p:cNvSpPr txBox="1"/>
          <p:nvPr/>
        </p:nvSpPr>
        <p:spPr>
          <a:xfrm>
            <a:off x="-369907" y="9587295"/>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Both alcohol and the sun can cause dehydration.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grpSp>
        <p:nvGrpSpPr>
          <p:cNvPr id="2" name="Group 2"/>
          <p:cNvGrpSpPr/>
          <p:nvPr/>
        </p:nvGrpSpPr>
        <p:grpSpPr>
          <a:xfrm>
            <a:off x="10507770" y="0"/>
            <a:ext cx="7837380" cy="10283614"/>
            <a:chOff x="0" y="0"/>
            <a:chExt cx="10449840" cy="13711485"/>
          </a:xfrm>
        </p:grpSpPr>
        <p:pic>
          <p:nvPicPr>
            <p:cNvPr id="3" name="Picture 3"/>
            <p:cNvPicPr>
              <a:picLocks noChangeAspect="1"/>
            </p:cNvPicPr>
            <p:nvPr/>
          </p:nvPicPr>
          <p:blipFill>
            <a:blip r:embed="rId2"/>
            <a:srcRect l="25612" r="25612"/>
            <a:stretch>
              <a:fillRect/>
            </a:stretch>
          </p:blipFill>
          <p:spPr>
            <a:xfrm>
              <a:off x="0" y="0"/>
              <a:ext cx="10449840" cy="1371148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75862" flipV="1">
            <a:off x="3660028" y="-1691137"/>
            <a:ext cx="9661185" cy="13681551"/>
          </a:xfrm>
          <a:prstGeom prst="rect">
            <a:avLst/>
          </a:prstGeom>
        </p:spPr>
      </p:pic>
      <p:sp>
        <p:nvSpPr>
          <p:cNvPr id="5" name="TextBox 5"/>
          <p:cNvSpPr txBox="1"/>
          <p:nvPr/>
        </p:nvSpPr>
        <p:spPr>
          <a:xfrm>
            <a:off x="751240" y="2009725"/>
            <a:ext cx="9112831" cy="7225665"/>
          </a:xfrm>
          <a:prstGeom prst="rect">
            <a:avLst/>
          </a:prstGeom>
        </p:spPr>
        <p:txBody>
          <a:bodyPr lIns="0" tIns="0" rIns="0" bIns="0" rtlCol="0" anchor="t">
            <a:spAutoFit/>
          </a:bodyPr>
          <a:lstStyle/>
          <a:p>
            <a:pPr>
              <a:lnSpc>
                <a:spcPts val="3219"/>
              </a:lnSpc>
            </a:pPr>
            <a:r>
              <a:rPr lang="en-US" sz="2299">
                <a:solidFill>
                  <a:srgbClr val="000000"/>
                </a:solidFill>
                <a:latin typeface="Montserrat"/>
              </a:rPr>
              <a:t>BoatUS Foundation: "Stressors, such as exposure to noise, vibration, sun, glare, wind, and the motion of the water, affect boat operators and passengers, thus drinking while boating is even more dangerous than drinking and driving."</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"Research shows that hours of exposure to boating stressors produces a kind of fatigue or ‘boater’s hypnosis,’ which slows reaction time almost as much as if you were legally drunk. Adding alcohol or drugs to boating stress factors intensifies their effects; each drink multiplies your accident risk." </a:t>
            </a:r>
          </a:p>
          <a:p>
            <a:pPr>
              <a:lnSpc>
                <a:spcPts val="3219"/>
              </a:lnSpc>
            </a:pPr>
            <a:endParaRPr lang="en-US" sz="2299">
              <a:solidFill>
                <a:srgbClr val="000000"/>
              </a:solidFill>
              <a:latin typeface="Montserrat"/>
            </a:endParaRPr>
          </a:p>
          <a:p>
            <a:pPr>
              <a:lnSpc>
                <a:spcPts val="3219"/>
              </a:lnSpc>
            </a:pPr>
            <a:r>
              <a:rPr lang="en-US" sz="2299">
                <a:solidFill>
                  <a:srgbClr val="000000"/>
                </a:solidFill>
                <a:latin typeface="Montserrat"/>
              </a:rPr>
              <a:t>That’s why boaters should never drink when operating a boat. Every state has strict drinking and boating laws – you can be arrested on the water. Yes, you can get a Boating Under the Influence (BUI) punishable with the same criteria for Driving Under the Influence (DUI). </a:t>
            </a:r>
          </a:p>
          <a:p>
            <a:pPr>
              <a:lnSpc>
                <a:spcPts val="3219"/>
              </a:lnSpc>
            </a:pPr>
            <a:endParaRPr lang="en-US" sz="2299">
              <a:solidFill>
                <a:srgbClr val="000000"/>
              </a:solidFill>
              <a:latin typeface="Montserrat"/>
            </a:endParaRPr>
          </a:p>
          <a:p>
            <a:pPr>
              <a:lnSpc>
                <a:spcPts val="3499"/>
              </a:lnSpc>
            </a:pPr>
            <a:r>
              <a:rPr lang="en-US" sz="2499">
                <a:solidFill>
                  <a:srgbClr val="000000"/>
                </a:solidFill>
                <a:latin typeface="Montserrat Bold"/>
              </a:rPr>
              <a:t> </a:t>
            </a:r>
          </a:p>
        </p:txBody>
      </p:sp>
      <p:sp>
        <p:nvSpPr>
          <p:cNvPr id="6" name="TextBox 6"/>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FFFFFF"/>
                </a:solidFill>
                <a:latin typeface="Roboto Bold"/>
              </a:rPr>
              <a:t>17</a:t>
            </a:r>
          </a:p>
        </p:txBody>
      </p:sp>
      <p:sp>
        <p:nvSpPr>
          <p:cNvPr id="7" name="TextBox 7"/>
          <p:cNvSpPr txBox="1"/>
          <p:nvPr/>
        </p:nvSpPr>
        <p:spPr>
          <a:xfrm>
            <a:off x="911725" y="657997"/>
            <a:ext cx="8155705" cy="876300"/>
          </a:xfrm>
          <a:prstGeom prst="rect">
            <a:avLst/>
          </a:prstGeom>
        </p:spPr>
        <p:txBody>
          <a:bodyPr lIns="0" tIns="0" rIns="0" bIns="0" rtlCol="0" anchor="t">
            <a:spAutoFit/>
          </a:bodyPr>
          <a:lstStyle/>
          <a:p>
            <a:pPr algn="ctr">
              <a:lnSpc>
                <a:spcPts val="6600"/>
              </a:lnSpc>
            </a:pPr>
            <a:r>
              <a:rPr lang="en-US" sz="6000">
                <a:solidFill>
                  <a:srgbClr val="FF8800"/>
                </a:solidFill>
                <a:latin typeface="Barlow Bold"/>
              </a:rPr>
              <a:t>Boaters' Hypnosis</a:t>
            </a:r>
          </a:p>
        </p:txBody>
      </p:sp>
      <p:sp>
        <p:nvSpPr>
          <p:cNvPr id="8" name="TextBox 8"/>
          <p:cNvSpPr txBox="1"/>
          <p:nvPr/>
        </p:nvSpPr>
        <p:spPr>
          <a:xfrm>
            <a:off x="-963701" y="8839199"/>
            <a:ext cx="11702108" cy="447676"/>
          </a:xfrm>
          <a:prstGeom prst="rect">
            <a:avLst/>
          </a:prstGeom>
        </p:spPr>
        <p:txBody>
          <a:bodyPr lIns="0" tIns="0" rIns="0" bIns="0" rtlCol="0" anchor="t">
            <a:spAutoFit/>
          </a:bodyPr>
          <a:lstStyle/>
          <a:p>
            <a:pPr algn="ctr">
              <a:lnSpc>
                <a:spcPts val="3300"/>
              </a:lnSpc>
            </a:pPr>
            <a:r>
              <a:rPr lang="en-US" sz="3000">
                <a:solidFill>
                  <a:srgbClr val="545454"/>
                </a:solidFill>
                <a:latin typeface="Barlow Bold Italics"/>
              </a:rPr>
              <a:t>Fatigue caused by hours of boating.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flipH="1" flipV="1">
            <a:off x="635177" y="2208345"/>
            <a:ext cx="7443478" cy="8713831"/>
          </a:xfrm>
          <a:prstGeom prst="rect">
            <a:avLst/>
          </a:prstGeom>
        </p:spPr>
      </p:pic>
      <p:grpSp>
        <p:nvGrpSpPr>
          <p:cNvPr id="3" name="Group 3"/>
          <p:cNvGrpSpPr>
            <a:grpSpLocks noChangeAspect="1"/>
          </p:cNvGrpSpPr>
          <p:nvPr/>
        </p:nvGrpSpPr>
        <p:grpSpPr>
          <a:xfrm>
            <a:off x="789951" y="1164583"/>
            <a:ext cx="4454246" cy="5187583"/>
            <a:chOff x="0" y="0"/>
            <a:chExt cx="13561060" cy="15793720"/>
          </a:xfrm>
        </p:grpSpPr>
        <p:sp>
          <p:nvSpPr>
            <p:cNvPr id="4" name="Freeform 4"/>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4"/>
              <a:stretch>
                <a:fillRect l="-63399" r="-19651"/>
              </a:stretch>
            </a:blipFill>
          </p:spPr>
        </p:sp>
        <p:sp>
          <p:nvSpPr>
            <p:cNvPr id="5" name="Freeform 5"/>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grpSp>
        <p:nvGrpSpPr>
          <p:cNvPr id="6" name="Group 6"/>
          <p:cNvGrpSpPr>
            <a:grpSpLocks noChangeAspect="1"/>
          </p:cNvGrpSpPr>
          <p:nvPr/>
        </p:nvGrpSpPr>
        <p:grpSpPr>
          <a:xfrm rot="-647703">
            <a:off x="3463470" y="3337601"/>
            <a:ext cx="4454246" cy="5187583"/>
            <a:chOff x="0" y="0"/>
            <a:chExt cx="13561060" cy="15793720"/>
          </a:xfrm>
        </p:grpSpPr>
        <p:sp>
          <p:nvSpPr>
            <p:cNvPr id="7" name="Freeform 7"/>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6"/>
              <a:stretch>
                <a:fillRect l="-114094"/>
              </a:stretch>
            </a:blipFill>
          </p:spPr>
        </p:sp>
        <p:sp>
          <p:nvSpPr>
            <p:cNvPr id="8" name="Freeform 8"/>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5"/>
              <a:stretch>
                <a:fillRect t="-144" b="-144"/>
              </a:stretch>
            </a:blipFill>
          </p:spPr>
        </p:sp>
      </p:grpSp>
      <p:sp>
        <p:nvSpPr>
          <p:cNvPr id="9" name="TextBox 9"/>
          <p:cNvSpPr txBox="1"/>
          <p:nvPr/>
        </p:nvSpPr>
        <p:spPr>
          <a:xfrm>
            <a:off x="17630775" y="9453945"/>
            <a:ext cx="484801" cy="422276"/>
          </a:xfrm>
          <a:prstGeom prst="rect">
            <a:avLst/>
          </a:prstGeom>
        </p:spPr>
        <p:txBody>
          <a:bodyPr lIns="0" tIns="0" rIns="0" bIns="0" rtlCol="0" anchor="t">
            <a:spAutoFit/>
          </a:bodyPr>
          <a:lstStyle/>
          <a:p>
            <a:pPr algn="ctr">
              <a:lnSpc>
                <a:spcPts val="3499"/>
              </a:lnSpc>
            </a:pPr>
            <a:r>
              <a:rPr lang="en-US" sz="2499">
                <a:solidFill>
                  <a:srgbClr val="000000"/>
                </a:solidFill>
                <a:latin typeface="Roboto Bold"/>
              </a:rPr>
              <a:t>18</a:t>
            </a:r>
          </a:p>
        </p:txBody>
      </p:sp>
      <p:sp>
        <p:nvSpPr>
          <p:cNvPr id="10" name="TextBox 10"/>
          <p:cNvSpPr txBox="1"/>
          <p:nvPr/>
        </p:nvSpPr>
        <p:spPr>
          <a:xfrm>
            <a:off x="8689564" y="1250308"/>
            <a:ext cx="5127270" cy="1714500"/>
          </a:xfrm>
          <a:prstGeom prst="rect">
            <a:avLst/>
          </a:prstGeom>
        </p:spPr>
        <p:txBody>
          <a:bodyPr lIns="0" tIns="0" rIns="0" bIns="0" rtlCol="0" anchor="t">
            <a:spAutoFit/>
          </a:bodyPr>
          <a:lstStyle/>
          <a:p>
            <a:pPr algn="just">
              <a:lnSpc>
                <a:spcPts val="6600"/>
              </a:lnSpc>
            </a:pPr>
            <a:r>
              <a:rPr lang="en-US" sz="6000">
                <a:solidFill>
                  <a:srgbClr val="FF8800"/>
                </a:solidFill>
                <a:latin typeface="Barlow Bold"/>
              </a:rPr>
              <a:t>Weather</a:t>
            </a:r>
          </a:p>
          <a:p>
            <a:pPr algn="just">
              <a:lnSpc>
                <a:spcPts val="6600"/>
              </a:lnSpc>
            </a:pPr>
            <a:r>
              <a:rPr lang="en-US" sz="6000">
                <a:solidFill>
                  <a:srgbClr val="01A6CC"/>
                </a:solidFill>
                <a:latin typeface="Barlow Bold"/>
              </a:rPr>
              <a:t>Safety</a:t>
            </a:r>
          </a:p>
        </p:txBody>
      </p:sp>
      <p:sp>
        <p:nvSpPr>
          <p:cNvPr id="11" name="TextBox 11"/>
          <p:cNvSpPr txBox="1"/>
          <p:nvPr/>
        </p:nvSpPr>
        <p:spPr>
          <a:xfrm>
            <a:off x="8689564" y="3397315"/>
            <a:ext cx="7724963" cy="5680075"/>
          </a:xfrm>
          <a:prstGeom prst="rect">
            <a:avLst/>
          </a:prstGeom>
        </p:spPr>
        <p:txBody>
          <a:bodyPr lIns="0" tIns="0" rIns="0" bIns="0" rtlCol="0" anchor="t">
            <a:spAutoFit/>
          </a:bodyPr>
          <a:lstStyle/>
          <a:p>
            <a:pPr>
              <a:lnSpc>
                <a:spcPts val="3500"/>
              </a:lnSpc>
            </a:pPr>
            <a:r>
              <a:rPr lang="en-US" sz="2500">
                <a:solidFill>
                  <a:srgbClr val="000000"/>
                </a:solidFill>
                <a:latin typeface="Montserrat"/>
              </a:rPr>
              <a:t>In 2021, the following weather events caused the most deaths: </a:t>
            </a:r>
          </a:p>
          <a:p>
            <a:pPr marL="539751" lvl="1" indent="-269876">
              <a:lnSpc>
                <a:spcPts val="3500"/>
              </a:lnSpc>
              <a:buFont typeface="Arial"/>
              <a:buChar char="•"/>
            </a:pPr>
            <a:r>
              <a:rPr lang="en-US" sz="2500">
                <a:solidFill>
                  <a:srgbClr val="000000"/>
                </a:solidFill>
                <a:latin typeface="Montserrat"/>
              </a:rPr>
              <a:t> Winter weather, 209 deaths</a:t>
            </a:r>
          </a:p>
          <a:p>
            <a:pPr marL="539751" lvl="1" indent="-269876">
              <a:lnSpc>
                <a:spcPts val="3500"/>
              </a:lnSpc>
              <a:buFont typeface="Arial"/>
              <a:buChar char="•"/>
            </a:pPr>
            <a:r>
              <a:rPr lang="en-US" sz="2500">
                <a:solidFill>
                  <a:srgbClr val="000000"/>
                </a:solidFill>
                <a:latin typeface="Montserrat"/>
              </a:rPr>
              <a:t> Heat, 201 deaths</a:t>
            </a:r>
          </a:p>
          <a:p>
            <a:pPr marL="539751" lvl="1" indent="-269876">
              <a:lnSpc>
                <a:spcPts val="3500"/>
              </a:lnSpc>
              <a:buFont typeface="Arial"/>
              <a:buChar char="•"/>
            </a:pPr>
            <a:r>
              <a:rPr lang="en-US" sz="2500">
                <a:solidFill>
                  <a:srgbClr val="000000"/>
                </a:solidFill>
                <a:latin typeface="Montserrat"/>
              </a:rPr>
              <a:t> Floods, 150 deaths</a:t>
            </a:r>
          </a:p>
          <a:p>
            <a:pPr>
              <a:lnSpc>
                <a:spcPts val="3500"/>
              </a:lnSpc>
            </a:pPr>
            <a:endParaRPr lang="en-US" sz="2500">
              <a:solidFill>
                <a:srgbClr val="000000"/>
              </a:solidFill>
              <a:latin typeface="Montserrat"/>
            </a:endParaRPr>
          </a:p>
          <a:p>
            <a:pPr>
              <a:lnSpc>
                <a:spcPts val="3500"/>
              </a:lnSpc>
            </a:pPr>
            <a:r>
              <a:rPr lang="en-US" sz="2500">
                <a:solidFill>
                  <a:srgbClr val="000000"/>
                </a:solidFill>
                <a:latin typeface="Montserrat"/>
              </a:rPr>
              <a:t>The following weather events caused the most injuries:</a:t>
            </a:r>
          </a:p>
          <a:p>
            <a:pPr marL="539751" lvl="1" indent="-269876">
              <a:lnSpc>
                <a:spcPts val="3500"/>
              </a:lnSpc>
              <a:buFont typeface="Arial"/>
              <a:buChar char="•"/>
            </a:pPr>
            <a:r>
              <a:rPr lang="en-US" sz="2500">
                <a:solidFill>
                  <a:srgbClr val="000000"/>
                </a:solidFill>
                <a:latin typeface="Montserrat"/>
              </a:rPr>
              <a:t> Tornados, 881 injuries</a:t>
            </a:r>
          </a:p>
          <a:p>
            <a:pPr marL="539751" lvl="1" indent="-269876">
              <a:lnSpc>
                <a:spcPts val="3500"/>
              </a:lnSpc>
              <a:buFont typeface="Arial"/>
              <a:buChar char="•"/>
            </a:pPr>
            <a:r>
              <a:rPr lang="en-US" sz="2500">
                <a:solidFill>
                  <a:srgbClr val="000000"/>
                </a:solidFill>
                <a:latin typeface="Montserrat"/>
              </a:rPr>
              <a:t> Winter weather, 254 injuries</a:t>
            </a:r>
          </a:p>
          <a:p>
            <a:pPr marL="539751" lvl="1" indent="-269876">
              <a:lnSpc>
                <a:spcPts val="3500"/>
              </a:lnSpc>
              <a:buFont typeface="Arial"/>
              <a:buChar char="•"/>
            </a:pPr>
            <a:r>
              <a:rPr lang="en-US" sz="2500">
                <a:solidFill>
                  <a:srgbClr val="000000"/>
                </a:solidFill>
                <a:latin typeface="Montserrat"/>
              </a:rPr>
              <a:t> High winds/thunderstorm winds, 155 injuries</a:t>
            </a:r>
          </a:p>
          <a:p>
            <a:pPr>
              <a:lnSpc>
                <a:spcPts val="3500"/>
              </a:lnSpc>
            </a:pPr>
            <a:endParaRPr lang="en-US" sz="2500">
              <a:solidFill>
                <a:srgbClr val="000000"/>
              </a:solidFill>
              <a:latin typeface="Montserrat"/>
            </a:endParaRPr>
          </a:p>
          <a:p>
            <a:pPr algn="r">
              <a:lnSpc>
                <a:spcPts val="3500"/>
              </a:lnSpc>
            </a:pPr>
            <a:r>
              <a:rPr lang="en-US" sz="2500">
                <a:solidFill>
                  <a:srgbClr val="000000"/>
                </a:solidFill>
                <a:latin typeface="Montserrat Italics"/>
              </a:rPr>
              <a:t>Source: National Safety Council</a:t>
            </a:r>
          </a:p>
        </p:txBody>
      </p:sp>
      <p:grpSp>
        <p:nvGrpSpPr>
          <p:cNvPr id="12" name="Group 12"/>
          <p:cNvGrpSpPr/>
          <p:nvPr/>
        </p:nvGrpSpPr>
        <p:grpSpPr>
          <a:xfrm>
            <a:off x="1388260" y="9057993"/>
            <a:ext cx="3830711" cy="649952"/>
            <a:chOff x="0" y="0"/>
            <a:chExt cx="5107614" cy="866603"/>
          </a:xfrm>
        </p:grpSpPr>
        <p:grpSp>
          <p:nvGrpSpPr>
            <p:cNvPr id="13" name="Group 13"/>
            <p:cNvGrpSpPr/>
            <p:nvPr/>
          </p:nvGrpSpPr>
          <p:grpSpPr>
            <a:xfrm>
              <a:off x="0" y="0"/>
              <a:ext cx="5107614" cy="866603"/>
              <a:chOff x="0" y="0"/>
              <a:chExt cx="1008911" cy="171181"/>
            </a:xfrm>
          </p:grpSpPr>
          <p:sp>
            <p:nvSpPr>
              <p:cNvPr id="14" name="Freeform 14"/>
              <p:cNvSpPr/>
              <p:nvPr/>
            </p:nvSpPr>
            <p:spPr>
              <a:xfrm>
                <a:off x="0" y="0"/>
                <a:ext cx="1008911" cy="171181"/>
              </a:xfrm>
              <a:custGeom>
                <a:avLst/>
                <a:gdLst/>
                <a:ahLst/>
                <a:cxnLst/>
                <a:rect l="l" t="t" r="r" b="b"/>
                <a:pathLst>
                  <a:path w="1008911" h="171181">
                    <a:moveTo>
                      <a:pt x="85590" y="0"/>
                    </a:moveTo>
                    <a:lnTo>
                      <a:pt x="923321" y="0"/>
                    </a:lnTo>
                    <a:cubicBezTo>
                      <a:pt x="970591" y="0"/>
                      <a:pt x="1008911" y="38320"/>
                      <a:pt x="1008911" y="85590"/>
                    </a:cubicBezTo>
                    <a:lnTo>
                      <a:pt x="1008911" y="85590"/>
                    </a:lnTo>
                    <a:cubicBezTo>
                      <a:pt x="1008911" y="108290"/>
                      <a:pt x="999894" y="130061"/>
                      <a:pt x="983843" y="146112"/>
                    </a:cubicBezTo>
                    <a:cubicBezTo>
                      <a:pt x="967791" y="162163"/>
                      <a:pt x="946021" y="171181"/>
                      <a:pt x="923321" y="171181"/>
                    </a:cubicBezTo>
                    <a:lnTo>
                      <a:pt x="85590" y="171181"/>
                    </a:lnTo>
                    <a:cubicBezTo>
                      <a:pt x="62890" y="171181"/>
                      <a:pt x="41120" y="162163"/>
                      <a:pt x="25069" y="146112"/>
                    </a:cubicBezTo>
                    <a:cubicBezTo>
                      <a:pt x="9018" y="130061"/>
                      <a:pt x="0" y="108290"/>
                      <a:pt x="0" y="85590"/>
                    </a:cubicBezTo>
                    <a:lnTo>
                      <a:pt x="0" y="85590"/>
                    </a:lnTo>
                    <a:cubicBezTo>
                      <a:pt x="0" y="62890"/>
                      <a:pt x="9018" y="41120"/>
                      <a:pt x="25069" y="25069"/>
                    </a:cubicBezTo>
                    <a:cubicBezTo>
                      <a:pt x="41120" y="9018"/>
                      <a:pt x="62890" y="0"/>
                      <a:pt x="85590" y="0"/>
                    </a:cubicBezTo>
                    <a:close/>
                  </a:path>
                </a:pathLst>
              </a:custGeom>
              <a:solidFill>
                <a:srgbClr val="FFFFFF"/>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16" name="TextBox 16"/>
            <p:cNvSpPr txBox="1"/>
            <p:nvPr/>
          </p:nvSpPr>
          <p:spPr>
            <a:xfrm>
              <a:off x="184995" y="194118"/>
              <a:ext cx="4737625" cy="440266"/>
            </a:xfrm>
            <a:prstGeom prst="rect">
              <a:avLst/>
            </a:prstGeom>
          </p:spPr>
          <p:txBody>
            <a:bodyPr lIns="0" tIns="0" rIns="0" bIns="0" rtlCol="0" anchor="t">
              <a:spAutoFit/>
            </a:bodyPr>
            <a:lstStyle/>
            <a:p>
              <a:pPr algn="ctr">
                <a:lnSpc>
                  <a:spcPts val="2800"/>
                </a:lnSpc>
              </a:pPr>
              <a:r>
                <a:rPr lang="en-US" sz="2000">
                  <a:solidFill>
                    <a:srgbClr val="000000"/>
                  </a:solidFill>
                  <a:latin typeface="Montserrat Italics"/>
                </a:rPr>
                <a:t>Example: RMI ID# 661964</a:t>
              </a:r>
            </a:p>
          </p:txBody>
        </p:sp>
      </p:grpSp>
      <p:sp>
        <p:nvSpPr>
          <p:cNvPr id="17" name="AutoShape 17"/>
          <p:cNvSpPr/>
          <p:nvPr/>
        </p:nvSpPr>
        <p:spPr>
          <a:xfrm>
            <a:off x="8601882" y="4935402"/>
            <a:ext cx="235043" cy="0"/>
          </a:xfrm>
          <a:prstGeom prst="line">
            <a:avLst/>
          </a:prstGeom>
          <a:ln w="38100" cap="flat">
            <a:solidFill>
              <a:srgbClr val="FF8800"/>
            </a:solidFill>
            <a:prstDash val="solid"/>
            <a:headEnd type="none" w="sm" len="sm"/>
            <a:tailEnd type="arrow" w="med" len="sm"/>
          </a:ln>
        </p:spPr>
      </p:sp>
      <p:sp>
        <p:nvSpPr>
          <p:cNvPr id="18" name="AutoShape 18"/>
          <p:cNvSpPr/>
          <p:nvPr/>
        </p:nvSpPr>
        <p:spPr>
          <a:xfrm>
            <a:off x="8609788" y="5379702"/>
            <a:ext cx="235043" cy="0"/>
          </a:xfrm>
          <a:prstGeom prst="line">
            <a:avLst/>
          </a:prstGeom>
          <a:ln w="38100" cap="flat">
            <a:solidFill>
              <a:srgbClr val="FF8800"/>
            </a:solidFill>
            <a:prstDash val="solid"/>
            <a:headEnd type="none" w="sm" len="sm"/>
            <a:tailEnd type="arrow" w="med" len="sm"/>
          </a:ln>
        </p:spPr>
      </p:sp>
      <p:sp>
        <p:nvSpPr>
          <p:cNvPr id="19" name="AutoShape 19"/>
          <p:cNvSpPr/>
          <p:nvPr/>
        </p:nvSpPr>
        <p:spPr>
          <a:xfrm>
            <a:off x="8601882" y="7137490"/>
            <a:ext cx="235043" cy="0"/>
          </a:xfrm>
          <a:prstGeom prst="line">
            <a:avLst/>
          </a:prstGeom>
          <a:ln w="38100" cap="flat">
            <a:solidFill>
              <a:srgbClr val="FF8800"/>
            </a:solidFill>
            <a:prstDash val="solid"/>
            <a:headEnd type="none" w="sm" len="sm"/>
            <a:tailEnd type="arrow" w="med" len="sm"/>
          </a:ln>
        </p:spPr>
      </p:sp>
      <p:sp>
        <p:nvSpPr>
          <p:cNvPr id="20" name="AutoShape 20"/>
          <p:cNvSpPr/>
          <p:nvPr/>
        </p:nvSpPr>
        <p:spPr>
          <a:xfrm>
            <a:off x="8609788" y="8013309"/>
            <a:ext cx="235043" cy="0"/>
          </a:xfrm>
          <a:prstGeom prst="line">
            <a:avLst/>
          </a:prstGeom>
          <a:ln w="38100" cap="flat">
            <a:solidFill>
              <a:srgbClr val="FF8800"/>
            </a:solidFill>
            <a:prstDash val="solid"/>
            <a:headEnd type="none" w="sm" len="sm"/>
            <a:tailEnd type="arrow" w="med" len="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1650</Words>
  <Application>Microsoft Office PowerPoint</Application>
  <PresentationFormat>Custom</PresentationFormat>
  <Paragraphs>124</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Barlow Bold</vt:lpstr>
      <vt:lpstr>Barlow Bold Italics</vt:lpstr>
      <vt:lpstr>Montserrat</vt:lpstr>
      <vt:lpstr>Montserrat Bold</vt:lpstr>
      <vt:lpstr>Roboto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101 Critical Days of Summer</dc:title>
  <dc:creator>Slater, Stephanie J CIV USN COMNAVSAFECOM NOR VA (USA)</dc:creator>
  <cp:lastModifiedBy>Slater, Stephanie J CIV NAVSAFECEN, 521B</cp:lastModifiedBy>
  <cp:revision>4</cp:revision>
  <dcterms:created xsi:type="dcterms:W3CDTF">2006-08-16T00:00:00Z</dcterms:created>
  <dcterms:modified xsi:type="dcterms:W3CDTF">2023-02-03T15:21:09Z</dcterms:modified>
  <dc:identifier>DAFSBuZ6Hr0</dc:identifier>
</cp:coreProperties>
</file>