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77" r:id="rId3"/>
    <p:sldId id="278" r:id="rId4"/>
    <p:sldId id="279" r:id="rId5"/>
    <p:sldId id="280" r:id="rId6"/>
    <p:sldId id="281" r:id="rId7"/>
    <p:sldId id="282" r:id="rId8"/>
    <p:sldId id="283" r:id="rId9"/>
    <p:sldId id="284" r:id="rId10"/>
    <p:sldId id="285" r:id="rId11"/>
  </p:sldIdLst>
  <p:sldSz cx="18288000" cy="10287000"/>
  <p:notesSz cx="6858000" cy="9144000"/>
  <p:embeddedFontLst>
    <p:embeddedFont>
      <p:font typeface="Montserrat Bold" panose="00000800000000000000" pitchFamily="2" charset="0"/>
      <p:regular r:id="rId12"/>
      <p:bold r:id="rId13"/>
    </p:embeddedFont>
    <p:embeddedFont>
      <p:font typeface="Calibri" panose="020F0502020204030204" pitchFamily="34" charset="0"/>
      <p:regular r:id="rId14"/>
      <p:bold r:id="rId15"/>
      <p:italic r:id="rId16"/>
      <p:boldItalic r:id="rId17"/>
    </p:embeddedFont>
    <p:embeddedFont>
      <p:font typeface="Roboto Bold" panose="02000000000000000000" pitchFamily="2" charset="0"/>
      <p:regular r:id="rId18"/>
      <p:bold r:id="rId19"/>
    </p:embeddedFont>
    <p:embeddedFont>
      <p:font typeface="Montserrat" panose="00000500000000000000" pitchFamily="2" charset="0"/>
      <p:regular r:id="rId20"/>
      <p:bold r:id="rId21"/>
      <p:italic r:id="rId22"/>
      <p:boldItalic r:id="rId23"/>
    </p:embeddedFont>
    <p:embeddedFont>
      <p:font typeface="Montserrat Italics" panose="020B0604020202020204" charset="0"/>
      <p:regular r:id="rId24"/>
    </p:embeddedFont>
    <p:embeddedFont>
      <p:font typeface="Roboto" panose="02000000000000000000" pitchFamily="2" charset="0"/>
      <p:regular r:id="rId25"/>
      <p:bold r:id="rId26"/>
      <p:italic r:id="rId27"/>
      <p:boldItalic r:id="rId28"/>
    </p:embeddedFont>
    <p:embeddedFont>
      <p:font typeface="Barlow Bold" panose="020B0604020202020204" charset="0"/>
      <p:regular r:id="rId29"/>
    </p:embeddedFont>
    <p:embeddedFont>
      <p:font typeface="Barlow Bold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srcRect l="33823" r="26013"/>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751240" y="2019250"/>
            <a:ext cx="9112831" cy="6671310"/>
          </a:xfrm>
          <a:prstGeom prst="rect">
            <a:avLst/>
          </a:prstGeom>
        </p:spPr>
        <p:txBody>
          <a:bodyPr lIns="0" tIns="0" rIns="0" bIns="0" rtlCol="0" anchor="t">
            <a:spAutoFit/>
          </a:bodyPr>
          <a:lstStyle/>
          <a:p>
            <a:pPr>
              <a:lnSpc>
                <a:spcPts val="2939"/>
              </a:lnSpc>
            </a:pPr>
            <a:r>
              <a:rPr lang="en-US" sz="2099">
                <a:solidFill>
                  <a:srgbClr val="000000"/>
                </a:solidFill>
                <a:latin typeface="Montserrat Bold"/>
              </a:rPr>
              <a:t>Heat-Related Illnesses: </a:t>
            </a:r>
          </a:p>
          <a:p>
            <a:pPr>
              <a:lnSpc>
                <a:spcPts val="2939"/>
              </a:lnSpc>
            </a:pPr>
            <a:r>
              <a:rPr lang="en-US" sz="2099">
                <a:solidFill>
                  <a:srgbClr val="000000"/>
                </a:solidFill>
                <a:latin typeface="Montserrat"/>
              </a:rPr>
              <a:t>Sunburn  </a:t>
            </a:r>
          </a:p>
          <a:p>
            <a:pPr>
              <a:lnSpc>
                <a:spcPts val="2939"/>
              </a:lnSpc>
            </a:pPr>
            <a:r>
              <a:rPr lang="en-US" sz="2099">
                <a:solidFill>
                  <a:srgbClr val="000000"/>
                </a:solidFill>
                <a:latin typeface="Montserrat"/>
              </a:rPr>
              <a:t>Heat Cramps </a:t>
            </a:r>
          </a:p>
          <a:p>
            <a:pPr>
              <a:lnSpc>
                <a:spcPts val="2939"/>
              </a:lnSpc>
            </a:pPr>
            <a:r>
              <a:rPr lang="en-US" sz="2099">
                <a:solidFill>
                  <a:srgbClr val="000000"/>
                </a:solidFill>
                <a:latin typeface="Montserrat"/>
              </a:rPr>
              <a:t>Heat Exhaustion </a:t>
            </a:r>
          </a:p>
          <a:p>
            <a:pPr>
              <a:lnSpc>
                <a:spcPts val="2939"/>
              </a:lnSpc>
            </a:pPr>
            <a:r>
              <a:rPr lang="en-US" sz="2099">
                <a:solidFill>
                  <a:srgbClr val="000000"/>
                </a:solidFill>
                <a:latin typeface="Montserrat"/>
              </a:rPr>
              <a:t>Heat Stroke </a:t>
            </a:r>
          </a:p>
          <a:p>
            <a:pPr>
              <a:lnSpc>
                <a:spcPts val="2939"/>
              </a:lnSpc>
            </a:pPr>
            <a:endParaRPr lang="en-US" sz="2099">
              <a:solidFill>
                <a:srgbClr val="000000"/>
              </a:solidFill>
              <a:latin typeface="Montserrat"/>
            </a:endParaRPr>
          </a:p>
          <a:p>
            <a:pPr>
              <a:lnSpc>
                <a:spcPts val="2939"/>
              </a:lnSpc>
            </a:pPr>
            <a:r>
              <a:rPr lang="en-US" sz="2099">
                <a:solidFill>
                  <a:srgbClr val="000000"/>
                </a:solidFill>
                <a:latin typeface="Montserrat Bold"/>
              </a:rPr>
              <a:t>Definition:</a:t>
            </a:r>
          </a:p>
          <a:p>
            <a:pPr>
              <a:lnSpc>
                <a:spcPts val="2939"/>
              </a:lnSpc>
            </a:pPr>
            <a:r>
              <a:rPr lang="en-US" sz="2099">
                <a:solidFill>
                  <a:srgbClr val="000000"/>
                </a:solidFill>
                <a:latin typeface="Montserrat"/>
              </a:rPr>
              <a:t>Heat-related illness, or hyperthermia, is a condition resulting from exposure to extreme heat where the body becomes unable to properly cool, resulting in a rapid rise in body temperature. </a:t>
            </a:r>
          </a:p>
          <a:p>
            <a:pPr>
              <a:lnSpc>
                <a:spcPts val="2939"/>
              </a:lnSpc>
            </a:pPr>
            <a:endParaRPr lang="en-US" sz="2099">
              <a:solidFill>
                <a:srgbClr val="000000"/>
              </a:solidFill>
              <a:latin typeface="Montserrat"/>
            </a:endParaRPr>
          </a:p>
          <a:p>
            <a:pPr>
              <a:lnSpc>
                <a:spcPts val="2939"/>
              </a:lnSpc>
            </a:pPr>
            <a:r>
              <a:rPr lang="en-US" sz="2099">
                <a:solidFill>
                  <a:srgbClr val="000000"/>
                </a:solidFill>
                <a:latin typeface="Montserrat"/>
              </a:rPr>
              <a:t>The evaporation of sweat is the normal way to remove body heat, but, when the humidity is high, sweat does not evaporate as quickly. This, in turn, prevents the body from releasing heat quickly. </a:t>
            </a:r>
          </a:p>
          <a:p>
            <a:pPr>
              <a:lnSpc>
                <a:spcPts val="2939"/>
              </a:lnSpc>
            </a:pPr>
            <a:endParaRPr lang="en-US" sz="2099">
              <a:solidFill>
                <a:srgbClr val="000000"/>
              </a:solidFill>
              <a:latin typeface="Montserrat"/>
            </a:endParaRPr>
          </a:p>
          <a:p>
            <a:pPr>
              <a:lnSpc>
                <a:spcPts val="2939"/>
              </a:lnSpc>
            </a:pPr>
            <a:r>
              <a:rPr lang="en-US" sz="2099">
                <a:solidFill>
                  <a:srgbClr val="000000"/>
                </a:solidFill>
                <a:latin typeface="Montserrat"/>
              </a:rPr>
              <a:t>Prompt treatment of heat-related illnesses with aggressive fluid replacement and cooling of core body temperature is critical to reducing illness and preventing death. </a:t>
            </a:r>
            <a:r>
              <a:rPr lang="en-US" sz="2099">
                <a:solidFill>
                  <a:srgbClr val="000000"/>
                </a:solidFill>
                <a:latin typeface="Montserrat Bold"/>
              </a:rPr>
              <a:t> </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a:rPr>
              <a:t>21</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Heat-related Illness</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Heat exhaustion and heat stroke can escalate quickly.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l="30511" r="23452" b="8168"/>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638180" y="2184760"/>
            <a:ext cx="9621940" cy="5897880"/>
          </a:xfrm>
          <a:prstGeom prst="rect">
            <a:avLst/>
          </a:prstGeom>
        </p:spPr>
        <p:txBody>
          <a:bodyPr lIns="0" tIns="0" rIns="0" bIns="0" rtlCol="0" anchor="t">
            <a:spAutoFit/>
          </a:bodyPr>
          <a:lstStyle/>
          <a:p>
            <a:pPr>
              <a:lnSpc>
                <a:spcPts val="2799"/>
              </a:lnSpc>
            </a:pPr>
            <a:r>
              <a:rPr lang="en-US" sz="1999">
                <a:solidFill>
                  <a:srgbClr val="000000"/>
                </a:solidFill>
                <a:latin typeface="Montserrat Bold"/>
              </a:rPr>
              <a:t>Follow our tips to ensure your walks, jogs or runs are rewarding and safe:</a:t>
            </a:r>
          </a:p>
          <a:p>
            <a:pPr>
              <a:lnSpc>
                <a:spcPts val="2799"/>
              </a:lnSpc>
            </a:pPr>
            <a:endParaRPr lang="en-US" sz="1999">
              <a:solidFill>
                <a:srgbClr val="000000"/>
              </a:solidFill>
              <a:latin typeface="Montserrat Bold"/>
            </a:endParaRPr>
          </a:p>
          <a:p>
            <a:pPr marL="431799" lvl="1" indent="-215899">
              <a:lnSpc>
                <a:spcPts val="2799"/>
              </a:lnSpc>
              <a:buFont typeface="Arial"/>
              <a:buChar char="•"/>
            </a:pPr>
            <a:r>
              <a:rPr lang="en-US" sz="1999">
                <a:solidFill>
                  <a:srgbClr val="000000"/>
                </a:solidFill>
                <a:latin typeface="Montserrat"/>
              </a:rPr>
              <a:t>Execute warm up exercise before walking, jogging or running.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Choose shoes for walking, jogging or running.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Drink plenty of fluids (water or sports drinks) before, during and after.</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Watch for signs of heat cramps, heat exhaustion or heat stroke.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Allow a cool down period.</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Jog, run or walk on sidewalks facing traffic. Exercise caution when jogging, running or walking near roadways.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Wear bright-colored clothing to improve your visibility.</a:t>
            </a:r>
          </a:p>
          <a:p>
            <a:pPr>
              <a:lnSpc>
                <a:spcPts val="2240"/>
              </a:lnSpc>
            </a:pPr>
            <a:endParaRPr lang="en-US" sz="199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a:rPr>
              <a:t>30</a:t>
            </a:r>
          </a:p>
        </p:txBody>
      </p:sp>
      <p:sp>
        <p:nvSpPr>
          <p:cNvPr id="7" name="TextBox 7"/>
          <p:cNvSpPr txBox="1"/>
          <p:nvPr/>
        </p:nvSpPr>
        <p:spPr>
          <a:xfrm>
            <a:off x="911725" y="657997"/>
            <a:ext cx="8717402"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Cardio Activities</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Be safe while being fit.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srcRect l="16506" r="32684"/>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815434" y="1846010"/>
            <a:ext cx="8970154" cy="7785735"/>
          </a:xfrm>
          <a:prstGeom prst="rect">
            <a:avLst/>
          </a:prstGeom>
        </p:spPr>
        <p:txBody>
          <a:bodyPr lIns="0" tIns="0" rIns="0" bIns="0" rtlCol="0" anchor="t">
            <a:spAutoFit/>
          </a:bodyPr>
          <a:lstStyle/>
          <a:p>
            <a:pPr>
              <a:lnSpc>
                <a:spcPts val="2939"/>
              </a:lnSpc>
            </a:pPr>
            <a:r>
              <a:rPr lang="en-US" sz="2099">
                <a:solidFill>
                  <a:srgbClr val="000000"/>
                </a:solidFill>
                <a:latin typeface="Montserrat Bold"/>
              </a:rPr>
              <a:t>WHAT YOU CAN DO: </a:t>
            </a:r>
          </a:p>
          <a:p>
            <a:pPr marL="453388" lvl="1" indent="-226694">
              <a:lnSpc>
                <a:spcPts val="2939"/>
              </a:lnSpc>
              <a:buFont typeface="Arial"/>
              <a:buChar char="•"/>
            </a:pPr>
            <a:r>
              <a:rPr lang="en-US" sz="2099">
                <a:solidFill>
                  <a:srgbClr val="000000"/>
                </a:solidFill>
                <a:latin typeface="Montserrat"/>
              </a:rPr>
              <a:t>During heat waves, frequently check on people at risk for heat-related death, such as the elderly and disabled or homebound people. </a:t>
            </a:r>
          </a:p>
          <a:p>
            <a:pPr>
              <a:lnSpc>
                <a:spcPts val="2939"/>
              </a:lnSpc>
            </a:pPr>
            <a:endParaRPr lang="en-US" sz="2099">
              <a:solidFill>
                <a:srgbClr val="000000"/>
              </a:solidFill>
              <a:latin typeface="Montserrat"/>
            </a:endParaRPr>
          </a:p>
          <a:p>
            <a:pPr marL="453388" lvl="1" indent="-226694">
              <a:lnSpc>
                <a:spcPts val="2939"/>
              </a:lnSpc>
              <a:buFont typeface="Arial"/>
              <a:buChar char="•"/>
            </a:pPr>
            <a:r>
              <a:rPr lang="en-US" sz="2099">
                <a:solidFill>
                  <a:srgbClr val="000000"/>
                </a:solidFill>
                <a:latin typeface="Montserrat"/>
              </a:rPr>
              <a:t>Never leave children alone in cars and ensure children cannot lock themselves in an enclosed space, such as a car trunk. </a:t>
            </a:r>
          </a:p>
          <a:p>
            <a:pPr>
              <a:lnSpc>
                <a:spcPts val="2939"/>
              </a:lnSpc>
            </a:pPr>
            <a:endParaRPr lang="en-US" sz="2099">
              <a:solidFill>
                <a:srgbClr val="000000"/>
              </a:solidFill>
              <a:latin typeface="Montserrat"/>
            </a:endParaRPr>
          </a:p>
          <a:p>
            <a:pPr marL="453388" lvl="1" indent="-226694">
              <a:lnSpc>
                <a:spcPts val="2939"/>
              </a:lnSpc>
              <a:buFont typeface="Arial"/>
              <a:buChar char="•"/>
            </a:pPr>
            <a:r>
              <a:rPr lang="en-US" sz="2099">
                <a:solidFill>
                  <a:srgbClr val="000000"/>
                </a:solidFill>
                <a:latin typeface="Montserrat"/>
              </a:rPr>
              <a:t>Limit sun exposure during midday hours and in places of potential severe exposure, such as beaches. </a:t>
            </a:r>
          </a:p>
          <a:p>
            <a:pPr>
              <a:lnSpc>
                <a:spcPts val="2939"/>
              </a:lnSpc>
            </a:pPr>
            <a:endParaRPr lang="en-US" sz="2099">
              <a:solidFill>
                <a:srgbClr val="000000"/>
              </a:solidFill>
              <a:latin typeface="Montserrat"/>
            </a:endParaRPr>
          </a:p>
          <a:p>
            <a:pPr marL="453388" lvl="1" indent="-226694">
              <a:lnSpc>
                <a:spcPts val="2939"/>
              </a:lnSpc>
              <a:buFont typeface="Arial"/>
              <a:buChar char="•"/>
            </a:pPr>
            <a:r>
              <a:rPr lang="en-US" sz="2099">
                <a:solidFill>
                  <a:srgbClr val="000000"/>
                </a:solidFill>
                <a:latin typeface="Montserrat"/>
              </a:rPr>
              <a:t>Drink plenty of nonalcoholic fluids and replace the body’s salts and minerals, which sweating can release. Do not take salt tablets unless under medical supervision. </a:t>
            </a:r>
          </a:p>
          <a:p>
            <a:pPr>
              <a:lnSpc>
                <a:spcPts val="2939"/>
              </a:lnSpc>
            </a:pPr>
            <a:endParaRPr lang="en-US" sz="2099">
              <a:solidFill>
                <a:srgbClr val="000000"/>
              </a:solidFill>
              <a:latin typeface="Montserrat"/>
            </a:endParaRPr>
          </a:p>
          <a:p>
            <a:pPr marL="453388" lvl="1" indent="-226694">
              <a:lnSpc>
                <a:spcPts val="2939"/>
              </a:lnSpc>
              <a:buFont typeface="Arial"/>
              <a:buChar char="•"/>
            </a:pPr>
            <a:r>
              <a:rPr lang="en-US" sz="2099">
                <a:solidFill>
                  <a:srgbClr val="000000"/>
                </a:solidFill>
                <a:latin typeface="Montserrat"/>
              </a:rPr>
              <a:t>Dress infants and children in cool, loose clothing and shade their heads and faces from the sun with hats or an umbrella. </a:t>
            </a:r>
          </a:p>
          <a:p>
            <a:pPr>
              <a:lnSpc>
                <a:spcPts val="2939"/>
              </a:lnSpc>
            </a:pPr>
            <a:endParaRPr lang="en-US" sz="2099">
              <a:solidFill>
                <a:srgbClr val="000000"/>
              </a:solidFill>
              <a:latin typeface="Montserrat"/>
            </a:endParaRPr>
          </a:p>
          <a:p>
            <a:pPr marL="453388" lvl="1" indent="-226694">
              <a:lnSpc>
                <a:spcPts val="2939"/>
              </a:lnSpc>
              <a:buFont typeface="Arial"/>
              <a:buChar char="•"/>
            </a:pPr>
            <a:r>
              <a:rPr lang="en-US" sz="2099">
                <a:solidFill>
                  <a:srgbClr val="000000"/>
                </a:solidFill>
                <a:latin typeface="Montserrat"/>
              </a:rPr>
              <a:t>Provide plenty of fresh water for pets and leave the water in a shady area.</a:t>
            </a:r>
          </a:p>
          <a:p>
            <a:pPr>
              <a:lnSpc>
                <a:spcPts val="2939"/>
              </a:lnSpc>
            </a:pPr>
            <a:endParaRPr lang="en-US" sz="209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22</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Heat Safety Tips</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Surviving the hot weather.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l="24595" r="24595"/>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815434" y="1846010"/>
            <a:ext cx="9126482" cy="7589520"/>
          </a:xfrm>
          <a:prstGeom prst="rect">
            <a:avLst/>
          </a:prstGeom>
        </p:spPr>
        <p:txBody>
          <a:bodyPr lIns="0" tIns="0" rIns="0" bIns="0" rtlCol="0" anchor="t">
            <a:spAutoFit/>
          </a:bodyPr>
          <a:lstStyle/>
          <a:p>
            <a:pPr>
              <a:lnSpc>
                <a:spcPts val="2520"/>
              </a:lnSpc>
            </a:pPr>
            <a:r>
              <a:rPr lang="en-US" sz="1800">
                <a:solidFill>
                  <a:srgbClr val="000000"/>
                </a:solidFill>
                <a:latin typeface="Montserrat Bold"/>
              </a:rPr>
              <a:t>TREATMENT: </a:t>
            </a:r>
          </a:p>
          <a:p>
            <a:pPr marL="388620" lvl="1" indent="-194310">
              <a:lnSpc>
                <a:spcPts val="2520"/>
              </a:lnSpc>
              <a:buFont typeface="Arial"/>
              <a:buChar char="•"/>
            </a:pPr>
            <a:r>
              <a:rPr lang="en-US" sz="1800">
                <a:solidFill>
                  <a:srgbClr val="000000"/>
                </a:solidFill>
                <a:latin typeface="Montserrat"/>
              </a:rPr>
              <a:t>Reduce body temperature by cooling the body.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Remove unnecessary clothing.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Apply water, cool air, wet sheets, or ice on the neck, groin and armpits to accelerate cooling.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Seek professional medical attention immediately! </a:t>
            </a:r>
          </a:p>
          <a:p>
            <a:pPr>
              <a:lnSpc>
                <a:spcPts val="2520"/>
              </a:lnSpc>
            </a:pPr>
            <a:endParaRPr lang="en-US" sz="1800">
              <a:solidFill>
                <a:srgbClr val="000000"/>
              </a:solidFill>
              <a:latin typeface="Montserrat"/>
            </a:endParaRPr>
          </a:p>
          <a:p>
            <a:pPr>
              <a:lnSpc>
                <a:spcPts val="2520"/>
              </a:lnSpc>
            </a:pPr>
            <a:r>
              <a:rPr lang="en-US" sz="1800">
                <a:solidFill>
                  <a:srgbClr val="000000"/>
                </a:solidFill>
                <a:latin typeface="Montserrat Bold"/>
              </a:rPr>
              <a:t>PREVENTION: </a:t>
            </a:r>
          </a:p>
          <a:p>
            <a:pPr marL="388620" lvl="1" indent="-194310">
              <a:lnSpc>
                <a:spcPts val="2520"/>
              </a:lnSpc>
              <a:buFont typeface="Arial"/>
              <a:buChar char="•"/>
            </a:pPr>
            <a:r>
              <a:rPr lang="en-US" sz="1800">
                <a:solidFill>
                  <a:srgbClr val="000000"/>
                </a:solidFill>
                <a:latin typeface="Montserrat"/>
              </a:rPr>
              <a:t>Stop physical activity and move to a cool place.</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Drink water or a sports drink.</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Wait for cramps to go away before you do any more physical activity. </a:t>
            </a:r>
          </a:p>
          <a:p>
            <a:pPr>
              <a:lnSpc>
                <a:spcPts val="2520"/>
              </a:lnSpc>
            </a:pPr>
            <a:endParaRPr lang="en-US" sz="1800">
              <a:solidFill>
                <a:srgbClr val="000000"/>
              </a:solidFill>
              <a:latin typeface="Montserrat"/>
            </a:endParaRPr>
          </a:p>
          <a:p>
            <a:pPr>
              <a:lnSpc>
                <a:spcPts val="2520"/>
              </a:lnSpc>
            </a:pPr>
            <a:r>
              <a:rPr lang="en-US" sz="1800">
                <a:solidFill>
                  <a:srgbClr val="000000"/>
                </a:solidFill>
                <a:latin typeface="Montserrat Bold"/>
              </a:rPr>
              <a:t>GET MEDICAL HELP RIGHT AWAY IF: </a:t>
            </a:r>
          </a:p>
          <a:p>
            <a:pPr marL="388620" lvl="1" indent="-194310">
              <a:lnSpc>
                <a:spcPts val="2520"/>
              </a:lnSpc>
              <a:buFont typeface="Arial"/>
              <a:buChar char="•"/>
            </a:pPr>
            <a:r>
              <a:rPr lang="en-US" sz="1800">
                <a:solidFill>
                  <a:srgbClr val="000000"/>
                </a:solidFill>
                <a:latin typeface="Montserrat"/>
              </a:rPr>
              <a:t>Cramps last longer than one hour.</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You’re on a low-sodium diet.</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You have heart problems.</a:t>
            </a:r>
          </a:p>
          <a:p>
            <a:pPr>
              <a:lnSpc>
                <a:spcPts val="2939"/>
              </a:lnSpc>
            </a:pPr>
            <a:endParaRPr lang="en-US" sz="1800">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23</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Heat Safety Tips</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Surviving the hot weather.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l="24583" r="24583"/>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687047" y="1964098"/>
            <a:ext cx="9126482" cy="6691630"/>
          </a:xfrm>
          <a:prstGeom prst="rect">
            <a:avLst/>
          </a:prstGeom>
        </p:spPr>
        <p:txBody>
          <a:bodyPr lIns="0" tIns="0" rIns="0" bIns="0" rtlCol="0" anchor="t">
            <a:spAutoFit/>
          </a:bodyPr>
          <a:lstStyle/>
          <a:p>
            <a:pPr>
              <a:lnSpc>
                <a:spcPts val="2799"/>
              </a:lnSpc>
            </a:pPr>
            <a:r>
              <a:rPr lang="en-US" sz="1999">
                <a:solidFill>
                  <a:srgbClr val="000000"/>
                </a:solidFill>
                <a:latin typeface="Montserrat Bold"/>
              </a:rPr>
              <a:t>Use broad spectrum sunscreen with sun protection factor (SPF) 15</a:t>
            </a:r>
            <a:r>
              <a:rPr lang="en-US" sz="1999">
                <a:solidFill>
                  <a:srgbClr val="000000"/>
                </a:solidFill>
                <a:latin typeface="Montserrat"/>
              </a:rPr>
              <a:t> or higher before you go outside, even on slightly cloudy or cool days. Don’t forget to put a thick layer on all parts of exposed skin. Get help for hard-to-reach places like your back. And remember, sunscreen works best when combined with other options to prevent UV damage. </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Bold"/>
              </a:rPr>
              <a:t>Reapply. </a:t>
            </a:r>
            <a:r>
              <a:rPr lang="en-US" sz="1999">
                <a:solidFill>
                  <a:srgbClr val="000000"/>
                </a:solidFill>
                <a:latin typeface="Montserrat"/>
              </a:rPr>
              <a:t>Sunscreen wears off if you stay out in the sun for more than two hours and after swimming, sweating or toweling off. </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Bold"/>
              </a:rPr>
              <a:t>Expiration date. </a:t>
            </a:r>
            <a:r>
              <a:rPr lang="en-US" sz="1999">
                <a:solidFill>
                  <a:srgbClr val="000000"/>
                </a:solidFill>
                <a:latin typeface="Montserrat"/>
              </a:rPr>
              <a:t>Check the sunscreen’s expiration date. Sunscreen without an expiration date has a shelf life of no more than three years, but its shelf life is shorter if it is exposed to high temperatures. </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Bold"/>
              </a:rPr>
              <a:t>Cosmetics. </a:t>
            </a:r>
            <a:r>
              <a:rPr lang="en-US" sz="1999">
                <a:solidFill>
                  <a:srgbClr val="000000"/>
                </a:solidFill>
                <a:latin typeface="Montserrat"/>
              </a:rPr>
              <a:t>Some makeup and lip balms contain some of the same sun-protective ingredients used in sunscreens. If they do not have SPF 15 or higher, be sure to use other forms of protection as well, such as sunscreen and a wide-brimmed hat.</a:t>
            </a:r>
          </a:p>
          <a:p>
            <a:pPr>
              <a:lnSpc>
                <a:spcPts val="2799"/>
              </a:lnSpc>
            </a:pPr>
            <a:endParaRPr lang="en-US" sz="1999">
              <a:solidFill>
                <a:srgbClr val="000000"/>
              </a:solidFill>
              <a:latin typeface="Montserrat"/>
            </a:endParaRPr>
          </a:p>
          <a:p>
            <a:pPr>
              <a:lnSpc>
                <a:spcPts val="2939"/>
              </a:lnSpc>
            </a:pPr>
            <a:endParaRPr lang="en-US" sz="199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24</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Sun Safety</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Sun's UV rays can damage skin in 15 minutes.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l="4072" r="45094"/>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687047" y="1945048"/>
            <a:ext cx="9126482" cy="7590155"/>
          </a:xfrm>
          <a:prstGeom prst="rect">
            <a:avLst/>
          </a:prstGeom>
        </p:spPr>
        <p:txBody>
          <a:bodyPr lIns="0" tIns="0" rIns="0" bIns="0" rtlCol="0" anchor="t">
            <a:spAutoFit/>
          </a:bodyPr>
          <a:lstStyle/>
          <a:p>
            <a:pPr>
              <a:lnSpc>
                <a:spcPts val="3219"/>
              </a:lnSpc>
            </a:pPr>
            <a:r>
              <a:rPr lang="en-US" sz="2299">
                <a:solidFill>
                  <a:srgbClr val="000000"/>
                </a:solidFill>
                <a:latin typeface="Montserrat Bold"/>
              </a:rPr>
              <a:t>Shade, Clothing, Hat and Sunglasses  </a:t>
            </a:r>
          </a:p>
          <a:p>
            <a:pPr>
              <a:lnSpc>
                <a:spcPts val="3219"/>
              </a:lnSpc>
            </a:pPr>
            <a:r>
              <a:rPr lang="en-US" sz="2299">
                <a:solidFill>
                  <a:srgbClr val="000000"/>
                </a:solidFill>
                <a:latin typeface="Montserrat"/>
              </a:rPr>
              <a:t>You can reduce your risk of skin damage and skin cancer by seeking shade under an umbrella, tree or other shelter before you need relief from the sun.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When possible, long-sleeved shirts and long pants and skirts can provide protection from UV rays. For the most protection, wear a hat with a brim all the way around that shades your face, ears and the back of your neck. A tightly woven fabric, such as canvas, works best to protect your skin from UV rays. Avoid straw hats with holes that let sunlight through. A darker hat may offer more UV protection.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Sunglasses protect your eyes from UV rays and reduce the risk of cataracts. They also protect the delicate skin around your eyes from sun exposure. </a:t>
            </a:r>
          </a:p>
          <a:p>
            <a:pPr>
              <a:lnSpc>
                <a:spcPts val="3219"/>
              </a:lnSpc>
            </a:pPr>
            <a:endParaRPr lang="en-US" sz="2299">
              <a:solidFill>
                <a:srgbClr val="000000"/>
              </a:solidFill>
              <a:latin typeface="Montserrat"/>
            </a:endParaRPr>
          </a:p>
          <a:p>
            <a:pPr>
              <a:lnSpc>
                <a:spcPts val="3219"/>
              </a:lnSpc>
            </a:pPr>
            <a:endParaRPr lang="en-US" sz="2299">
              <a:solidFill>
                <a:srgbClr val="000000"/>
              </a:solidFill>
              <a:latin typeface="Montserrat"/>
            </a:endParaRPr>
          </a:p>
          <a:p>
            <a:pPr>
              <a:lnSpc>
                <a:spcPts val="3219"/>
              </a:lnSpc>
            </a:pPr>
            <a:endParaRPr lang="en-US" sz="229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191949"/>
                </a:solidFill>
                <a:latin typeface="Roboto Bold"/>
              </a:rPr>
              <a:t>25</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Sun Safety</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Sun's UV rays can damage skin in 15 minutes.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H="1" flipV="1">
            <a:off x="635177" y="2208345"/>
            <a:ext cx="7443478" cy="8713831"/>
          </a:xfrm>
          <a:prstGeom prst="rect">
            <a:avLst/>
          </a:prstGeom>
        </p:spPr>
      </p:pic>
      <p:grpSp>
        <p:nvGrpSpPr>
          <p:cNvPr id="3" name="Group 3"/>
          <p:cNvGrpSpPr/>
          <p:nvPr/>
        </p:nvGrpSpPr>
        <p:grpSpPr>
          <a:xfrm>
            <a:off x="789951" y="1355083"/>
            <a:ext cx="7574161" cy="7576835"/>
            <a:chOff x="0" y="0"/>
            <a:chExt cx="10098881" cy="10102446"/>
          </a:xfrm>
        </p:grpSpPr>
        <p:grpSp>
          <p:nvGrpSpPr>
            <p:cNvPr id="4" name="Group 4"/>
            <p:cNvGrpSpPr>
              <a:grpSpLocks noChangeAspect="1"/>
            </p:cNvGrpSpPr>
            <p:nvPr/>
          </p:nvGrpSpPr>
          <p:grpSpPr>
            <a:xfrm>
              <a:off x="0" y="0"/>
              <a:ext cx="5938995" cy="6916777"/>
              <a:chOff x="0" y="0"/>
              <a:chExt cx="13561060" cy="15793720"/>
            </a:xfrm>
          </p:grpSpPr>
          <p:sp>
            <p:nvSpPr>
              <p:cNvPr id="5" name="Freeform 5"/>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4"/>
                <a:stretch>
                  <a:fillRect l="-38403" r="-54619"/>
                </a:stretch>
              </a:blipFill>
            </p:spPr>
          </p:sp>
          <p:sp>
            <p:nvSpPr>
              <p:cNvPr id="6" name="Freeform 6"/>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nvGrpSpPr>
            <p:cNvPr id="7" name="Group 7"/>
            <p:cNvGrpSpPr>
              <a:grpSpLocks noChangeAspect="1"/>
            </p:cNvGrpSpPr>
            <p:nvPr/>
          </p:nvGrpSpPr>
          <p:grpSpPr>
            <a:xfrm rot="-647703">
              <a:off x="3564692" y="2690695"/>
              <a:ext cx="5938995" cy="6916777"/>
              <a:chOff x="0" y="0"/>
              <a:chExt cx="13561060" cy="15793720"/>
            </a:xfrm>
          </p:grpSpPr>
          <p:sp>
            <p:nvSpPr>
              <p:cNvPr id="8" name="Freeform 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stretch>
                  <a:fillRect l="-28762" r="-42113"/>
                </a:stretch>
              </a:blipFill>
            </p:spPr>
          </p:sp>
          <p:sp>
            <p:nvSpPr>
              <p:cNvPr id="9" name="Freeform 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sp>
        <p:nvSpPr>
          <p:cNvPr id="10" name="TextBox 10"/>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000000"/>
                </a:solidFill>
                <a:latin typeface="Roboto Bold"/>
              </a:rPr>
              <a:t>26</a:t>
            </a:r>
          </a:p>
        </p:txBody>
      </p:sp>
      <p:sp>
        <p:nvSpPr>
          <p:cNvPr id="11" name="TextBox 11"/>
          <p:cNvSpPr txBox="1"/>
          <p:nvPr/>
        </p:nvSpPr>
        <p:spPr>
          <a:xfrm>
            <a:off x="8292596" y="2367244"/>
            <a:ext cx="5127270" cy="1714500"/>
          </a:xfrm>
          <a:prstGeom prst="rect">
            <a:avLst/>
          </a:prstGeom>
        </p:spPr>
        <p:txBody>
          <a:bodyPr lIns="0" tIns="0" rIns="0" bIns="0" rtlCol="0" anchor="t">
            <a:spAutoFit/>
          </a:bodyPr>
          <a:lstStyle/>
          <a:p>
            <a:pPr algn="just">
              <a:lnSpc>
                <a:spcPts val="6600"/>
              </a:lnSpc>
            </a:pPr>
            <a:r>
              <a:rPr lang="en-US" sz="6000">
                <a:solidFill>
                  <a:srgbClr val="FF8800"/>
                </a:solidFill>
                <a:latin typeface="Barlow Bold"/>
              </a:rPr>
              <a:t>Fireworks</a:t>
            </a:r>
          </a:p>
          <a:p>
            <a:pPr algn="just">
              <a:lnSpc>
                <a:spcPts val="6600"/>
              </a:lnSpc>
            </a:pPr>
            <a:r>
              <a:rPr lang="en-US" sz="6000">
                <a:solidFill>
                  <a:srgbClr val="01A6CC"/>
                </a:solidFill>
                <a:latin typeface="Barlow Bold"/>
              </a:rPr>
              <a:t>Safety</a:t>
            </a:r>
          </a:p>
        </p:txBody>
      </p:sp>
      <p:sp>
        <p:nvSpPr>
          <p:cNvPr id="12" name="TextBox 12"/>
          <p:cNvSpPr txBox="1"/>
          <p:nvPr/>
        </p:nvSpPr>
        <p:spPr>
          <a:xfrm>
            <a:off x="8292596" y="4514251"/>
            <a:ext cx="8459658" cy="3443605"/>
          </a:xfrm>
          <a:prstGeom prst="rect">
            <a:avLst/>
          </a:prstGeom>
        </p:spPr>
        <p:txBody>
          <a:bodyPr lIns="0" tIns="0" rIns="0" bIns="0" rtlCol="0" anchor="t">
            <a:spAutoFit/>
          </a:bodyPr>
          <a:lstStyle/>
          <a:p>
            <a:pPr>
              <a:lnSpc>
                <a:spcPts val="3920"/>
              </a:lnSpc>
            </a:pPr>
            <a:r>
              <a:rPr lang="en-US" sz="2800">
                <a:solidFill>
                  <a:srgbClr val="000000"/>
                </a:solidFill>
                <a:latin typeface="Montserrat"/>
              </a:rPr>
              <a:t>The National Safety Council recommends enjoying fireworks at public displays conducted by professionals and not use any fireworks at home. They may be legal where you reside, but they are not safe. Know the laws pertaining to fireworks in your state.</a:t>
            </a:r>
          </a:p>
          <a:p>
            <a:pPr>
              <a:lnSpc>
                <a:spcPts val="3920"/>
              </a:lnSpc>
            </a:pPr>
            <a:endParaRPr lang="en-US" sz="2800">
              <a:solidFill>
                <a:srgbClr val="000000"/>
              </a:solidFill>
              <a:latin typeface="Montserrat"/>
            </a:endParaRPr>
          </a:p>
        </p:txBody>
      </p:sp>
      <p:grpSp>
        <p:nvGrpSpPr>
          <p:cNvPr id="13" name="Group 13"/>
          <p:cNvGrpSpPr/>
          <p:nvPr/>
        </p:nvGrpSpPr>
        <p:grpSpPr>
          <a:xfrm>
            <a:off x="1388260" y="9057993"/>
            <a:ext cx="3830711" cy="649952"/>
            <a:chOff x="0" y="0"/>
            <a:chExt cx="5107614" cy="866603"/>
          </a:xfrm>
        </p:grpSpPr>
        <p:grpSp>
          <p:nvGrpSpPr>
            <p:cNvPr id="14" name="Group 14"/>
            <p:cNvGrpSpPr/>
            <p:nvPr/>
          </p:nvGrpSpPr>
          <p:grpSpPr>
            <a:xfrm>
              <a:off x="0" y="0"/>
              <a:ext cx="5107614" cy="866603"/>
              <a:chOff x="0" y="0"/>
              <a:chExt cx="1008911" cy="171181"/>
            </a:xfrm>
          </p:grpSpPr>
          <p:sp>
            <p:nvSpPr>
              <p:cNvPr id="15" name="Freeform 15"/>
              <p:cNvSpPr/>
              <p:nvPr/>
            </p:nvSpPr>
            <p:spPr>
              <a:xfrm>
                <a:off x="0" y="0"/>
                <a:ext cx="1008911" cy="171181"/>
              </a:xfrm>
              <a:custGeom>
                <a:avLst/>
                <a:gdLst/>
                <a:ahLst/>
                <a:cxnLst/>
                <a:rect l="l" t="t" r="r" b="b"/>
                <a:pathLst>
                  <a:path w="1008911" h="171181">
                    <a:moveTo>
                      <a:pt x="85590" y="0"/>
                    </a:moveTo>
                    <a:lnTo>
                      <a:pt x="923321" y="0"/>
                    </a:lnTo>
                    <a:cubicBezTo>
                      <a:pt x="970591" y="0"/>
                      <a:pt x="1008911" y="38320"/>
                      <a:pt x="1008911" y="85590"/>
                    </a:cubicBezTo>
                    <a:lnTo>
                      <a:pt x="1008911" y="85590"/>
                    </a:lnTo>
                    <a:cubicBezTo>
                      <a:pt x="1008911" y="108290"/>
                      <a:pt x="999894" y="130061"/>
                      <a:pt x="983843" y="146112"/>
                    </a:cubicBezTo>
                    <a:cubicBezTo>
                      <a:pt x="967791" y="162163"/>
                      <a:pt x="946021" y="171181"/>
                      <a:pt x="923321" y="171181"/>
                    </a:cubicBezTo>
                    <a:lnTo>
                      <a:pt x="85590" y="171181"/>
                    </a:lnTo>
                    <a:cubicBezTo>
                      <a:pt x="62890" y="171181"/>
                      <a:pt x="41120" y="162163"/>
                      <a:pt x="25069" y="146112"/>
                    </a:cubicBezTo>
                    <a:cubicBezTo>
                      <a:pt x="9018" y="130061"/>
                      <a:pt x="0" y="108290"/>
                      <a:pt x="0" y="85590"/>
                    </a:cubicBezTo>
                    <a:lnTo>
                      <a:pt x="0" y="85590"/>
                    </a:lnTo>
                    <a:cubicBezTo>
                      <a:pt x="0" y="62890"/>
                      <a:pt x="9018" y="41120"/>
                      <a:pt x="25069" y="25069"/>
                    </a:cubicBezTo>
                    <a:cubicBezTo>
                      <a:pt x="41120" y="9018"/>
                      <a:pt x="62890" y="0"/>
                      <a:pt x="85590" y="0"/>
                    </a:cubicBezTo>
                    <a:close/>
                  </a:path>
                </a:pathLst>
              </a:custGeom>
              <a:solidFill>
                <a:srgbClr val="FFFFFF"/>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184995" y="194118"/>
              <a:ext cx="4737625" cy="440266"/>
            </a:xfrm>
            <a:prstGeom prst="rect">
              <a:avLst/>
            </a:prstGeom>
          </p:spPr>
          <p:txBody>
            <a:bodyPr lIns="0" tIns="0" rIns="0" bIns="0" rtlCol="0" anchor="t">
              <a:spAutoFit/>
            </a:bodyPr>
            <a:lstStyle/>
            <a:p>
              <a:pPr algn="ctr">
                <a:lnSpc>
                  <a:spcPts val="2800"/>
                </a:lnSpc>
              </a:pPr>
              <a:r>
                <a:rPr lang="en-US" sz="2000">
                  <a:solidFill>
                    <a:srgbClr val="000000"/>
                  </a:solidFill>
                  <a:latin typeface="Montserrat Italics"/>
                </a:rPr>
                <a:t>Example: RMI ID# 662583</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l="21384" r="27806"/>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735192" y="1763121"/>
            <a:ext cx="11373270" cy="7446010"/>
          </a:xfrm>
          <a:prstGeom prst="rect">
            <a:avLst/>
          </a:prstGeom>
        </p:spPr>
        <p:txBody>
          <a:bodyPr lIns="0" tIns="0" rIns="0" bIns="0" rtlCol="0" anchor="t">
            <a:spAutoFit/>
          </a:bodyPr>
          <a:lstStyle/>
          <a:p>
            <a:pPr marL="345441" lvl="1" indent="-172721">
              <a:lnSpc>
                <a:spcPts val="2240"/>
              </a:lnSpc>
              <a:buFont typeface="Arial"/>
              <a:buChar char="•"/>
            </a:pPr>
            <a:r>
              <a:rPr lang="en-US" sz="1600">
                <a:solidFill>
                  <a:srgbClr val="000000"/>
                </a:solidFill>
                <a:latin typeface="Montserrat"/>
              </a:rPr>
              <a:t>Never use fireworks while impaired by drugs or alcohol.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Anyone using fireworks or standing nearby should wear protective eyewear.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hold lighted fireworks in your hands.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light them indoors.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Only use them away from people, houses and flammable material.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point or throw fireworks at another person.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Only light one device at a time and maintain a safe distance after lighting.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ignite devices in a container.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Do not try to re-light or handle malfunctioning fireworks.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Soak both spent and unused fireworks in water for a few hours before discarding.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Keep bucket of water nearby to extinguish fireworks that don't go off or in case of fire.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allow young children to handle fireworks.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Older children should use them only under close adult supervision. </a:t>
            </a:r>
          </a:p>
          <a:p>
            <a:pPr>
              <a:lnSpc>
                <a:spcPts val="2240"/>
              </a:lnSpc>
            </a:pPr>
            <a:endParaRPr lang="en-US" sz="1600">
              <a:solidFill>
                <a:srgbClr val="000000"/>
              </a:solidFill>
              <a:latin typeface="Montserrat"/>
            </a:endParaRPr>
          </a:p>
          <a:p>
            <a:pPr marL="345441" lvl="1" indent="-172721">
              <a:lnSpc>
                <a:spcPts val="2240"/>
              </a:lnSpc>
              <a:buFont typeface="Arial"/>
              <a:buChar char="•"/>
            </a:pPr>
            <a:r>
              <a:rPr lang="en-US" sz="1600">
                <a:solidFill>
                  <a:srgbClr val="000000"/>
                </a:solidFill>
                <a:latin typeface="Montserrat"/>
              </a:rPr>
              <a:t>Never use illegal fireworks.</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27</a:t>
            </a:r>
          </a:p>
        </p:txBody>
      </p:sp>
      <p:sp>
        <p:nvSpPr>
          <p:cNvPr id="7" name="TextBox 7"/>
          <p:cNvSpPr txBox="1"/>
          <p:nvPr/>
        </p:nvSpPr>
        <p:spPr>
          <a:xfrm>
            <a:off x="911725" y="657997"/>
            <a:ext cx="8717402"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General Fireworks Rules</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If fireworks are legal where you live, use caution!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H="1" flipV="1">
            <a:off x="635177" y="2208345"/>
            <a:ext cx="7443478" cy="8713831"/>
          </a:xfrm>
          <a:prstGeom prst="rect">
            <a:avLst/>
          </a:prstGeom>
        </p:spPr>
      </p:pic>
      <p:grpSp>
        <p:nvGrpSpPr>
          <p:cNvPr id="3" name="Group 3"/>
          <p:cNvGrpSpPr/>
          <p:nvPr/>
        </p:nvGrpSpPr>
        <p:grpSpPr>
          <a:xfrm>
            <a:off x="789951" y="1355083"/>
            <a:ext cx="7574161" cy="7576835"/>
            <a:chOff x="0" y="0"/>
            <a:chExt cx="10098881" cy="10102446"/>
          </a:xfrm>
        </p:grpSpPr>
        <p:grpSp>
          <p:nvGrpSpPr>
            <p:cNvPr id="4" name="Group 4"/>
            <p:cNvGrpSpPr>
              <a:grpSpLocks noChangeAspect="1"/>
            </p:cNvGrpSpPr>
            <p:nvPr/>
          </p:nvGrpSpPr>
          <p:grpSpPr>
            <a:xfrm>
              <a:off x="0" y="0"/>
              <a:ext cx="5938995" cy="6916777"/>
              <a:chOff x="0" y="0"/>
              <a:chExt cx="13561060" cy="15793720"/>
            </a:xfrm>
          </p:grpSpPr>
          <p:sp>
            <p:nvSpPr>
              <p:cNvPr id="5" name="Freeform 5"/>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4"/>
                <a:stretch>
                  <a:fillRect t="-11845" b="-11125"/>
                </a:stretch>
              </a:blipFill>
            </p:spPr>
          </p:sp>
          <p:sp>
            <p:nvSpPr>
              <p:cNvPr id="6" name="Freeform 6"/>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nvGrpSpPr>
            <p:cNvPr id="7" name="Group 7"/>
            <p:cNvGrpSpPr>
              <a:grpSpLocks noChangeAspect="1"/>
            </p:cNvGrpSpPr>
            <p:nvPr/>
          </p:nvGrpSpPr>
          <p:grpSpPr>
            <a:xfrm rot="-647703">
              <a:off x="3564692" y="2690695"/>
              <a:ext cx="5938995" cy="6916777"/>
              <a:chOff x="0" y="0"/>
              <a:chExt cx="13561060" cy="15793720"/>
            </a:xfrm>
          </p:grpSpPr>
          <p:sp>
            <p:nvSpPr>
              <p:cNvPr id="8" name="Freeform 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stretch>
                  <a:fillRect l="-59536" r="-11310"/>
                </a:stretch>
              </a:blipFill>
            </p:spPr>
          </p:sp>
          <p:sp>
            <p:nvSpPr>
              <p:cNvPr id="9" name="Freeform 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sp>
        <p:nvSpPr>
          <p:cNvPr id="10" name="TextBox 10"/>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000000"/>
                </a:solidFill>
                <a:latin typeface="Roboto Bold"/>
              </a:rPr>
              <a:t>28</a:t>
            </a:r>
          </a:p>
        </p:txBody>
      </p:sp>
      <p:sp>
        <p:nvSpPr>
          <p:cNvPr id="11" name="TextBox 11"/>
          <p:cNvSpPr txBox="1"/>
          <p:nvPr/>
        </p:nvSpPr>
        <p:spPr>
          <a:xfrm>
            <a:off x="8292596" y="2367244"/>
            <a:ext cx="6298810" cy="1714500"/>
          </a:xfrm>
          <a:prstGeom prst="rect">
            <a:avLst/>
          </a:prstGeom>
        </p:spPr>
        <p:txBody>
          <a:bodyPr lIns="0" tIns="0" rIns="0" bIns="0" rtlCol="0" anchor="t">
            <a:spAutoFit/>
          </a:bodyPr>
          <a:lstStyle/>
          <a:p>
            <a:pPr algn="just">
              <a:lnSpc>
                <a:spcPts val="6600"/>
              </a:lnSpc>
            </a:pPr>
            <a:r>
              <a:rPr lang="en-US" sz="6000">
                <a:solidFill>
                  <a:srgbClr val="FF8800"/>
                </a:solidFill>
                <a:latin typeface="Barlow Bold"/>
              </a:rPr>
              <a:t>Sports &amp; Fitness</a:t>
            </a:r>
          </a:p>
          <a:p>
            <a:pPr algn="just">
              <a:lnSpc>
                <a:spcPts val="6600"/>
              </a:lnSpc>
            </a:pPr>
            <a:r>
              <a:rPr lang="en-US" sz="6000">
                <a:solidFill>
                  <a:srgbClr val="01A6CC"/>
                </a:solidFill>
                <a:latin typeface="Barlow Bold"/>
              </a:rPr>
              <a:t>Activities</a:t>
            </a:r>
          </a:p>
        </p:txBody>
      </p:sp>
      <p:sp>
        <p:nvSpPr>
          <p:cNvPr id="12" name="TextBox 12"/>
          <p:cNvSpPr txBox="1"/>
          <p:nvPr/>
        </p:nvSpPr>
        <p:spPr>
          <a:xfrm>
            <a:off x="8292596" y="4514251"/>
            <a:ext cx="7747019" cy="1462405"/>
          </a:xfrm>
          <a:prstGeom prst="rect">
            <a:avLst/>
          </a:prstGeom>
        </p:spPr>
        <p:txBody>
          <a:bodyPr lIns="0" tIns="0" rIns="0" bIns="0" rtlCol="0" anchor="t">
            <a:spAutoFit/>
          </a:bodyPr>
          <a:lstStyle/>
          <a:p>
            <a:pPr>
              <a:lnSpc>
                <a:spcPts val="3920"/>
              </a:lnSpc>
            </a:pPr>
            <a:r>
              <a:rPr lang="en-US" sz="2800">
                <a:solidFill>
                  <a:srgbClr val="000000"/>
                </a:solidFill>
                <a:latin typeface="Montserrat"/>
              </a:rPr>
              <a:t>Team sports ranked third in activities that hurt us the most last summer. Basketball incurred the most, followed by softball.</a:t>
            </a:r>
          </a:p>
        </p:txBody>
      </p:sp>
      <p:grpSp>
        <p:nvGrpSpPr>
          <p:cNvPr id="13" name="Group 13"/>
          <p:cNvGrpSpPr/>
          <p:nvPr/>
        </p:nvGrpSpPr>
        <p:grpSpPr>
          <a:xfrm>
            <a:off x="961401" y="9096093"/>
            <a:ext cx="5428490" cy="925253"/>
            <a:chOff x="0" y="0"/>
            <a:chExt cx="7237987" cy="1233671"/>
          </a:xfrm>
        </p:grpSpPr>
        <p:grpSp>
          <p:nvGrpSpPr>
            <p:cNvPr id="14" name="Group 14"/>
            <p:cNvGrpSpPr/>
            <p:nvPr/>
          </p:nvGrpSpPr>
          <p:grpSpPr>
            <a:xfrm>
              <a:off x="0" y="0"/>
              <a:ext cx="7237987" cy="1233671"/>
              <a:chOff x="0" y="0"/>
              <a:chExt cx="1429726" cy="243688"/>
            </a:xfrm>
          </p:grpSpPr>
          <p:sp>
            <p:nvSpPr>
              <p:cNvPr id="15" name="Freeform 15"/>
              <p:cNvSpPr/>
              <p:nvPr/>
            </p:nvSpPr>
            <p:spPr>
              <a:xfrm>
                <a:off x="0" y="0"/>
                <a:ext cx="1429726" cy="243688"/>
              </a:xfrm>
              <a:custGeom>
                <a:avLst/>
                <a:gdLst/>
                <a:ahLst/>
                <a:cxnLst/>
                <a:rect l="l" t="t" r="r" b="b"/>
                <a:pathLst>
                  <a:path w="1429726" h="243688">
                    <a:moveTo>
                      <a:pt x="72734" y="0"/>
                    </a:moveTo>
                    <a:lnTo>
                      <a:pt x="1356991" y="0"/>
                    </a:lnTo>
                    <a:cubicBezTo>
                      <a:pt x="1376282" y="0"/>
                      <a:pt x="1394782" y="7663"/>
                      <a:pt x="1408422" y="21303"/>
                    </a:cubicBezTo>
                    <a:cubicBezTo>
                      <a:pt x="1422063" y="34944"/>
                      <a:pt x="1429726" y="53444"/>
                      <a:pt x="1429726" y="72734"/>
                    </a:cubicBezTo>
                    <a:lnTo>
                      <a:pt x="1429726" y="170954"/>
                    </a:lnTo>
                    <a:cubicBezTo>
                      <a:pt x="1429726" y="190244"/>
                      <a:pt x="1422063" y="208744"/>
                      <a:pt x="1408422" y="222385"/>
                    </a:cubicBezTo>
                    <a:cubicBezTo>
                      <a:pt x="1394782" y="236025"/>
                      <a:pt x="1376282" y="243688"/>
                      <a:pt x="1356991" y="243688"/>
                    </a:cubicBezTo>
                    <a:lnTo>
                      <a:pt x="72734" y="243688"/>
                    </a:lnTo>
                    <a:cubicBezTo>
                      <a:pt x="53444" y="243688"/>
                      <a:pt x="34944" y="236025"/>
                      <a:pt x="21303" y="222385"/>
                    </a:cubicBezTo>
                    <a:cubicBezTo>
                      <a:pt x="7663" y="208744"/>
                      <a:pt x="0" y="190244"/>
                      <a:pt x="0" y="170954"/>
                    </a:cubicBezTo>
                    <a:lnTo>
                      <a:pt x="0" y="72734"/>
                    </a:lnTo>
                    <a:cubicBezTo>
                      <a:pt x="0" y="53444"/>
                      <a:pt x="7663" y="34944"/>
                      <a:pt x="21303" y="21303"/>
                    </a:cubicBezTo>
                    <a:cubicBezTo>
                      <a:pt x="34944" y="7663"/>
                      <a:pt x="53444" y="0"/>
                      <a:pt x="72734" y="0"/>
                    </a:cubicBezTo>
                    <a:close/>
                  </a:path>
                </a:pathLst>
              </a:custGeom>
              <a:solidFill>
                <a:srgbClr val="FFFFFF"/>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369990" y="150259"/>
              <a:ext cx="6498008" cy="910166"/>
            </a:xfrm>
            <a:prstGeom prst="rect">
              <a:avLst/>
            </a:prstGeom>
          </p:spPr>
          <p:txBody>
            <a:bodyPr lIns="0" tIns="0" rIns="0" bIns="0" rtlCol="0" anchor="t">
              <a:spAutoFit/>
            </a:bodyPr>
            <a:lstStyle/>
            <a:p>
              <a:pPr algn="ctr">
                <a:lnSpc>
                  <a:spcPts val="2800"/>
                </a:lnSpc>
              </a:pPr>
              <a:r>
                <a:rPr lang="en-US" sz="2000">
                  <a:solidFill>
                    <a:srgbClr val="000000"/>
                  </a:solidFill>
                  <a:latin typeface="Montserrat Italics"/>
                </a:rPr>
                <a:t>Basketball example: RMI ID# 996895</a:t>
              </a:r>
            </a:p>
            <a:p>
              <a:pPr algn="ctr">
                <a:lnSpc>
                  <a:spcPts val="2800"/>
                </a:lnSpc>
              </a:pPr>
              <a:r>
                <a:rPr lang="en-US" sz="2000">
                  <a:solidFill>
                    <a:srgbClr val="000000"/>
                  </a:solidFill>
                  <a:latin typeface="Montserrat Italics"/>
                </a:rPr>
                <a:t>PT example: RMI ID# 944006</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7832"/>
            <a:ext cx="7837380" cy="10283614"/>
            <a:chOff x="0" y="0"/>
            <a:chExt cx="10449840" cy="13711485"/>
          </a:xfrm>
        </p:grpSpPr>
        <p:pic>
          <p:nvPicPr>
            <p:cNvPr id="3" name="Picture 3"/>
            <p:cNvPicPr>
              <a:picLocks noChangeAspect="1"/>
            </p:cNvPicPr>
            <p:nvPr/>
          </p:nvPicPr>
          <p:blipFill>
            <a:blip r:embed="rId2"/>
            <a:srcRect r="32905"/>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1525658" y="1875460"/>
            <a:ext cx="7489537" cy="6602730"/>
          </a:xfrm>
          <a:prstGeom prst="rect">
            <a:avLst/>
          </a:prstGeom>
        </p:spPr>
        <p:txBody>
          <a:bodyPr lIns="0" tIns="0" rIns="0" bIns="0" rtlCol="0" anchor="t">
            <a:spAutoFit/>
          </a:bodyPr>
          <a:lstStyle/>
          <a:p>
            <a:pPr marL="431799" lvl="1" indent="-215899">
              <a:lnSpc>
                <a:spcPts val="2799"/>
              </a:lnSpc>
              <a:buFont typeface="Arial"/>
              <a:buChar char="•"/>
            </a:pPr>
            <a:r>
              <a:rPr lang="en-US" sz="1999">
                <a:solidFill>
                  <a:srgbClr val="000000"/>
                </a:solidFill>
                <a:latin typeface="Montserrat"/>
              </a:rPr>
              <a:t>Warm up and stretch before playing any sport.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Ensure you are physically able to play – see your physician for periodic physicals. Don’t participate in a sporting event without a physician’s release if you’ve had a sports injury that required medical attention.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Wear all proper protective equipment required for the sport: Shoulder pads, elbow pads, knee pads and helmet for football; batting helmets with faceguards; catcher’s face mask, throat guard, chest protector and shin guards for baseball.  </a:t>
            </a:r>
          </a:p>
          <a:p>
            <a:pPr>
              <a:lnSpc>
                <a:spcPts val="2799"/>
              </a:lnSpc>
            </a:pPr>
            <a:endParaRPr lang="en-US" sz="1999">
              <a:solidFill>
                <a:srgbClr val="000000"/>
              </a:solidFill>
              <a:latin typeface="Montserrat"/>
            </a:endParaRPr>
          </a:p>
          <a:p>
            <a:pPr marL="431799" lvl="1" indent="-215899">
              <a:lnSpc>
                <a:spcPts val="2799"/>
              </a:lnSpc>
              <a:buFont typeface="Arial"/>
              <a:buChar char="•"/>
            </a:pPr>
            <a:r>
              <a:rPr lang="en-US" sz="1999">
                <a:solidFill>
                  <a:srgbClr val="000000"/>
                </a:solidFill>
                <a:latin typeface="Montserrat"/>
              </a:rPr>
              <a:t>Be sure sports protective equipment is in good condition, fits appropriately and is worn correctly at all times. Avoid missing or broken buckles or compressed or worn padding. Poorly fitting equipment may be uncomfortable and may not offer the best protection.  </a:t>
            </a:r>
          </a:p>
          <a:p>
            <a:pPr>
              <a:lnSpc>
                <a:spcPts val="2240"/>
              </a:lnSpc>
            </a:pPr>
            <a:endParaRPr lang="en-US" sz="199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29</a:t>
            </a:r>
          </a:p>
        </p:txBody>
      </p:sp>
      <p:sp>
        <p:nvSpPr>
          <p:cNvPr id="7" name="TextBox 7"/>
          <p:cNvSpPr txBox="1"/>
          <p:nvPr/>
        </p:nvSpPr>
        <p:spPr>
          <a:xfrm>
            <a:off x="911725" y="657997"/>
            <a:ext cx="8717402"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Sports Injury Prevention</a:t>
            </a:r>
          </a:p>
        </p:txBody>
      </p:sp>
      <p:sp>
        <p:nvSpPr>
          <p:cNvPr id="8" name="TextBox 8"/>
          <p:cNvSpPr txBox="1"/>
          <p:nvPr/>
        </p:nvSpPr>
        <p:spPr>
          <a:xfrm>
            <a:off x="-861476" y="9476054"/>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Ensure you are physically able.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1236</Words>
  <Application>Microsoft Office PowerPoint</Application>
  <PresentationFormat>Custom</PresentationFormat>
  <Paragraphs>144</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Montserrat Bold</vt:lpstr>
      <vt:lpstr>Calibri</vt:lpstr>
      <vt:lpstr>Roboto Bold</vt:lpstr>
      <vt:lpstr>Montserrat</vt:lpstr>
      <vt:lpstr>Montserrat Italics</vt:lpstr>
      <vt:lpstr>Roboto</vt:lpstr>
      <vt:lpstr>Barlow Bold</vt:lpstr>
      <vt:lpstr>Barlow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101 Critical Days of Summer</dc:title>
  <dc:creator>Slater, Stephanie J CIV USN COMNAVSAFECOM NOR VA (USA)</dc:creator>
  <cp:lastModifiedBy>Slater, Stephanie J CIV NAVSAFECEN, 521B</cp:lastModifiedBy>
  <cp:revision>4</cp:revision>
  <dcterms:created xsi:type="dcterms:W3CDTF">2006-08-16T00:00:00Z</dcterms:created>
  <dcterms:modified xsi:type="dcterms:W3CDTF">2023-02-03T15:22:12Z</dcterms:modified>
  <dc:identifier>DAFSBuZ6Hr0</dc:identifier>
</cp:coreProperties>
</file>