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6" r:id="rId2"/>
    <p:sldId id="297" r:id="rId3"/>
    <p:sldId id="298" r:id="rId4"/>
    <p:sldId id="299" r:id="rId5"/>
    <p:sldId id="300" r:id="rId6"/>
    <p:sldId id="301" r:id="rId7"/>
    <p:sldId id="302" r:id="rId8"/>
    <p:sldId id="303" r:id="rId9"/>
    <p:sldId id="304" r:id="rId10"/>
    <p:sldId id="305" r:id="rId11"/>
  </p:sldIdLst>
  <p:sldSz cx="18288000" cy="10287000"/>
  <p:notesSz cx="6858000" cy="9144000"/>
  <p:embeddedFontLst>
    <p:embeddedFont>
      <p:font typeface="Montserrat Bold" panose="00000800000000000000" pitchFamily="2" charset="0"/>
      <p:regular r:id="rId12"/>
      <p:bold r:id="rId13"/>
    </p:embeddedFont>
    <p:embeddedFont>
      <p:font typeface="Roboto Bold" panose="02000000000000000000" pitchFamily="2" charset="0"/>
      <p:regular r:id="rId14"/>
      <p:bold r:id="rId15"/>
    </p:embeddedFont>
    <p:embeddedFont>
      <p:font typeface="Montserrat" panose="000005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Montserrat Italics" panose="020B0604020202020204" charset="0"/>
      <p:regular r:id="rId24"/>
    </p:embeddedFont>
    <p:embeddedFont>
      <p:font typeface="Barlow Bold" panose="020B0604020202020204" charset="0"/>
      <p:regular r:id="rId25"/>
    </p:embeddedFont>
    <p:embeddedFont>
      <p:font typeface="Barlow Bold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7" d="100"/>
          <a:sy n="67"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0.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24583" r="24583"/>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414200" y="1887920"/>
            <a:ext cx="10036420" cy="7918450"/>
          </a:xfrm>
          <a:prstGeom prst="rect">
            <a:avLst/>
          </a:prstGeom>
        </p:spPr>
        <p:txBody>
          <a:bodyPr lIns="0" tIns="0" rIns="0" bIns="0" rtlCol="0" anchor="t">
            <a:spAutoFit/>
          </a:bodyPr>
          <a:lstStyle/>
          <a:p>
            <a:pPr>
              <a:lnSpc>
                <a:spcPts val="2449"/>
              </a:lnSpc>
            </a:pPr>
            <a:r>
              <a:rPr lang="en-US" sz="1749">
                <a:solidFill>
                  <a:srgbClr val="000000"/>
                </a:solidFill>
                <a:latin typeface="Montserrat Bold"/>
              </a:rPr>
              <a:t>WHO IS MOST AT RISK:</a:t>
            </a:r>
          </a:p>
          <a:p>
            <a:pPr marL="377824" lvl="1" indent="-188912">
              <a:lnSpc>
                <a:spcPts val="2449"/>
              </a:lnSpc>
              <a:buFont typeface="Arial"/>
              <a:buChar char="•"/>
            </a:pPr>
            <a:r>
              <a:rPr lang="en-US" sz="1749">
                <a:solidFill>
                  <a:srgbClr val="000000"/>
                </a:solidFill>
                <a:latin typeface="Montserrat"/>
              </a:rPr>
              <a:t>Sleep-deprived.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Driving long distances after working a full shift.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Driving through the night, the early afternoon or at other times when normally asleep.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Drinking alcohol or taking medication that increases drowsiness.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Driving alone for long distances without rest breaks or much change in scenery.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Drowsing driving occurs most frequently between midnight and 6 a.m., says the NHTSA.</a:t>
            </a:r>
          </a:p>
          <a:p>
            <a:pPr>
              <a:lnSpc>
                <a:spcPts val="2449"/>
              </a:lnSpc>
            </a:pPr>
            <a:endParaRPr lang="en-US" sz="1749">
              <a:solidFill>
                <a:srgbClr val="000000"/>
              </a:solidFill>
              <a:latin typeface="Montserrat"/>
            </a:endParaRPr>
          </a:p>
          <a:p>
            <a:pPr>
              <a:lnSpc>
                <a:spcPts val="2449"/>
              </a:lnSpc>
            </a:pPr>
            <a:r>
              <a:rPr lang="en-US" sz="1749">
                <a:solidFill>
                  <a:srgbClr val="000000"/>
                </a:solidFill>
                <a:latin typeface="Montserrat Bold"/>
              </a:rPr>
              <a:t>KNOW THE SIGNS OF DROWSY DRIVING:</a:t>
            </a:r>
          </a:p>
          <a:p>
            <a:pPr marL="377824" lvl="1" indent="-188912">
              <a:lnSpc>
                <a:spcPts val="2449"/>
              </a:lnSpc>
              <a:buFont typeface="Arial"/>
              <a:buChar char="•"/>
            </a:pPr>
            <a:r>
              <a:rPr lang="en-US" sz="1749">
                <a:solidFill>
                  <a:srgbClr val="000000"/>
                </a:solidFill>
                <a:latin typeface="Montserrat"/>
              </a:rPr>
              <a:t>Can’t remember the last few miles driven.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Drifting from lane or hitting a rumble strip.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Yawning repeatedly.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Difficulty focusing or keeping eyes open.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Tailgating or missing traffic signs.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Trouble keeping head up.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41</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Drowsy Driving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24564" r="24564"/>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475374" y="1750695"/>
            <a:ext cx="10582068" cy="7536180"/>
          </a:xfrm>
          <a:prstGeom prst="rect">
            <a:avLst/>
          </a:prstGeom>
        </p:spPr>
        <p:txBody>
          <a:bodyPr lIns="0" tIns="0" rIns="0" bIns="0" rtlCol="0" anchor="t">
            <a:spAutoFit/>
          </a:bodyPr>
          <a:lstStyle/>
          <a:p>
            <a:pPr>
              <a:lnSpc>
                <a:spcPts val="2520"/>
              </a:lnSpc>
            </a:pPr>
            <a:r>
              <a:rPr lang="en-US" sz="1800">
                <a:solidFill>
                  <a:srgbClr val="000000"/>
                </a:solidFill>
                <a:latin typeface="Montserrat"/>
              </a:rPr>
              <a:t>More than 6.8 million people were treated in emergency rooms for fall-related injuries in 2019, according to the National Safety Council. Wet floors, slippery stairs and scattered toys all create the potential for falls. Make sure to do the following:</a:t>
            </a:r>
          </a:p>
          <a:p>
            <a:pPr marL="388620" lvl="1" indent="-194310">
              <a:lnSpc>
                <a:spcPts val="2520"/>
              </a:lnSpc>
              <a:buFont typeface="Arial"/>
              <a:buChar char="•"/>
            </a:pPr>
            <a:r>
              <a:rPr lang="en-US" sz="1800">
                <a:solidFill>
                  <a:srgbClr val="000000"/>
                </a:solidFill>
                <a:latin typeface="Montserrat"/>
              </a:rPr>
              <a:t>Install handrails on staircases.</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Clear outdoor steps.</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Cover slippery surfaces in bathrooms.</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Install grab rails in shower and bathtub.</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Secure toys, skateboards, bikes and other mobile toys in a safe area where family members and visitors won’t trip on them.</a:t>
            </a:r>
          </a:p>
          <a:p>
            <a:pPr>
              <a:lnSpc>
                <a:spcPts val="2520"/>
              </a:lnSpc>
            </a:pPr>
            <a:endParaRPr lang="en-US" sz="1800">
              <a:solidFill>
                <a:srgbClr val="000000"/>
              </a:solidFill>
              <a:latin typeface="Montserrat"/>
            </a:endParaRPr>
          </a:p>
          <a:p>
            <a:pPr>
              <a:lnSpc>
                <a:spcPts val="2520"/>
              </a:lnSpc>
            </a:pPr>
            <a:r>
              <a:rPr lang="en-US" sz="1800">
                <a:solidFill>
                  <a:srgbClr val="000000"/>
                </a:solidFill>
                <a:latin typeface="Montserrat Bold"/>
              </a:rPr>
              <a:t>When working from a ladder assess risk and use the right equipment.</a:t>
            </a:r>
          </a:p>
          <a:p>
            <a:pPr marL="388620" lvl="1" indent="-194310">
              <a:lnSpc>
                <a:spcPts val="2520"/>
              </a:lnSpc>
              <a:buFont typeface="Arial"/>
              <a:buChar char="•"/>
            </a:pPr>
            <a:r>
              <a:rPr lang="en-US" sz="1800">
                <a:solidFill>
                  <a:srgbClr val="000000"/>
                </a:solidFill>
                <a:latin typeface="Montserrat"/>
              </a:rPr>
              <a:t>Make sure you have level ground and never lean the ladder against an unstable surface.</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Ensure stepladders have a locking device to hold the front and back open.</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Always keep two hands and one foot, or two feet and one hand on the ladder.</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Wear slip-resistant shoes and don't stand higher than the third rung from the top.</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Don't lean or reach while on a ladder and have someone support the bottom.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50</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Slips, Trips and Falls</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Assess risk and use the right equipment.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23841" r="25324"/>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911725" y="2339164"/>
            <a:ext cx="8463668" cy="5928360"/>
          </a:xfrm>
          <a:prstGeom prst="rect">
            <a:avLst/>
          </a:prstGeom>
        </p:spPr>
        <p:txBody>
          <a:bodyPr lIns="0" tIns="0" rIns="0" bIns="0" rtlCol="0" anchor="t">
            <a:spAutoFit/>
          </a:bodyPr>
          <a:lstStyle/>
          <a:p>
            <a:pPr>
              <a:lnSpc>
                <a:spcPts val="2940"/>
              </a:lnSpc>
            </a:pPr>
            <a:r>
              <a:rPr lang="en-US" sz="2100">
                <a:solidFill>
                  <a:srgbClr val="000000"/>
                </a:solidFill>
                <a:latin typeface="Montserrat"/>
              </a:rPr>
              <a:t>We’re more distracted than ever, so it’s crucial to know the basics of safe driving and practice them every time you’re on the road. </a:t>
            </a:r>
          </a:p>
          <a:p>
            <a:pPr>
              <a:lnSpc>
                <a:spcPts val="2940"/>
              </a:lnSpc>
            </a:pPr>
            <a:endParaRPr lang="en-US" sz="2100">
              <a:solidFill>
                <a:srgbClr val="000000"/>
              </a:solidFill>
              <a:latin typeface="Montserrat"/>
            </a:endParaRPr>
          </a:p>
          <a:p>
            <a:pPr>
              <a:lnSpc>
                <a:spcPts val="2940"/>
              </a:lnSpc>
            </a:pPr>
            <a:r>
              <a:rPr lang="en-US" sz="2100">
                <a:solidFill>
                  <a:srgbClr val="000000"/>
                </a:solidFill>
                <a:latin typeface="Montserrat"/>
              </a:rPr>
              <a:t>At any given daylight moment across America, approximately 660,000 drivers are using cell phones or manipulating electronic devices while driving, according to the NHTSA. Using a cell phone while driving creates enormous potential for deaths and injuries on U.S. roads. In 2020, 3,142 people were killed in motor vehicle crashes involving distracted drivers. </a:t>
            </a:r>
          </a:p>
          <a:p>
            <a:pPr>
              <a:lnSpc>
                <a:spcPts val="2940"/>
              </a:lnSpc>
            </a:pPr>
            <a:endParaRPr lang="en-US" sz="2100">
              <a:solidFill>
                <a:srgbClr val="000000"/>
              </a:solidFill>
              <a:latin typeface="Montserrat"/>
            </a:endParaRPr>
          </a:p>
          <a:p>
            <a:pPr>
              <a:lnSpc>
                <a:spcPts val="2940"/>
              </a:lnSpc>
            </a:pPr>
            <a:r>
              <a:rPr lang="en-US" sz="2100">
                <a:solidFill>
                  <a:srgbClr val="000000"/>
                </a:solidFill>
                <a:latin typeface="Montserrat"/>
              </a:rPr>
              <a:t>Don't allow children to fight or climb around in your car – they should be buckled in their seats at all times. Too much noise can easily distract you from focusing on the road. </a:t>
            </a:r>
          </a:p>
          <a:p>
            <a:pPr>
              <a:lnSpc>
                <a:spcPts val="2940"/>
              </a:lnSpc>
            </a:pPr>
            <a:endParaRPr lang="en-US" sz="2100">
              <a:solidFill>
                <a:srgbClr val="000000"/>
              </a:solidFill>
              <a:latin typeface="Montserrat"/>
            </a:endParaRPr>
          </a:p>
          <a:p>
            <a:pPr>
              <a:lnSpc>
                <a:spcPts val="2940"/>
              </a:lnSpc>
            </a:pPr>
            <a:r>
              <a:rPr lang="en-US" sz="2100">
                <a:solidFill>
                  <a:srgbClr val="000000"/>
                </a:solidFill>
                <a:latin typeface="Montserrat"/>
              </a:rPr>
              <a:t>You're not multi-tasking, you're distracted.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42</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Distracted Driving</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Thousands die in crashes involving cell phone 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9652" r="39539"/>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475374" y="1898650"/>
            <a:ext cx="9795693" cy="7359650"/>
          </a:xfrm>
          <a:prstGeom prst="rect">
            <a:avLst/>
          </a:prstGeom>
        </p:spPr>
        <p:txBody>
          <a:bodyPr lIns="0" tIns="0" rIns="0" bIns="0" rtlCol="0" anchor="t">
            <a:spAutoFit/>
          </a:bodyPr>
          <a:lstStyle/>
          <a:p>
            <a:pPr>
              <a:lnSpc>
                <a:spcPts val="2659"/>
              </a:lnSpc>
            </a:pPr>
            <a:r>
              <a:rPr lang="en-US" sz="1899">
                <a:solidFill>
                  <a:srgbClr val="000000"/>
                </a:solidFill>
                <a:latin typeface="Montserrat Bold"/>
              </a:rPr>
              <a:t>ATVs and ROVs are not toys - get training.</a:t>
            </a:r>
          </a:p>
          <a:p>
            <a:pPr marL="410209" lvl="1" indent="-205105">
              <a:lnSpc>
                <a:spcPts val="2659"/>
              </a:lnSpc>
              <a:buFont typeface="Arial"/>
              <a:buChar char="•"/>
            </a:pPr>
            <a:r>
              <a:rPr lang="en-US" sz="1899">
                <a:solidFill>
                  <a:srgbClr val="000000"/>
                </a:solidFill>
                <a:latin typeface="Montserrat"/>
              </a:rPr>
              <a:t>There are about 650 deaths and 100,000 injuries every year involving ATVs, according to the Consumer Product Safety Commission.</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Read the owner's manual carefully and ensure the ATV or ROV is in good working condition.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Always wear an approved helmet.</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Never drive an ATV while under the influence of drugs or alcohol.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Never drive an ATV on paved roads. Never operate ATVs or ROVs on streets, highways or paved roads, except to cross at safe, designated areas. Understand the terrain BEFORE you ride.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Familiarize yourself with the local laws.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Never ride alone, and always tell someone where you are going and when you will return.  </a:t>
            </a:r>
          </a:p>
          <a:p>
            <a:pPr>
              <a:lnSpc>
                <a:spcPts val="2659"/>
              </a:lnSpc>
            </a:pPr>
            <a:endParaRPr lang="en-US" sz="1899">
              <a:solidFill>
                <a:srgbClr val="000000"/>
              </a:solidFill>
              <a:latin typeface="Montserrat"/>
            </a:endParaRPr>
          </a:p>
          <a:p>
            <a:pPr marL="410209" lvl="1" indent="-205105">
              <a:lnSpc>
                <a:spcPts val="2659"/>
              </a:lnSpc>
              <a:buFont typeface="Arial"/>
              <a:buChar char="•"/>
            </a:pPr>
            <a:r>
              <a:rPr lang="en-US" sz="1899">
                <a:solidFill>
                  <a:srgbClr val="000000"/>
                </a:solidFill>
                <a:latin typeface="Montserrat"/>
              </a:rPr>
              <a:t>Always supervise young operators. Never carry extra riders.  </a:t>
            </a:r>
          </a:p>
          <a:p>
            <a:pPr>
              <a:lnSpc>
                <a:spcPts val="2940"/>
              </a:lnSpc>
            </a:pPr>
            <a:r>
              <a:rPr lang="en-US" sz="2100">
                <a:solidFill>
                  <a:srgbClr val="000000"/>
                </a:solidFill>
                <a:latin typeface="Montserrat"/>
              </a:rPr>
              <a:t>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43</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ATV and ROV Safety</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Remember ATGATT: "All the gear, all the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flipV="1">
            <a:off x="635177" y="2208345"/>
            <a:ext cx="7443478" cy="8713831"/>
          </a:xfrm>
          <a:prstGeom prst="rect">
            <a:avLst/>
          </a:prstGeom>
        </p:spPr>
      </p:pic>
      <p:grpSp>
        <p:nvGrpSpPr>
          <p:cNvPr id="3" name="Group 3"/>
          <p:cNvGrpSpPr/>
          <p:nvPr/>
        </p:nvGrpSpPr>
        <p:grpSpPr>
          <a:xfrm>
            <a:off x="635908" y="409231"/>
            <a:ext cx="8934038" cy="9468538"/>
            <a:chOff x="0" y="0"/>
            <a:chExt cx="11912050" cy="12624717"/>
          </a:xfrm>
        </p:grpSpPr>
        <p:grpSp>
          <p:nvGrpSpPr>
            <p:cNvPr id="4" name="Group 4"/>
            <p:cNvGrpSpPr/>
            <p:nvPr/>
          </p:nvGrpSpPr>
          <p:grpSpPr>
            <a:xfrm>
              <a:off x="0" y="0"/>
              <a:ext cx="11912050" cy="12624717"/>
              <a:chOff x="0" y="0"/>
              <a:chExt cx="1900577" cy="2014284"/>
            </a:xfrm>
          </p:grpSpPr>
          <p:sp>
            <p:nvSpPr>
              <p:cNvPr id="5" name="Freeform 5"/>
              <p:cNvSpPr/>
              <p:nvPr/>
            </p:nvSpPr>
            <p:spPr>
              <a:xfrm>
                <a:off x="0" y="0"/>
                <a:ext cx="1900577" cy="2014284"/>
              </a:xfrm>
              <a:custGeom>
                <a:avLst/>
                <a:gdLst/>
                <a:ahLst/>
                <a:cxnLst/>
                <a:rect l="l" t="t" r="r" b="b"/>
                <a:pathLst>
                  <a:path w="1900577" h="2014284">
                    <a:moveTo>
                      <a:pt x="0" y="0"/>
                    </a:moveTo>
                    <a:lnTo>
                      <a:pt x="1900577" y="0"/>
                    </a:lnTo>
                    <a:lnTo>
                      <a:pt x="1900577" y="2014284"/>
                    </a:lnTo>
                    <a:lnTo>
                      <a:pt x="0" y="2014284"/>
                    </a:ln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pic>
          <p:nvPicPr>
            <p:cNvPr id="7" name="Picture 7"/>
            <p:cNvPicPr>
              <a:picLocks noChangeAspect="1"/>
            </p:cNvPicPr>
            <p:nvPr/>
          </p:nvPicPr>
          <p:blipFill>
            <a:blip r:embed="rId4"/>
            <a:srcRect/>
            <a:stretch>
              <a:fillRect/>
            </a:stretch>
          </p:blipFill>
          <p:spPr>
            <a:xfrm>
              <a:off x="330492" y="351441"/>
              <a:ext cx="11250266" cy="11984680"/>
            </a:xfrm>
            <a:prstGeom prst="rect">
              <a:avLst/>
            </a:prstGeom>
          </p:spPr>
        </p:pic>
      </p:grpSp>
      <p:sp>
        <p:nvSpPr>
          <p:cNvPr id="8" name="TextBox 8"/>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44</a:t>
            </a:r>
          </a:p>
        </p:txBody>
      </p:sp>
      <p:sp>
        <p:nvSpPr>
          <p:cNvPr id="9" name="TextBox 9"/>
          <p:cNvSpPr txBox="1"/>
          <p:nvPr/>
        </p:nvSpPr>
        <p:spPr>
          <a:xfrm>
            <a:off x="10185666" y="2367244"/>
            <a:ext cx="6298810" cy="1714500"/>
          </a:xfrm>
          <a:prstGeom prst="rect">
            <a:avLst/>
          </a:prstGeom>
        </p:spPr>
        <p:txBody>
          <a:bodyPr lIns="0" tIns="0" rIns="0" bIns="0" rtlCol="0" anchor="t">
            <a:spAutoFit/>
          </a:bodyPr>
          <a:lstStyle/>
          <a:p>
            <a:pPr algn="just">
              <a:lnSpc>
                <a:spcPts val="6600"/>
              </a:lnSpc>
            </a:pPr>
            <a:r>
              <a:rPr lang="en-US" sz="6000">
                <a:solidFill>
                  <a:srgbClr val="FF8800"/>
                </a:solidFill>
                <a:latin typeface="Barlow Bold"/>
              </a:rPr>
              <a:t>Motorcycle</a:t>
            </a:r>
          </a:p>
          <a:p>
            <a:pPr algn="just">
              <a:lnSpc>
                <a:spcPts val="6600"/>
              </a:lnSpc>
            </a:pPr>
            <a:r>
              <a:rPr lang="en-US" sz="6000">
                <a:solidFill>
                  <a:srgbClr val="01A6CC"/>
                </a:solidFill>
                <a:latin typeface="Barlow Bold"/>
              </a:rPr>
              <a:t>Safety</a:t>
            </a:r>
          </a:p>
        </p:txBody>
      </p:sp>
      <p:sp>
        <p:nvSpPr>
          <p:cNvPr id="10" name="TextBox 10"/>
          <p:cNvSpPr txBox="1"/>
          <p:nvPr/>
        </p:nvSpPr>
        <p:spPr>
          <a:xfrm>
            <a:off x="10185666" y="4514251"/>
            <a:ext cx="7311759" cy="4434205"/>
          </a:xfrm>
          <a:prstGeom prst="rect">
            <a:avLst/>
          </a:prstGeom>
        </p:spPr>
        <p:txBody>
          <a:bodyPr lIns="0" tIns="0" rIns="0" bIns="0" rtlCol="0" anchor="t">
            <a:spAutoFit/>
          </a:bodyPr>
          <a:lstStyle/>
          <a:p>
            <a:pPr>
              <a:lnSpc>
                <a:spcPts val="3920"/>
              </a:lnSpc>
            </a:pPr>
            <a:r>
              <a:rPr lang="en-US" sz="2800">
                <a:solidFill>
                  <a:srgbClr val="000000"/>
                </a:solidFill>
                <a:latin typeface="Montserrat"/>
              </a:rPr>
              <a:t>In 2022 during the 101 Critical Days of Summer, the Department of the Navy lost </a:t>
            </a:r>
            <a:r>
              <a:rPr lang="en-US" sz="2800">
                <a:solidFill>
                  <a:srgbClr val="000000"/>
                </a:solidFill>
                <a:latin typeface="Montserrat Bold"/>
              </a:rPr>
              <a:t>8</a:t>
            </a:r>
            <a:r>
              <a:rPr lang="en-US" sz="2800">
                <a:solidFill>
                  <a:srgbClr val="000000"/>
                </a:solidFill>
                <a:latin typeface="Montserrat"/>
              </a:rPr>
              <a:t> Sailors and Marines as a result of motorcycle (PMV-2) mishaps. </a:t>
            </a:r>
          </a:p>
          <a:p>
            <a:pPr>
              <a:lnSpc>
                <a:spcPts val="3920"/>
              </a:lnSpc>
            </a:pPr>
            <a:endParaRPr lang="en-US" sz="2800">
              <a:solidFill>
                <a:srgbClr val="000000"/>
              </a:solidFill>
              <a:latin typeface="Montserrat"/>
            </a:endParaRPr>
          </a:p>
          <a:p>
            <a:pPr>
              <a:lnSpc>
                <a:spcPts val="3920"/>
              </a:lnSpc>
            </a:pPr>
            <a:r>
              <a:rPr lang="en-US" sz="2800">
                <a:solidFill>
                  <a:srgbClr val="000000"/>
                </a:solidFill>
                <a:latin typeface="Montserrat"/>
              </a:rPr>
              <a:t>Overall, there were </a:t>
            </a:r>
            <a:r>
              <a:rPr lang="en-US" sz="2800">
                <a:solidFill>
                  <a:srgbClr val="000000"/>
                </a:solidFill>
                <a:latin typeface="Montserrat Bold"/>
              </a:rPr>
              <a:t>73</a:t>
            </a:r>
            <a:r>
              <a:rPr lang="en-US" sz="2800">
                <a:solidFill>
                  <a:srgbClr val="000000"/>
                </a:solidFill>
                <a:latin typeface="Montserrat"/>
              </a:rPr>
              <a:t> PMV-2 Class A-D mishaps.</a:t>
            </a:r>
          </a:p>
          <a:p>
            <a:pPr>
              <a:lnSpc>
                <a:spcPts val="3920"/>
              </a:lnSpc>
            </a:pPr>
            <a:endParaRPr lang="en-US" sz="2800">
              <a:solidFill>
                <a:srgbClr val="000000"/>
              </a:solidFill>
              <a:latin typeface="Montserrat"/>
            </a:endParaRPr>
          </a:p>
          <a:p>
            <a:pPr>
              <a:lnSpc>
                <a:spcPts val="3920"/>
              </a:lnSpc>
            </a:pPr>
            <a:endParaRPr lang="en-US" sz="2800">
              <a:solidFill>
                <a:srgbClr val="000000"/>
              </a:solidFill>
              <a:latin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8869" r="40259"/>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475374" y="2145708"/>
            <a:ext cx="9795693" cy="6671310"/>
          </a:xfrm>
          <a:prstGeom prst="rect">
            <a:avLst/>
          </a:prstGeom>
        </p:spPr>
        <p:txBody>
          <a:bodyPr lIns="0" tIns="0" rIns="0" bIns="0" rtlCol="0" anchor="t">
            <a:spAutoFit/>
          </a:bodyPr>
          <a:lstStyle/>
          <a:p>
            <a:pPr>
              <a:lnSpc>
                <a:spcPts val="2940"/>
              </a:lnSpc>
            </a:pPr>
            <a:r>
              <a:rPr lang="en-US" sz="2100">
                <a:solidFill>
                  <a:srgbClr val="000000"/>
                </a:solidFill>
                <a:latin typeface="Montserrat Bold"/>
              </a:rPr>
              <a:t>SEARCH </a:t>
            </a:r>
            <a:r>
              <a:rPr lang="en-US" sz="2100">
                <a:solidFill>
                  <a:srgbClr val="000000"/>
                </a:solidFill>
                <a:latin typeface="Montserrat"/>
              </a:rPr>
              <a:t>around you for potential hazards.  </a:t>
            </a:r>
          </a:p>
          <a:p>
            <a:pPr>
              <a:lnSpc>
                <a:spcPts val="2940"/>
              </a:lnSpc>
            </a:pPr>
            <a:endParaRPr lang="en-US" sz="2100">
              <a:solidFill>
                <a:srgbClr val="000000"/>
              </a:solidFill>
              <a:latin typeface="Montserrat"/>
            </a:endParaRPr>
          </a:p>
          <a:p>
            <a:pPr>
              <a:lnSpc>
                <a:spcPts val="2940"/>
              </a:lnSpc>
            </a:pPr>
            <a:r>
              <a:rPr lang="en-US" sz="2100">
                <a:solidFill>
                  <a:srgbClr val="000000"/>
                </a:solidFill>
                <a:latin typeface="Montserrat Bold"/>
              </a:rPr>
              <a:t>EVALUATE </a:t>
            </a:r>
            <a:r>
              <a:rPr lang="en-US" sz="2100">
                <a:solidFill>
                  <a:srgbClr val="000000"/>
                </a:solidFill>
                <a:latin typeface="Montserrat"/>
              </a:rPr>
              <a:t>any possible hazards such as turning hazard.  </a:t>
            </a:r>
          </a:p>
          <a:p>
            <a:pPr>
              <a:lnSpc>
                <a:spcPts val="2940"/>
              </a:lnSpc>
            </a:pPr>
            <a:endParaRPr lang="en-US" sz="2100">
              <a:solidFill>
                <a:srgbClr val="000000"/>
              </a:solidFill>
              <a:latin typeface="Montserrat"/>
            </a:endParaRPr>
          </a:p>
          <a:p>
            <a:pPr>
              <a:lnSpc>
                <a:spcPts val="2940"/>
              </a:lnSpc>
            </a:pPr>
            <a:r>
              <a:rPr lang="en-US" sz="2100">
                <a:solidFill>
                  <a:srgbClr val="000000"/>
                </a:solidFill>
                <a:latin typeface="Montserrat Bold"/>
              </a:rPr>
              <a:t>EXECUTE </a:t>
            </a:r>
            <a:r>
              <a:rPr lang="en-US" sz="2100">
                <a:solidFill>
                  <a:srgbClr val="000000"/>
                </a:solidFill>
                <a:latin typeface="Montserrat"/>
              </a:rPr>
              <a:t>the proper action to avoid the hazard.  </a:t>
            </a:r>
          </a:p>
          <a:p>
            <a:pPr>
              <a:lnSpc>
                <a:spcPts val="2940"/>
              </a:lnSpc>
            </a:pPr>
            <a:r>
              <a:rPr lang="en-US" sz="2100">
                <a:solidFill>
                  <a:srgbClr val="000000"/>
                </a:solidFill>
                <a:latin typeface="Montserrat"/>
              </a:rPr>
              <a:t>A sound street strategy can help prevent a dangerous situation.  </a:t>
            </a:r>
          </a:p>
          <a:p>
            <a:pPr>
              <a:lnSpc>
                <a:spcPts val="2940"/>
              </a:lnSpc>
            </a:pPr>
            <a:endParaRPr lang="en-US" sz="2100">
              <a:solidFill>
                <a:srgbClr val="000000"/>
              </a:solidFill>
              <a:latin typeface="Montserrat"/>
            </a:endParaRPr>
          </a:p>
          <a:p>
            <a:pPr>
              <a:lnSpc>
                <a:spcPts val="2940"/>
              </a:lnSpc>
            </a:pPr>
            <a:r>
              <a:rPr lang="en-US" sz="2100">
                <a:solidFill>
                  <a:srgbClr val="000000"/>
                </a:solidFill>
                <a:latin typeface="Montserrat Bold"/>
              </a:rPr>
              <a:t>Training Requirements </a:t>
            </a:r>
          </a:p>
          <a:p>
            <a:pPr>
              <a:lnSpc>
                <a:spcPts val="2940"/>
              </a:lnSpc>
            </a:pPr>
            <a:r>
              <a:rPr lang="en-US" sz="2100">
                <a:solidFill>
                  <a:srgbClr val="000000"/>
                </a:solidFill>
                <a:latin typeface="Montserrat"/>
              </a:rPr>
              <a:t>All Sailors must complete LEVEL I training before operating a motorcycle and then must complete LEVEL II training within 60 days to one year of LEVEL I.  </a:t>
            </a:r>
          </a:p>
          <a:p>
            <a:pPr>
              <a:lnSpc>
                <a:spcPts val="2940"/>
              </a:lnSpc>
            </a:pPr>
            <a:endParaRPr lang="en-US" sz="2100">
              <a:solidFill>
                <a:srgbClr val="000000"/>
              </a:solidFill>
              <a:latin typeface="Montserrat"/>
            </a:endParaRPr>
          </a:p>
          <a:p>
            <a:pPr>
              <a:lnSpc>
                <a:spcPts val="2940"/>
              </a:lnSpc>
            </a:pPr>
            <a:r>
              <a:rPr lang="en-US" sz="2100">
                <a:solidFill>
                  <a:srgbClr val="000000"/>
                </a:solidFill>
                <a:latin typeface="Montserrat"/>
              </a:rPr>
              <a:t>All Sailors must complete either LEVEL II or LEVEL III refresher training every five years. </a:t>
            </a:r>
          </a:p>
          <a:p>
            <a:pPr>
              <a:lnSpc>
                <a:spcPts val="2940"/>
              </a:lnSpc>
            </a:pPr>
            <a:endParaRPr lang="en-US" sz="2100">
              <a:solidFill>
                <a:srgbClr val="000000"/>
              </a:solidFill>
              <a:latin typeface="Montserrat"/>
            </a:endParaRPr>
          </a:p>
          <a:p>
            <a:pPr>
              <a:lnSpc>
                <a:spcPts val="2940"/>
              </a:lnSpc>
            </a:pPr>
            <a:r>
              <a:rPr lang="en-US" sz="2100">
                <a:solidFill>
                  <a:srgbClr val="000000"/>
                </a:solidFill>
                <a:latin typeface="Montserrat"/>
              </a:rPr>
              <a:t>Take riding courses periodically to improve riding techniques and sharpen your street-riding strategies.   </a:t>
            </a:r>
          </a:p>
          <a:p>
            <a:pPr>
              <a:lnSpc>
                <a:spcPts val="2940"/>
              </a:lnSpc>
            </a:pPr>
            <a:endParaRPr lang="en-US" sz="2100">
              <a:solidFill>
                <a:srgbClr val="000000"/>
              </a:solidFill>
              <a:latin typeface="Montserrat"/>
            </a:endParaRP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45</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Motorcycle Riding Safety</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Seeing is the best way to avoid dangerous situations.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24595" r="24595"/>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475374" y="1712638"/>
            <a:ext cx="9795693" cy="7613650"/>
          </a:xfrm>
          <a:prstGeom prst="rect">
            <a:avLst/>
          </a:prstGeom>
        </p:spPr>
        <p:txBody>
          <a:bodyPr lIns="0" tIns="0" rIns="0" bIns="0" rtlCol="0" anchor="t">
            <a:spAutoFit/>
          </a:bodyPr>
          <a:lstStyle/>
          <a:p>
            <a:pPr marL="377824" lvl="1" indent="-188912">
              <a:lnSpc>
                <a:spcPts val="2449"/>
              </a:lnSpc>
              <a:buFont typeface="Arial"/>
              <a:buChar char="•"/>
            </a:pPr>
            <a:r>
              <a:rPr lang="en-US" sz="1749">
                <a:solidFill>
                  <a:srgbClr val="000000"/>
                </a:solidFill>
                <a:latin typeface="Montserrat"/>
              </a:rPr>
              <a:t>Complete a formal riding education program, get licensed and take riding courses periodically to improve riding techniques and sharpen your street-riding strategies.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Obey the speed limit; the faster you go the longer it will take you to stop. Know and follow local traffic laws and rules of the road.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Don’t drink and ride!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Make sure your bike is fit and ready to ride. Perform all recommended checks and inspections before you hit the road.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Always wear a helmet with a face shield or protective eye wear. A motorcycle rider not wearing a helmet is five times more likely to sustain a critical head injury.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Wear leather clothing, boots with nonskid soles and gloves to protect your body from severe injuries in the event of an accident or skid. Attach reflective tape to your clothing to help other drivers to see you.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Ride defensively. Nearly two-thirds of all motorcycle accidents occur from a driver violating a rider’s right of way. Ride with headlights on; stay out of a driver’s blind spot; signal well in advance of any change in direction and watch for turning vehicles.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Fatigue and drowsiness impair your ability to react. Make sure you are well-rested when you hit the road.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46</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Motorcycle Safety Tips</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Make motorcycle riding safety your top priority.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flipV="1">
            <a:off x="635177" y="2208345"/>
            <a:ext cx="7443478" cy="8713831"/>
          </a:xfrm>
          <a:prstGeom prst="rect">
            <a:avLst/>
          </a:prstGeom>
        </p:spPr>
      </p:pic>
      <p:grpSp>
        <p:nvGrpSpPr>
          <p:cNvPr id="3" name="Group 3"/>
          <p:cNvGrpSpPr/>
          <p:nvPr/>
        </p:nvGrpSpPr>
        <p:grpSpPr>
          <a:xfrm>
            <a:off x="789951" y="1355083"/>
            <a:ext cx="7574161" cy="7576835"/>
            <a:chOff x="0" y="0"/>
            <a:chExt cx="10098881" cy="10102446"/>
          </a:xfrm>
        </p:grpSpPr>
        <p:grpSp>
          <p:nvGrpSpPr>
            <p:cNvPr id="4" name="Group 4"/>
            <p:cNvGrpSpPr>
              <a:grpSpLocks noChangeAspect="1"/>
            </p:cNvGrpSpPr>
            <p:nvPr/>
          </p:nvGrpSpPr>
          <p:grpSpPr>
            <a:xfrm>
              <a:off x="0" y="0"/>
              <a:ext cx="5938995" cy="6916777"/>
              <a:chOff x="0" y="0"/>
              <a:chExt cx="13561060" cy="15793720"/>
            </a:xfrm>
          </p:grpSpPr>
          <p:sp>
            <p:nvSpPr>
              <p:cNvPr id="5" name="Freeform 5"/>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4"/>
                <a:stretch>
                  <a:fillRect l="-30939" r="-52019"/>
                </a:stretch>
              </a:blipFill>
            </p:spPr>
          </p:sp>
          <p:sp>
            <p:nvSpPr>
              <p:cNvPr id="6" name="Freeform 6"/>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sp>
        </p:grpSp>
        <p:grpSp>
          <p:nvGrpSpPr>
            <p:cNvPr id="7" name="Group 7"/>
            <p:cNvGrpSpPr>
              <a:grpSpLocks noChangeAspect="1"/>
            </p:cNvGrpSpPr>
            <p:nvPr/>
          </p:nvGrpSpPr>
          <p:grpSpPr>
            <a:xfrm rot="-647703">
              <a:off x="3564692" y="2690695"/>
              <a:ext cx="5938995" cy="6916777"/>
              <a:chOff x="0" y="0"/>
              <a:chExt cx="13561060" cy="15793720"/>
            </a:xfrm>
          </p:grpSpPr>
          <p:sp>
            <p:nvSpPr>
              <p:cNvPr id="8" name="Freeform 8"/>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6"/>
                <a:stretch>
                  <a:fillRect t="-11612" b="-11612"/>
                </a:stretch>
              </a:blipFill>
            </p:spPr>
          </p:sp>
          <p:sp>
            <p:nvSpPr>
              <p:cNvPr id="9" name="Freeform 9"/>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sp>
        </p:grpSp>
      </p:grpSp>
      <p:sp>
        <p:nvSpPr>
          <p:cNvPr id="10" name="TextBox 10"/>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47</a:t>
            </a:r>
          </a:p>
        </p:txBody>
      </p:sp>
      <p:sp>
        <p:nvSpPr>
          <p:cNvPr id="11" name="TextBox 11"/>
          <p:cNvSpPr txBox="1"/>
          <p:nvPr/>
        </p:nvSpPr>
        <p:spPr>
          <a:xfrm>
            <a:off x="8292596" y="2367244"/>
            <a:ext cx="6298810" cy="1714500"/>
          </a:xfrm>
          <a:prstGeom prst="rect">
            <a:avLst/>
          </a:prstGeom>
        </p:spPr>
        <p:txBody>
          <a:bodyPr lIns="0" tIns="0" rIns="0" bIns="0" rtlCol="0" anchor="t">
            <a:spAutoFit/>
          </a:bodyPr>
          <a:lstStyle/>
          <a:p>
            <a:pPr algn="just">
              <a:lnSpc>
                <a:spcPts val="6600"/>
              </a:lnSpc>
            </a:pPr>
            <a:r>
              <a:rPr lang="en-US" sz="6000">
                <a:solidFill>
                  <a:srgbClr val="FF8800"/>
                </a:solidFill>
                <a:latin typeface="Barlow Bold"/>
              </a:rPr>
              <a:t>Pedestrian</a:t>
            </a:r>
          </a:p>
          <a:p>
            <a:pPr algn="just">
              <a:lnSpc>
                <a:spcPts val="6600"/>
              </a:lnSpc>
            </a:pPr>
            <a:r>
              <a:rPr lang="en-US" sz="6000">
                <a:solidFill>
                  <a:srgbClr val="01A6CC"/>
                </a:solidFill>
                <a:latin typeface="Barlow Bold"/>
              </a:rPr>
              <a:t>Safety</a:t>
            </a:r>
          </a:p>
        </p:txBody>
      </p:sp>
      <p:sp>
        <p:nvSpPr>
          <p:cNvPr id="12" name="TextBox 12"/>
          <p:cNvSpPr txBox="1"/>
          <p:nvPr/>
        </p:nvSpPr>
        <p:spPr>
          <a:xfrm>
            <a:off x="8292596" y="4514251"/>
            <a:ext cx="8116134" cy="2948305"/>
          </a:xfrm>
          <a:prstGeom prst="rect">
            <a:avLst/>
          </a:prstGeom>
        </p:spPr>
        <p:txBody>
          <a:bodyPr lIns="0" tIns="0" rIns="0" bIns="0" rtlCol="0" anchor="t">
            <a:spAutoFit/>
          </a:bodyPr>
          <a:lstStyle/>
          <a:p>
            <a:pPr>
              <a:lnSpc>
                <a:spcPts val="3920"/>
              </a:lnSpc>
            </a:pPr>
            <a:r>
              <a:rPr lang="en-US" sz="2800">
                <a:solidFill>
                  <a:srgbClr val="000000"/>
                </a:solidFill>
                <a:latin typeface="Montserrat"/>
              </a:rPr>
              <a:t>In 2022 during the 101 Critical Days of Summer, the Department of the Navy lost 2 Sailors and Marines as a result </a:t>
            </a:r>
          </a:p>
          <a:p>
            <a:pPr>
              <a:lnSpc>
                <a:spcPts val="3920"/>
              </a:lnSpc>
            </a:pPr>
            <a:r>
              <a:rPr lang="en-US" sz="2800">
                <a:solidFill>
                  <a:srgbClr val="000000"/>
                </a:solidFill>
                <a:latin typeface="Montserrat"/>
              </a:rPr>
              <a:t>of pedestrian-related mishaps.</a:t>
            </a:r>
          </a:p>
          <a:p>
            <a:pPr>
              <a:lnSpc>
                <a:spcPts val="3920"/>
              </a:lnSpc>
            </a:pPr>
            <a:endParaRPr lang="en-US" sz="2800">
              <a:solidFill>
                <a:srgbClr val="000000"/>
              </a:solidFill>
              <a:latin typeface="Montserrat"/>
            </a:endParaRPr>
          </a:p>
          <a:p>
            <a:pPr>
              <a:lnSpc>
                <a:spcPts val="3920"/>
              </a:lnSpc>
            </a:pPr>
            <a:r>
              <a:rPr lang="en-US" sz="2800">
                <a:solidFill>
                  <a:srgbClr val="000000"/>
                </a:solidFill>
                <a:latin typeface="Montserrat"/>
              </a:rPr>
              <a:t>Overall, there were 5 Class A-D mishaps.</a:t>
            </a:r>
          </a:p>
        </p:txBody>
      </p:sp>
      <p:grpSp>
        <p:nvGrpSpPr>
          <p:cNvPr id="13" name="Group 13"/>
          <p:cNvGrpSpPr/>
          <p:nvPr/>
        </p:nvGrpSpPr>
        <p:grpSpPr>
          <a:xfrm>
            <a:off x="1388260" y="9057993"/>
            <a:ext cx="3830711" cy="649952"/>
            <a:chOff x="0" y="0"/>
            <a:chExt cx="1008911" cy="171181"/>
          </a:xfrm>
        </p:grpSpPr>
        <p:sp>
          <p:nvSpPr>
            <p:cNvPr id="14" name="Freeform 14"/>
            <p:cNvSpPr/>
            <p:nvPr/>
          </p:nvSpPr>
          <p:spPr>
            <a:xfrm>
              <a:off x="0" y="0"/>
              <a:ext cx="1008911" cy="171181"/>
            </a:xfrm>
            <a:custGeom>
              <a:avLst/>
              <a:gdLst/>
              <a:ahLst/>
              <a:cxnLst/>
              <a:rect l="l" t="t" r="r" b="b"/>
              <a:pathLst>
                <a:path w="1008911" h="171181">
                  <a:moveTo>
                    <a:pt x="85590" y="0"/>
                  </a:moveTo>
                  <a:lnTo>
                    <a:pt x="923321" y="0"/>
                  </a:lnTo>
                  <a:cubicBezTo>
                    <a:pt x="970591" y="0"/>
                    <a:pt x="1008911" y="38320"/>
                    <a:pt x="1008911" y="85590"/>
                  </a:cubicBezTo>
                  <a:lnTo>
                    <a:pt x="1008911" y="85590"/>
                  </a:lnTo>
                  <a:cubicBezTo>
                    <a:pt x="1008911" y="108290"/>
                    <a:pt x="999894" y="130061"/>
                    <a:pt x="983843" y="146112"/>
                  </a:cubicBezTo>
                  <a:cubicBezTo>
                    <a:pt x="967791" y="162163"/>
                    <a:pt x="946021" y="171181"/>
                    <a:pt x="923321" y="171181"/>
                  </a:cubicBezTo>
                  <a:lnTo>
                    <a:pt x="85590" y="171181"/>
                  </a:lnTo>
                  <a:cubicBezTo>
                    <a:pt x="62890" y="171181"/>
                    <a:pt x="41120" y="162163"/>
                    <a:pt x="25069" y="146112"/>
                  </a:cubicBezTo>
                  <a:cubicBezTo>
                    <a:pt x="9018" y="130061"/>
                    <a:pt x="0" y="108290"/>
                    <a:pt x="0" y="85590"/>
                  </a:cubicBezTo>
                  <a:lnTo>
                    <a:pt x="0" y="85590"/>
                  </a:lnTo>
                  <a:cubicBezTo>
                    <a:pt x="0" y="62890"/>
                    <a:pt x="9018" y="41120"/>
                    <a:pt x="25069" y="25069"/>
                  </a:cubicBezTo>
                  <a:cubicBezTo>
                    <a:pt x="41120" y="9018"/>
                    <a:pt x="62890" y="0"/>
                    <a:pt x="85590" y="0"/>
                  </a:cubicBezTo>
                  <a:close/>
                </a:path>
              </a:pathLst>
            </a:custGeom>
            <a:solidFill>
              <a:srgbClr val="FFFFFF"/>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6" name="TextBox 16"/>
          <p:cNvSpPr txBox="1"/>
          <p:nvPr/>
        </p:nvSpPr>
        <p:spPr>
          <a:xfrm>
            <a:off x="1527006" y="9194057"/>
            <a:ext cx="3553219" cy="339725"/>
          </a:xfrm>
          <a:prstGeom prst="rect">
            <a:avLst/>
          </a:prstGeom>
        </p:spPr>
        <p:txBody>
          <a:bodyPr lIns="0" tIns="0" rIns="0" bIns="0" rtlCol="0" anchor="t">
            <a:spAutoFit/>
          </a:bodyPr>
          <a:lstStyle/>
          <a:p>
            <a:pPr algn="ctr">
              <a:lnSpc>
                <a:spcPts val="2800"/>
              </a:lnSpc>
            </a:pPr>
            <a:r>
              <a:rPr lang="en-US" sz="2000">
                <a:solidFill>
                  <a:srgbClr val="000000"/>
                </a:solidFill>
                <a:latin typeface="Montserrat Italics"/>
              </a:rPr>
              <a:t>Example: RMI ID# 907620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24595" r="24595"/>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475374" y="1674538"/>
            <a:ext cx="9975246" cy="7308850"/>
          </a:xfrm>
          <a:prstGeom prst="rect">
            <a:avLst/>
          </a:prstGeom>
        </p:spPr>
        <p:txBody>
          <a:bodyPr lIns="0" tIns="0" rIns="0" bIns="0" rtlCol="0" anchor="t">
            <a:spAutoFit/>
          </a:bodyPr>
          <a:lstStyle/>
          <a:p>
            <a:pPr marL="377824" lvl="1" indent="-188912">
              <a:lnSpc>
                <a:spcPts val="2449"/>
              </a:lnSpc>
              <a:buFont typeface="Arial"/>
              <a:buChar char="•"/>
            </a:pPr>
            <a:r>
              <a:rPr lang="en-US" sz="1749">
                <a:solidFill>
                  <a:srgbClr val="000000"/>
                </a:solidFill>
                <a:latin typeface="Montserrat"/>
              </a:rPr>
              <a:t>The Governors Highway Safety Association reported an estimated 3,441 pedestrians were killed in the first six months of 2021, up from 2,934 (17.3%) over the same period in 2020. Dangerous driving behaviors were a major factor contributing to the trend.</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We urge drivers to look out for pedestrians everywhere, at all times, </a:t>
            </a:r>
            <a:r>
              <a:rPr lang="en-US" sz="1749">
                <a:solidFill>
                  <a:srgbClr val="000000"/>
                </a:solidFill>
                <a:latin typeface="Montserrat Bold"/>
              </a:rPr>
              <a:t>to include those stopped on road shoulders with disabled vehicles</a:t>
            </a:r>
            <a:r>
              <a:rPr lang="en-US" sz="1749">
                <a:solidFill>
                  <a:srgbClr val="000000"/>
                </a:solidFill>
                <a:latin typeface="Montserrat"/>
              </a:rPr>
              <a:t>.</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See and be seen.</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Use crosswalks and look left, right and then left again before crossing the street.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Avoid distractions such as texting or watching videos on your phone while walking.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Avoid walking when impaired by alcohol.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Be visible at all times. Wear bright clothing during the day and wear reflective materials or use a flashlight at night.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Use all your senses when near an area with moving vehicles.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Never assume a driver sees you. Make eye contact with drivers as they approach to make sure you are seen. </a:t>
            </a:r>
          </a:p>
          <a:p>
            <a:pPr>
              <a:lnSpc>
                <a:spcPts val="2449"/>
              </a:lnSpc>
            </a:pPr>
            <a:endParaRPr lang="en-US" sz="1749">
              <a:solidFill>
                <a:srgbClr val="000000"/>
              </a:solidFill>
              <a:latin typeface="Montserrat"/>
            </a:endParaRPr>
          </a:p>
          <a:p>
            <a:pPr marL="377824" lvl="1" indent="-188912">
              <a:lnSpc>
                <a:spcPts val="2449"/>
              </a:lnSpc>
              <a:buFont typeface="Arial"/>
              <a:buChar char="•"/>
            </a:pPr>
            <a:r>
              <a:rPr lang="en-US" sz="1749">
                <a:solidFill>
                  <a:srgbClr val="000000"/>
                </a:solidFill>
                <a:latin typeface="Montserrat"/>
              </a:rPr>
              <a:t>Walk on sidewalks. If no sidewalk, walk facing traffic and as far from traffic as possible.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48</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Pedestrian Safety</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Pedestrians and drivers share the responsibility.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flipV="1">
            <a:off x="635177" y="2208345"/>
            <a:ext cx="7443478" cy="8713831"/>
          </a:xfrm>
          <a:prstGeom prst="rect">
            <a:avLst/>
          </a:prstGeom>
        </p:spPr>
      </p:pic>
      <p:grpSp>
        <p:nvGrpSpPr>
          <p:cNvPr id="3" name="Group 3"/>
          <p:cNvGrpSpPr/>
          <p:nvPr/>
        </p:nvGrpSpPr>
        <p:grpSpPr>
          <a:xfrm>
            <a:off x="789951" y="1355083"/>
            <a:ext cx="7574161" cy="7576835"/>
            <a:chOff x="0" y="0"/>
            <a:chExt cx="10098881" cy="10102446"/>
          </a:xfrm>
        </p:grpSpPr>
        <p:grpSp>
          <p:nvGrpSpPr>
            <p:cNvPr id="4" name="Group 4"/>
            <p:cNvGrpSpPr>
              <a:grpSpLocks noChangeAspect="1"/>
            </p:cNvGrpSpPr>
            <p:nvPr/>
          </p:nvGrpSpPr>
          <p:grpSpPr>
            <a:xfrm>
              <a:off x="0" y="0"/>
              <a:ext cx="5938995" cy="6916777"/>
              <a:chOff x="0" y="0"/>
              <a:chExt cx="13561060" cy="15793720"/>
            </a:xfrm>
          </p:grpSpPr>
          <p:sp>
            <p:nvSpPr>
              <p:cNvPr id="5" name="Freeform 5"/>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4"/>
                <a:stretch>
                  <a:fillRect l="-1986" r="-1986"/>
                </a:stretch>
              </a:blipFill>
            </p:spPr>
          </p:sp>
          <p:sp>
            <p:nvSpPr>
              <p:cNvPr id="6" name="Freeform 6"/>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sp>
        </p:grpSp>
        <p:grpSp>
          <p:nvGrpSpPr>
            <p:cNvPr id="7" name="Group 7"/>
            <p:cNvGrpSpPr>
              <a:grpSpLocks noChangeAspect="1"/>
            </p:cNvGrpSpPr>
            <p:nvPr/>
          </p:nvGrpSpPr>
          <p:grpSpPr>
            <a:xfrm rot="-647703">
              <a:off x="3564692" y="2690695"/>
              <a:ext cx="5938995" cy="6916777"/>
              <a:chOff x="0" y="0"/>
              <a:chExt cx="13561060" cy="15793720"/>
            </a:xfrm>
          </p:grpSpPr>
          <p:sp>
            <p:nvSpPr>
              <p:cNvPr id="8" name="Freeform 8"/>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6"/>
                <a:stretch>
                  <a:fillRect l="-42170" r="-42170"/>
                </a:stretch>
              </a:blipFill>
            </p:spPr>
          </p:sp>
          <p:sp>
            <p:nvSpPr>
              <p:cNvPr id="9" name="Freeform 9"/>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sp>
        </p:grpSp>
      </p:grpSp>
      <p:sp>
        <p:nvSpPr>
          <p:cNvPr id="10" name="TextBox 10"/>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49</a:t>
            </a:r>
          </a:p>
        </p:txBody>
      </p:sp>
      <p:sp>
        <p:nvSpPr>
          <p:cNvPr id="11" name="TextBox 11"/>
          <p:cNvSpPr txBox="1"/>
          <p:nvPr/>
        </p:nvSpPr>
        <p:spPr>
          <a:xfrm>
            <a:off x="8292596" y="2367244"/>
            <a:ext cx="6298810" cy="1714500"/>
          </a:xfrm>
          <a:prstGeom prst="rect">
            <a:avLst/>
          </a:prstGeom>
        </p:spPr>
        <p:txBody>
          <a:bodyPr lIns="0" tIns="0" rIns="0" bIns="0" rtlCol="0" anchor="t">
            <a:spAutoFit/>
          </a:bodyPr>
          <a:lstStyle/>
          <a:p>
            <a:pPr algn="just">
              <a:lnSpc>
                <a:spcPts val="6600"/>
              </a:lnSpc>
            </a:pPr>
            <a:r>
              <a:rPr lang="en-US" sz="6000">
                <a:solidFill>
                  <a:srgbClr val="FF8800"/>
                </a:solidFill>
                <a:latin typeface="Barlow Bold"/>
              </a:rPr>
              <a:t>Home</a:t>
            </a:r>
          </a:p>
          <a:p>
            <a:pPr algn="just">
              <a:lnSpc>
                <a:spcPts val="6600"/>
              </a:lnSpc>
            </a:pPr>
            <a:r>
              <a:rPr lang="en-US" sz="6000">
                <a:solidFill>
                  <a:srgbClr val="01A6CC"/>
                </a:solidFill>
                <a:latin typeface="Barlow Bold"/>
              </a:rPr>
              <a:t>Safety</a:t>
            </a:r>
          </a:p>
        </p:txBody>
      </p:sp>
      <p:sp>
        <p:nvSpPr>
          <p:cNvPr id="12" name="TextBox 12"/>
          <p:cNvSpPr txBox="1"/>
          <p:nvPr/>
        </p:nvSpPr>
        <p:spPr>
          <a:xfrm>
            <a:off x="8292596" y="4523776"/>
            <a:ext cx="8966704" cy="3498214"/>
          </a:xfrm>
          <a:prstGeom prst="rect">
            <a:avLst/>
          </a:prstGeom>
        </p:spPr>
        <p:txBody>
          <a:bodyPr lIns="0" tIns="0" rIns="0" bIns="0" rtlCol="0" anchor="t">
            <a:spAutoFit/>
          </a:bodyPr>
          <a:lstStyle/>
          <a:p>
            <a:pPr>
              <a:lnSpc>
                <a:spcPts val="3360"/>
              </a:lnSpc>
            </a:pPr>
            <a:r>
              <a:rPr lang="en-US" sz="2400">
                <a:solidFill>
                  <a:srgbClr val="000000"/>
                </a:solidFill>
                <a:latin typeface="Montserrat"/>
              </a:rPr>
              <a:t>One person in 10 experienced a medically consulted home injury in 2020, says the National Safety Council.* This number is greater than the total number of medically consulted injuries that occurred in public places, the workplace and motor vehicle crashes combined.</a:t>
            </a:r>
          </a:p>
          <a:p>
            <a:pPr>
              <a:lnSpc>
                <a:spcPts val="3360"/>
              </a:lnSpc>
            </a:pPr>
            <a:endParaRPr lang="en-US" sz="2400">
              <a:solidFill>
                <a:srgbClr val="000000"/>
              </a:solidFill>
              <a:latin typeface="Montserrat"/>
            </a:endParaRPr>
          </a:p>
          <a:p>
            <a:pPr>
              <a:lnSpc>
                <a:spcPts val="2660"/>
              </a:lnSpc>
            </a:pPr>
            <a:r>
              <a:rPr lang="en-US" sz="1900">
                <a:solidFill>
                  <a:srgbClr val="000000"/>
                </a:solidFill>
                <a:latin typeface="Montserrat Italics"/>
              </a:rPr>
              <a:t>*Note: This is a rise compared to earlier years due to more people at home in 2020 because of the COVID pandemic. This statistic does NOT negate our responsibility today to exercise risk management at home.</a:t>
            </a:r>
          </a:p>
        </p:txBody>
      </p:sp>
      <p:grpSp>
        <p:nvGrpSpPr>
          <p:cNvPr id="13" name="Group 13"/>
          <p:cNvGrpSpPr/>
          <p:nvPr/>
        </p:nvGrpSpPr>
        <p:grpSpPr>
          <a:xfrm>
            <a:off x="510482" y="9064344"/>
            <a:ext cx="5721443" cy="925253"/>
            <a:chOff x="0" y="0"/>
            <a:chExt cx="7628590" cy="1233671"/>
          </a:xfrm>
        </p:grpSpPr>
        <p:grpSp>
          <p:nvGrpSpPr>
            <p:cNvPr id="14" name="Group 14"/>
            <p:cNvGrpSpPr/>
            <p:nvPr/>
          </p:nvGrpSpPr>
          <p:grpSpPr>
            <a:xfrm>
              <a:off x="0" y="0"/>
              <a:ext cx="7628590" cy="1233671"/>
              <a:chOff x="0" y="0"/>
              <a:chExt cx="1506882" cy="243688"/>
            </a:xfrm>
          </p:grpSpPr>
          <p:sp>
            <p:nvSpPr>
              <p:cNvPr id="15" name="Freeform 15"/>
              <p:cNvSpPr/>
              <p:nvPr/>
            </p:nvSpPr>
            <p:spPr>
              <a:xfrm>
                <a:off x="0" y="0"/>
                <a:ext cx="1506882" cy="243688"/>
              </a:xfrm>
              <a:custGeom>
                <a:avLst/>
                <a:gdLst/>
                <a:ahLst/>
                <a:cxnLst/>
                <a:rect l="l" t="t" r="r" b="b"/>
                <a:pathLst>
                  <a:path w="1506882" h="243688">
                    <a:moveTo>
                      <a:pt x="69010" y="0"/>
                    </a:moveTo>
                    <a:lnTo>
                      <a:pt x="1437872" y="0"/>
                    </a:lnTo>
                    <a:cubicBezTo>
                      <a:pt x="1456174" y="0"/>
                      <a:pt x="1473727" y="7271"/>
                      <a:pt x="1486669" y="20213"/>
                    </a:cubicBezTo>
                    <a:cubicBezTo>
                      <a:pt x="1499611" y="33155"/>
                      <a:pt x="1506882" y="50708"/>
                      <a:pt x="1506882" y="69010"/>
                    </a:cubicBezTo>
                    <a:lnTo>
                      <a:pt x="1506882" y="174678"/>
                    </a:lnTo>
                    <a:cubicBezTo>
                      <a:pt x="1506882" y="212791"/>
                      <a:pt x="1475985" y="243688"/>
                      <a:pt x="1437872" y="243688"/>
                    </a:cubicBezTo>
                    <a:lnTo>
                      <a:pt x="69010" y="243688"/>
                    </a:lnTo>
                    <a:cubicBezTo>
                      <a:pt x="50708" y="243688"/>
                      <a:pt x="33155" y="236417"/>
                      <a:pt x="20213" y="223475"/>
                    </a:cubicBezTo>
                    <a:cubicBezTo>
                      <a:pt x="7271" y="210534"/>
                      <a:pt x="0" y="192981"/>
                      <a:pt x="0" y="174678"/>
                    </a:cubicBezTo>
                    <a:lnTo>
                      <a:pt x="0" y="69010"/>
                    </a:lnTo>
                    <a:cubicBezTo>
                      <a:pt x="0" y="50708"/>
                      <a:pt x="7271" y="33155"/>
                      <a:pt x="20213" y="20213"/>
                    </a:cubicBezTo>
                    <a:cubicBezTo>
                      <a:pt x="33155" y="7271"/>
                      <a:pt x="50708" y="0"/>
                      <a:pt x="69010" y="0"/>
                    </a:cubicBezTo>
                    <a:close/>
                  </a:path>
                </a:pathLst>
              </a:custGeom>
              <a:solidFill>
                <a:srgbClr val="FFFFFF"/>
              </a:solidFill>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7" name="TextBox 17"/>
            <p:cNvSpPr txBox="1"/>
            <p:nvPr/>
          </p:nvSpPr>
          <p:spPr>
            <a:xfrm>
              <a:off x="369132" y="142702"/>
              <a:ext cx="6743071" cy="910166"/>
            </a:xfrm>
            <a:prstGeom prst="rect">
              <a:avLst/>
            </a:prstGeom>
          </p:spPr>
          <p:txBody>
            <a:bodyPr lIns="0" tIns="0" rIns="0" bIns="0" rtlCol="0" anchor="t">
              <a:spAutoFit/>
            </a:bodyPr>
            <a:lstStyle/>
            <a:p>
              <a:pPr algn="ctr">
                <a:lnSpc>
                  <a:spcPts val="2800"/>
                </a:lnSpc>
              </a:pPr>
              <a:r>
                <a:rPr lang="en-US" sz="2000">
                  <a:solidFill>
                    <a:srgbClr val="000000"/>
                  </a:solidFill>
                  <a:latin typeface="Montserrat Italics"/>
                </a:rPr>
                <a:t>Home safety example: RMI ID# 833657</a:t>
              </a:r>
            </a:p>
            <a:p>
              <a:pPr algn="ctr">
                <a:lnSpc>
                  <a:spcPts val="2800"/>
                </a:lnSpc>
              </a:pPr>
              <a:r>
                <a:rPr lang="en-US" sz="2000">
                  <a:solidFill>
                    <a:srgbClr val="000000"/>
                  </a:solidFill>
                  <a:latin typeface="Montserrat Italics"/>
                </a:rPr>
                <a:t>Cooking example: RMI ID# 530375</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1347</Words>
  <Application>Microsoft Office PowerPoint</Application>
  <PresentationFormat>Custom</PresentationFormat>
  <Paragraphs>159</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Montserrat Bold</vt:lpstr>
      <vt:lpstr>Roboto Bold</vt:lpstr>
      <vt:lpstr>Arial</vt:lpstr>
      <vt:lpstr>Montserrat</vt:lpstr>
      <vt:lpstr>Calibri</vt:lpstr>
      <vt:lpstr>Montserrat Italics</vt:lpstr>
      <vt:lpstr>Barlow Bold</vt:lpstr>
      <vt:lpstr>Barlow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101 Critical Days of Summer</dc:title>
  <dc:creator>Slater, Stephanie J CIV USN COMNAVSAFECOM NOR VA (USA)</dc:creator>
  <cp:lastModifiedBy>Slater, Stephanie J CIV NAVSAFECEN, 521B</cp:lastModifiedBy>
  <cp:revision>4</cp:revision>
  <dcterms:created xsi:type="dcterms:W3CDTF">2006-08-16T00:00:00Z</dcterms:created>
  <dcterms:modified xsi:type="dcterms:W3CDTF">2023-02-03T15:24:37Z</dcterms:modified>
  <dc:identifier>DAFSBuZ6Hr0</dc:identifier>
</cp:coreProperties>
</file>