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7"/>
    <p:sldId id="257" r:id="rId48"/>
    <p:sldId id="258" r:id="rId49"/>
    <p:sldId id="259" r:id="rId50"/>
    <p:sldId id="260" r:id="rId51"/>
    <p:sldId id="261" r:id="rId52"/>
    <p:sldId id="262" r:id="rId53"/>
    <p:sldId id="263" r:id="rId54"/>
    <p:sldId id="264" r:id="rId55"/>
    <p:sldId id="265" r:id="rId5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Liberator" charset="1" panose="02000000000000000000"/>
      <p:regular r:id="rId10"/>
    </p:embeddedFont>
    <p:embeddedFont>
      <p:font typeface="Barlow" charset="1" panose="00000500000000000000"/>
      <p:regular r:id="rId11"/>
    </p:embeddedFont>
    <p:embeddedFont>
      <p:font typeface="Barlow Bold" charset="1" panose="00000800000000000000"/>
      <p:regular r:id="rId12"/>
    </p:embeddedFont>
    <p:embeddedFont>
      <p:font typeface="Barlow Italics" charset="1" panose="00000500000000000000"/>
      <p:regular r:id="rId13"/>
    </p:embeddedFont>
    <p:embeddedFont>
      <p:font typeface="Barlow Bold Italics" charset="1" panose="00000800000000000000"/>
      <p:regular r:id="rId14"/>
    </p:embeddedFont>
    <p:embeddedFont>
      <p:font typeface="Barlow Thin" charset="1" panose="00000300000000000000"/>
      <p:regular r:id="rId15"/>
    </p:embeddedFont>
    <p:embeddedFont>
      <p:font typeface="Barlow Thin Italics" charset="1" panose="00000300000000000000"/>
      <p:regular r:id="rId16"/>
    </p:embeddedFont>
    <p:embeddedFont>
      <p:font typeface="Barlow Extra-Light" charset="1" panose="00000300000000000000"/>
      <p:regular r:id="rId17"/>
    </p:embeddedFont>
    <p:embeddedFont>
      <p:font typeface="Barlow Extra-Light Italics" charset="1" panose="00000300000000000000"/>
      <p:regular r:id="rId18"/>
    </p:embeddedFont>
    <p:embeddedFont>
      <p:font typeface="Barlow Light" charset="1" panose="00000400000000000000"/>
      <p:regular r:id="rId19"/>
    </p:embeddedFont>
    <p:embeddedFont>
      <p:font typeface="Barlow Light Italics" charset="1" panose="00000400000000000000"/>
      <p:regular r:id="rId20"/>
    </p:embeddedFont>
    <p:embeddedFont>
      <p:font typeface="Barlow Medium" charset="1" panose="00000600000000000000"/>
      <p:regular r:id="rId21"/>
    </p:embeddedFont>
    <p:embeddedFont>
      <p:font typeface="Barlow Medium Italics" charset="1" panose="00000600000000000000"/>
      <p:regular r:id="rId22"/>
    </p:embeddedFont>
    <p:embeddedFont>
      <p:font typeface="Barlow Semi-Bold" charset="1" panose="00000700000000000000"/>
      <p:regular r:id="rId23"/>
    </p:embeddedFont>
    <p:embeddedFont>
      <p:font typeface="Barlow Semi-Bold Italics" charset="1" panose="00000700000000000000"/>
      <p:regular r:id="rId24"/>
    </p:embeddedFont>
    <p:embeddedFont>
      <p:font typeface="Barlow Ultra-Bold" charset="1" panose="00000900000000000000"/>
      <p:regular r:id="rId25"/>
    </p:embeddedFont>
    <p:embeddedFont>
      <p:font typeface="Barlow Ultra-Bold Italics" charset="1" panose="00000900000000000000"/>
      <p:regular r:id="rId26"/>
    </p:embeddedFont>
    <p:embeddedFont>
      <p:font typeface="Barlow Heavy" charset="1" panose="00000A00000000000000"/>
      <p:regular r:id="rId27"/>
    </p:embeddedFont>
    <p:embeddedFont>
      <p:font typeface="Barlow Heavy Italics" charset="1" panose="00000A00000000000000"/>
      <p:regular r:id="rId28"/>
    </p:embeddedFont>
    <p:embeddedFont>
      <p:font typeface="Montserrat" charset="1" panose="00000500000000000000"/>
      <p:regular r:id="rId29"/>
    </p:embeddedFont>
    <p:embeddedFont>
      <p:font typeface="Montserrat Bold" charset="1" panose="00000800000000000000"/>
      <p:regular r:id="rId30"/>
    </p:embeddedFont>
    <p:embeddedFont>
      <p:font typeface="Montserrat Italics" charset="1" panose="00000500000000000000"/>
      <p:regular r:id="rId31"/>
    </p:embeddedFont>
    <p:embeddedFont>
      <p:font typeface="Montserrat Bold Italics" charset="1" panose="00000800000000000000"/>
      <p:regular r:id="rId32"/>
    </p:embeddedFont>
    <p:embeddedFont>
      <p:font typeface="Montserrat Thin" charset="1" panose="00000300000000000000"/>
      <p:regular r:id="rId33"/>
    </p:embeddedFont>
    <p:embeddedFont>
      <p:font typeface="Montserrat Thin Italics" charset="1" panose="00000300000000000000"/>
      <p:regular r:id="rId34"/>
    </p:embeddedFont>
    <p:embeddedFont>
      <p:font typeface="Montserrat Extra-Light" charset="1" panose="00000300000000000000"/>
      <p:regular r:id="rId35"/>
    </p:embeddedFont>
    <p:embeddedFont>
      <p:font typeface="Montserrat Extra-Light Italics" charset="1" panose="00000300000000000000"/>
      <p:regular r:id="rId36"/>
    </p:embeddedFont>
    <p:embeddedFont>
      <p:font typeface="Montserrat Light" charset="1" panose="00000400000000000000"/>
      <p:regular r:id="rId37"/>
    </p:embeddedFont>
    <p:embeddedFont>
      <p:font typeface="Montserrat Light Italics" charset="1" panose="00000400000000000000"/>
      <p:regular r:id="rId38"/>
    </p:embeddedFont>
    <p:embeddedFont>
      <p:font typeface="Montserrat Medium" charset="1" panose="00000600000000000000"/>
      <p:regular r:id="rId39"/>
    </p:embeddedFont>
    <p:embeddedFont>
      <p:font typeface="Montserrat Medium Italics" charset="1" panose="00000600000000000000"/>
      <p:regular r:id="rId40"/>
    </p:embeddedFont>
    <p:embeddedFont>
      <p:font typeface="Montserrat Semi-Bold" charset="1" panose="00000700000000000000"/>
      <p:regular r:id="rId41"/>
    </p:embeddedFont>
    <p:embeddedFont>
      <p:font typeface="Montserrat Semi-Bold Italics" charset="1" panose="00000700000000000000"/>
      <p:regular r:id="rId42"/>
    </p:embeddedFont>
    <p:embeddedFont>
      <p:font typeface="Montserrat Ultra-Bold" charset="1" panose="00000900000000000000"/>
      <p:regular r:id="rId43"/>
    </p:embeddedFont>
    <p:embeddedFont>
      <p:font typeface="Montserrat Ultra-Bold Italics" charset="1" panose="00000900000000000000"/>
      <p:regular r:id="rId44"/>
    </p:embeddedFont>
    <p:embeddedFont>
      <p:font typeface="Montserrat Heavy" charset="1" panose="00000A00000000000000"/>
      <p:regular r:id="rId45"/>
    </p:embeddedFont>
    <p:embeddedFont>
      <p:font typeface="Montserrat Heavy Italics" charset="1" panose="00000A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slides/slide1.xml" Type="http://schemas.openxmlformats.org/officeDocument/2006/relationships/slide"/><Relationship Id="rId48" Target="slides/slide2.xml" Type="http://schemas.openxmlformats.org/officeDocument/2006/relationships/slide"/><Relationship Id="rId49" Target="slides/slide3.xml" Type="http://schemas.openxmlformats.org/officeDocument/2006/relationships/slide"/><Relationship Id="rId5" Target="tableStyles.xml" Type="http://schemas.openxmlformats.org/officeDocument/2006/relationships/tableStyles"/><Relationship Id="rId50" Target="slides/slide4.xml" Type="http://schemas.openxmlformats.org/officeDocument/2006/relationships/slide"/><Relationship Id="rId51" Target="slides/slide5.xml" Type="http://schemas.openxmlformats.org/officeDocument/2006/relationships/slide"/><Relationship Id="rId52" Target="slides/slide6.xml" Type="http://schemas.openxmlformats.org/officeDocument/2006/relationships/slide"/><Relationship Id="rId53" Target="slides/slide7.xml" Type="http://schemas.openxmlformats.org/officeDocument/2006/relationships/slide"/><Relationship Id="rId54" Target="slides/slide8.xml" Type="http://schemas.openxmlformats.org/officeDocument/2006/relationships/slide"/><Relationship Id="rId55" Target="slides/slide9.xml" Type="http://schemas.openxmlformats.org/officeDocument/2006/relationships/slide"/><Relationship Id="rId56" Target="slides/slide10.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2" Target="../media/image50.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2" Target="../media/image16.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2" Target="../media/image21.jpeg" Type="http://schemas.openxmlformats.org/officeDocument/2006/relationships/image"/><Relationship Id="rId3" Target="../media/image22.jpe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27.jpeg" Type="http://schemas.openxmlformats.org/officeDocument/2006/relationships/image"/><Relationship Id="rId5" Target="../media/image28.png" Type="http://schemas.openxmlformats.org/officeDocument/2006/relationships/image"/><Relationship Id="rId6" Target="../media/image29.jpe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11" Target="../media/image39.png" Type="http://schemas.openxmlformats.org/officeDocument/2006/relationships/image"/><Relationship Id="rId12" Target="../media/image40.svg" Type="http://schemas.openxmlformats.org/officeDocument/2006/relationships/image"/><Relationship Id="rId2" Target="../media/image34.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3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34.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2" Target="../media/image46.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4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svg" Type="http://schemas.openxmlformats.org/officeDocument/2006/relationships/image"/><Relationship Id="rId2" Target="../media/image49.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4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3380" t="0" r="-13380" b="0"/>
            </a:stretch>
          </a:blipFill>
        </p:spPr>
      </p:sp>
      <p:sp>
        <p:nvSpPr>
          <p:cNvPr name="Freeform 3" id="3"/>
          <p:cNvSpPr/>
          <p:nvPr/>
        </p:nvSpPr>
        <p:spPr>
          <a:xfrm flipH="false" flipV="false" rot="0">
            <a:off x="15629991" y="7260168"/>
            <a:ext cx="165458" cy="272358"/>
          </a:xfrm>
          <a:custGeom>
            <a:avLst/>
            <a:gdLst/>
            <a:ahLst/>
            <a:cxnLst/>
            <a:rect r="r" b="b" t="t" l="l"/>
            <a:pathLst>
              <a:path h="272358" w="165458">
                <a:moveTo>
                  <a:pt x="0" y="0"/>
                </a:moveTo>
                <a:lnTo>
                  <a:pt x="165457" y="0"/>
                </a:lnTo>
                <a:lnTo>
                  <a:pt x="165457" y="272359"/>
                </a:lnTo>
                <a:lnTo>
                  <a:pt x="0" y="272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337683" y="822494"/>
            <a:ext cx="13612634" cy="7277087"/>
          </a:xfrm>
          <a:custGeom>
            <a:avLst/>
            <a:gdLst/>
            <a:ahLst/>
            <a:cxnLst/>
            <a:rect r="r" b="b" t="t" l="l"/>
            <a:pathLst>
              <a:path h="7277087" w="13612634">
                <a:moveTo>
                  <a:pt x="0" y="0"/>
                </a:moveTo>
                <a:lnTo>
                  <a:pt x="13612634" y="0"/>
                </a:lnTo>
                <a:lnTo>
                  <a:pt x="13612634" y="7277087"/>
                </a:lnTo>
                <a:lnTo>
                  <a:pt x="0" y="7277087"/>
                </a:lnTo>
                <a:lnTo>
                  <a:pt x="0" y="0"/>
                </a:lnTo>
                <a:close/>
              </a:path>
            </a:pathLst>
          </a:custGeom>
          <a:blipFill>
            <a:blip r:embed="rId5"/>
            <a:stretch>
              <a:fillRect l="0" t="0" r="0" b="0"/>
            </a:stretch>
          </a:blipFill>
        </p:spPr>
      </p:sp>
      <p:sp>
        <p:nvSpPr>
          <p:cNvPr name="Freeform 5" id="5"/>
          <p:cNvSpPr/>
          <p:nvPr/>
        </p:nvSpPr>
        <p:spPr>
          <a:xfrm flipH="false" flipV="false" rot="8219219">
            <a:off x="658506" y="-1320406"/>
            <a:ext cx="1611964" cy="4690900"/>
          </a:xfrm>
          <a:custGeom>
            <a:avLst/>
            <a:gdLst/>
            <a:ahLst/>
            <a:cxnLst/>
            <a:rect r="r" b="b" t="t" l="l"/>
            <a:pathLst>
              <a:path h="4690900" w="1611964">
                <a:moveTo>
                  <a:pt x="0" y="0"/>
                </a:moveTo>
                <a:lnTo>
                  <a:pt x="1611964" y="0"/>
                </a:lnTo>
                <a:lnTo>
                  <a:pt x="1611964" y="4690900"/>
                </a:lnTo>
                <a:lnTo>
                  <a:pt x="0" y="46909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true" rot="5400000">
            <a:off x="713099" y="2368754"/>
            <a:ext cx="8356630" cy="9782828"/>
          </a:xfrm>
          <a:custGeom>
            <a:avLst/>
            <a:gdLst/>
            <a:ahLst/>
            <a:cxnLst/>
            <a:rect r="r" b="b" t="t" l="l"/>
            <a:pathLst>
              <a:path h="9782828" w="8356630">
                <a:moveTo>
                  <a:pt x="8356630" y="9782828"/>
                </a:moveTo>
                <a:lnTo>
                  <a:pt x="0" y="9782828"/>
                </a:lnTo>
                <a:lnTo>
                  <a:pt x="0" y="0"/>
                </a:lnTo>
                <a:lnTo>
                  <a:pt x="8356630" y="0"/>
                </a:lnTo>
                <a:lnTo>
                  <a:pt x="8356630" y="9782828"/>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10800000">
            <a:off x="-147476" y="-385847"/>
            <a:ext cx="1611964" cy="4690900"/>
          </a:xfrm>
          <a:custGeom>
            <a:avLst/>
            <a:gdLst/>
            <a:ahLst/>
            <a:cxnLst/>
            <a:rect r="r" b="b" t="t" l="l"/>
            <a:pathLst>
              <a:path h="4690900" w="1611964">
                <a:moveTo>
                  <a:pt x="0" y="0"/>
                </a:moveTo>
                <a:lnTo>
                  <a:pt x="1611964" y="0"/>
                </a:lnTo>
                <a:lnTo>
                  <a:pt x="1611964" y="4690899"/>
                </a:lnTo>
                <a:lnTo>
                  <a:pt x="0" y="469089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3118383">
            <a:off x="14027081" y="5709414"/>
            <a:ext cx="2254026" cy="6559334"/>
          </a:xfrm>
          <a:custGeom>
            <a:avLst/>
            <a:gdLst/>
            <a:ahLst/>
            <a:cxnLst/>
            <a:rect r="r" b="b" t="t" l="l"/>
            <a:pathLst>
              <a:path h="6559334" w="2254026">
                <a:moveTo>
                  <a:pt x="0" y="0"/>
                </a:moveTo>
                <a:lnTo>
                  <a:pt x="2254025" y="0"/>
                </a:lnTo>
                <a:lnTo>
                  <a:pt x="2254025" y="6559334"/>
                </a:lnTo>
                <a:lnTo>
                  <a:pt x="0" y="65593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5712720" y="3808715"/>
            <a:ext cx="2352562" cy="6846080"/>
          </a:xfrm>
          <a:custGeom>
            <a:avLst/>
            <a:gdLst/>
            <a:ahLst/>
            <a:cxnLst/>
            <a:rect r="r" b="b" t="t" l="l"/>
            <a:pathLst>
              <a:path h="6846080" w="2352562">
                <a:moveTo>
                  <a:pt x="0" y="0"/>
                </a:moveTo>
                <a:lnTo>
                  <a:pt x="2352562" y="0"/>
                </a:lnTo>
                <a:lnTo>
                  <a:pt x="2352562" y="6846080"/>
                </a:lnTo>
                <a:lnTo>
                  <a:pt x="0" y="684608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true" flipV="true" rot="5400000">
            <a:off x="565623" y="3208167"/>
            <a:ext cx="8356630" cy="9782828"/>
          </a:xfrm>
          <a:custGeom>
            <a:avLst/>
            <a:gdLst/>
            <a:ahLst/>
            <a:cxnLst/>
            <a:rect r="r" b="b" t="t" l="l"/>
            <a:pathLst>
              <a:path h="9782828" w="8356630">
                <a:moveTo>
                  <a:pt x="8356631" y="9782828"/>
                </a:moveTo>
                <a:lnTo>
                  <a:pt x="0" y="9782828"/>
                </a:lnTo>
                <a:lnTo>
                  <a:pt x="0" y="0"/>
                </a:lnTo>
                <a:lnTo>
                  <a:pt x="8356631" y="0"/>
                </a:lnTo>
                <a:lnTo>
                  <a:pt x="8356631" y="9782828"/>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true" flipV="true" rot="5400000">
            <a:off x="-11728" y="3747938"/>
            <a:ext cx="8356630" cy="9782828"/>
          </a:xfrm>
          <a:custGeom>
            <a:avLst/>
            <a:gdLst/>
            <a:ahLst/>
            <a:cxnLst/>
            <a:rect r="r" b="b" t="t" l="l"/>
            <a:pathLst>
              <a:path h="9782828" w="8356630">
                <a:moveTo>
                  <a:pt x="8356630" y="9782829"/>
                </a:moveTo>
                <a:lnTo>
                  <a:pt x="0" y="9782829"/>
                </a:lnTo>
                <a:lnTo>
                  <a:pt x="0" y="0"/>
                </a:lnTo>
                <a:lnTo>
                  <a:pt x="8356630" y="0"/>
                </a:lnTo>
                <a:lnTo>
                  <a:pt x="8356630" y="9782829"/>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false" rot="0">
            <a:off x="451335" y="7532527"/>
            <a:ext cx="2601828" cy="2497755"/>
          </a:xfrm>
          <a:custGeom>
            <a:avLst/>
            <a:gdLst/>
            <a:ahLst/>
            <a:cxnLst/>
            <a:rect r="r" b="b" t="t" l="l"/>
            <a:pathLst>
              <a:path h="2497755" w="2601828">
                <a:moveTo>
                  <a:pt x="0" y="0"/>
                </a:moveTo>
                <a:lnTo>
                  <a:pt x="2601828" y="0"/>
                </a:lnTo>
                <a:lnTo>
                  <a:pt x="2601828" y="2497754"/>
                </a:lnTo>
                <a:lnTo>
                  <a:pt x="0" y="2497754"/>
                </a:lnTo>
                <a:lnTo>
                  <a:pt x="0" y="0"/>
                </a:lnTo>
                <a:close/>
              </a:path>
            </a:pathLst>
          </a:custGeom>
          <a:blipFill>
            <a:blip r:embed="rId16"/>
            <a:stretch>
              <a:fillRect l="0" t="0" r="0" b="0"/>
            </a:stretch>
          </a:blipFill>
        </p:spPr>
      </p:sp>
      <p:sp>
        <p:nvSpPr>
          <p:cNvPr name="TextBox 13" id="13"/>
          <p:cNvSpPr txBox="true"/>
          <p:nvPr/>
        </p:nvSpPr>
        <p:spPr>
          <a:xfrm rot="0">
            <a:off x="6633826" y="8034196"/>
            <a:ext cx="5242529" cy="1086487"/>
          </a:xfrm>
          <a:prstGeom prst="rect">
            <a:avLst/>
          </a:prstGeom>
        </p:spPr>
        <p:txBody>
          <a:bodyPr anchor="t" rtlCol="false" tIns="0" lIns="0" bIns="0" rIns="0">
            <a:spAutoFit/>
          </a:bodyPr>
          <a:lstStyle/>
          <a:p>
            <a:pPr algn="ctr">
              <a:lnSpc>
                <a:spcPts val="8889"/>
              </a:lnSpc>
            </a:pPr>
            <a:r>
              <a:rPr lang="en-US" sz="6349">
                <a:solidFill>
                  <a:srgbClr val="000000"/>
                </a:solidFill>
                <a:latin typeface="Liberator"/>
              </a:rPr>
              <a:t>PRESENTATION</a:t>
            </a:r>
          </a:p>
        </p:txBody>
      </p:sp>
      <p:sp>
        <p:nvSpPr>
          <p:cNvPr name="Freeform 14" id="14"/>
          <p:cNvSpPr/>
          <p:nvPr/>
        </p:nvSpPr>
        <p:spPr>
          <a:xfrm flipH="false" flipV="false" rot="6452088">
            <a:off x="973837" y="-1379015"/>
            <a:ext cx="1080200" cy="3143440"/>
          </a:xfrm>
          <a:custGeom>
            <a:avLst/>
            <a:gdLst/>
            <a:ahLst/>
            <a:cxnLst/>
            <a:rect r="r" b="b" t="t" l="l"/>
            <a:pathLst>
              <a:path h="3143440" w="1080200">
                <a:moveTo>
                  <a:pt x="0" y="0"/>
                </a:moveTo>
                <a:lnTo>
                  <a:pt x="1080200" y="0"/>
                </a:lnTo>
                <a:lnTo>
                  <a:pt x="1080200" y="3143440"/>
                </a:lnTo>
                <a:lnTo>
                  <a:pt x="0" y="31434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404396" y="1665149"/>
            <a:ext cx="10440163" cy="5755115"/>
            <a:chOff x="0" y="0"/>
            <a:chExt cx="13920218" cy="7673487"/>
          </a:xfrm>
        </p:grpSpPr>
        <p:pic>
          <p:nvPicPr>
            <p:cNvPr name="Picture 3" id="3"/>
            <p:cNvPicPr>
              <a:picLocks noChangeAspect="true"/>
            </p:cNvPicPr>
            <p:nvPr/>
          </p:nvPicPr>
          <p:blipFill>
            <a:blip r:embed="rId2"/>
            <a:srcRect l="1392" t="0" r="1392" b="942"/>
            <a:stretch>
              <a:fillRect/>
            </a:stretch>
          </p:blipFill>
          <p:spPr>
            <a:xfrm flipH="false" flipV="false">
              <a:off x="0" y="0"/>
              <a:ext cx="13920218" cy="7673487"/>
            </a:xfrm>
            <a:prstGeom prst="rect">
              <a:avLst/>
            </a:prstGeom>
          </p:spPr>
        </p:pic>
      </p:grpSp>
      <p:grpSp>
        <p:nvGrpSpPr>
          <p:cNvPr name="Group 4" id="4"/>
          <p:cNvGrpSpPr/>
          <p:nvPr/>
        </p:nvGrpSpPr>
        <p:grpSpPr>
          <a:xfrm rot="0">
            <a:off x="952500" y="2395573"/>
            <a:ext cx="6017490" cy="5024691"/>
            <a:chOff x="0" y="0"/>
            <a:chExt cx="1885802" cy="1574672"/>
          </a:xfrm>
        </p:grpSpPr>
        <p:sp>
          <p:nvSpPr>
            <p:cNvPr name="Freeform 5" id="5"/>
            <p:cNvSpPr/>
            <p:nvPr/>
          </p:nvSpPr>
          <p:spPr>
            <a:xfrm flipH="false" flipV="false" rot="0">
              <a:off x="0" y="0"/>
              <a:ext cx="1885802" cy="1574672"/>
            </a:xfrm>
            <a:custGeom>
              <a:avLst/>
              <a:gdLst/>
              <a:ahLst/>
              <a:cxnLst/>
              <a:rect r="r" b="b" t="t" l="l"/>
              <a:pathLst>
                <a:path h="1574672" w="1885802">
                  <a:moveTo>
                    <a:pt x="1761342" y="1574672"/>
                  </a:moveTo>
                  <a:lnTo>
                    <a:pt x="124460" y="1574672"/>
                  </a:lnTo>
                  <a:cubicBezTo>
                    <a:pt x="55880" y="1574672"/>
                    <a:pt x="0" y="1518792"/>
                    <a:pt x="0" y="1450212"/>
                  </a:cubicBezTo>
                  <a:lnTo>
                    <a:pt x="0" y="124460"/>
                  </a:lnTo>
                  <a:cubicBezTo>
                    <a:pt x="0" y="55880"/>
                    <a:pt x="55880" y="0"/>
                    <a:pt x="124460" y="0"/>
                  </a:cubicBezTo>
                  <a:lnTo>
                    <a:pt x="1761342" y="0"/>
                  </a:lnTo>
                  <a:cubicBezTo>
                    <a:pt x="1829922" y="0"/>
                    <a:pt x="1885802" y="55880"/>
                    <a:pt x="1885802" y="124460"/>
                  </a:cubicBezTo>
                  <a:lnTo>
                    <a:pt x="1885802" y="1450212"/>
                  </a:lnTo>
                  <a:cubicBezTo>
                    <a:pt x="1885802" y="1518792"/>
                    <a:pt x="1829922" y="1574672"/>
                    <a:pt x="1761342" y="1574672"/>
                  </a:cubicBezTo>
                  <a:close/>
                </a:path>
              </a:pathLst>
            </a:custGeom>
            <a:solidFill>
              <a:srgbClr val="FF8800"/>
            </a:solidFill>
          </p:spPr>
        </p:sp>
      </p:grpSp>
      <p:sp>
        <p:nvSpPr>
          <p:cNvPr name="Freeform 6" id="6"/>
          <p:cNvSpPr/>
          <p:nvPr/>
        </p:nvSpPr>
        <p:spPr>
          <a:xfrm flipH="true" flipV="true" rot="-6727558">
            <a:off x="1202291" y="7859836"/>
            <a:ext cx="1328983" cy="3867412"/>
          </a:xfrm>
          <a:custGeom>
            <a:avLst/>
            <a:gdLst/>
            <a:ahLst/>
            <a:cxnLst/>
            <a:rect r="r" b="b" t="t" l="l"/>
            <a:pathLst>
              <a:path h="3867412" w="1328983">
                <a:moveTo>
                  <a:pt x="1328983" y="3867412"/>
                </a:moveTo>
                <a:lnTo>
                  <a:pt x="0" y="3867412"/>
                </a:lnTo>
                <a:lnTo>
                  <a:pt x="0" y="0"/>
                </a:lnTo>
                <a:lnTo>
                  <a:pt x="1328983" y="0"/>
                </a:lnTo>
                <a:lnTo>
                  <a:pt x="1328983" y="386741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true" rot="10264892">
            <a:off x="-407153" y="5790410"/>
            <a:ext cx="1694137" cy="4930028"/>
          </a:xfrm>
          <a:custGeom>
            <a:avLst/>
            <a:gdLst/>
            <a:ahLst/>
            <a:cxnLst/>
            <a:rect r="r" b="b" t="t" l="l"/>
            <a:pathLst>
              <a:path h="4930028" w="1694137">
                <a:moveTo>
                  <a:pt x="1694137" y="4930028"/>
                </a:moveTo>
                <a:lnTo>
                  <a:pt x="0" y="4930028"/>
                </a:lnTo>
                <a:lnTo>
                  <a:pt x="0" y="0"/>
                </a:lnTo>
                <a:lnTo>
                  <a:pt x="1694137" y="0"/>
                </a:lnTo>
                <a:lnTo>
                  <a:pt x="1694137" y="4930028"/>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0529359" y="8100522"/>
            <a:ext cx="7315200" cy="1325880"/>
          </a:xfrm>
          <a:custGeom>
            <a:avLst/>
            <a:gdLst/>
            <a:ahLst/>
            <a:cxnLst/>
            <a:rect r="r" b="b" t="t" l="l"/>
            <a:pathLst>
              <a:path h="1325880" w="7315200">
                <a:moveTo>
                  <a:pt x="0" y="0"/>
                </a:moveTo>
                <a:lnTo>
                  <a:pt x="7315200" y="0"/>
                </a:lnTo>
                <a:lnTo>
                  <a:pt x="7315200" y="1325880"/>
                </a:lnTo>
                <a:lnTo>
                  <a:pt x="0" y="13258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true" rot="-8236819">
            <a:off x="595803" y="6518166"/>
            <a:ext cx="1462838" cy="4256936"/>
          </a:xfrm>
          <a:custGeom>
            <a:avLst/>
            <a:gdLst/>
            <a:ahLst/>
            <a:cxnLst/>
            <a:rect r="r" b="b" t="t" l="l"/>
            <a:pathLst>
              <a:path h="4256936" w="1462838">
                <a:moveTo>
                  <a:pt x="1462838" y="4256935"/>
                </a:moveTo>
                <a:lnTo>
                  <a:pt x="0" y="4256935"/>
                </a:lnTo>
                <a:lnTo>
                  <a:pt x="0" y="0"/>
                </a:lnTo>
                <a:lnTo>
                  <a:pt x="1462838" y="0"/>
                </a:lnTo>
                <a:lnTo>
                  <a:pt x="1462838" y="4256935"/>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952500" y="1276956"/>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11" id="11"/>
          <p:cNvSpPr txBox="true"/>
          <p:nvPr/>
        </p:nvSpPr>
        <p:spPr>
          <a:xfrm rot="0">
            <a:off x="952500" y="362573"/>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Adult Swimming</a:t>
            </a:r>
          </a:p>
        </p:txBody>
      </p:sp>
      <p:sp>
        <p:nvSpPr>
          <p:cNvPr name="TextBox 12" id="12"/>
          <p:cNvSpPr txBox="true"/>
          <p:nvPr/>
        </p:nvSpPr>
        <p:spPr>
          <a:xfrm rot="0">
            <a:off x="1316529" y="2821943"/>
            <a:ext cx="5289431" cy="4200525"/>
          </a:xfrm>
          <a:prstGeom prst="rect">
            <a:avLst/>
          </a:prstGeom>
        </p:spPr>
        <p:txBody>
          <a:bodyPr anchor="t" rtlCol="false" tIns="0" lIns="0" bIns="0" rIns="0">
            <a:spAutoFit/>
          </a:bodyPr>
          <a:lstStyle/>
          <a:p>
            <a:pPr>
              <a:lnSpc>
                <a:spcPts val="3300"/>
              </a:lnSpc>
            </a:pPr>
            <a:r>
              <a:rPr lang="en-US" sz="3000">
                <a:solidFill>
                  <a:srgbClr val="FFFFFF"/>
                </a:solidFill>
                <a:latin typeface="Montserrat Bold"/>
              </a:rPr>
              <a:t>Avoid swift-moving water. If caught in a current, swim with it and angle toward shore or the edge of the current. (Rip currents are powerful currents of water moving away from shore that can sweep even the strongest swimmer out to sea.)</a:t>
            </a:r>
          </a:p>
        </p:txBody>
      </p:sp>
      <p:grpSp>
        <p:nvGrpSpPr>
          <p:cNvPr name="Group 13" id="13"/>
          <p:cNvGrpSpPr/>
          <p:nvPr/>
        </p:nvGrpSpPr>
        <p:grpSpPr>
          <a:xfrm rot="0">
            <a:off x="4248478" y="7846557"/>
            <a:ext cx="5843074" cy="2129296"/>
            <a:chOff x="0" y="0"/>
            <a:chExt cx="7790766" cy="2839062"/>
          </a:xfrm>
        </p:grpSpPr>
        <p:grpSp>
          <p:nvGrpSpPr>
            <p:cNvPr name="Group 14" id="14"/>
            <p:cNvGrpSpPr/>
            <p:nvPr/>
          </p:nvGrpSpPr>
          <p:grpSpPr>
            <a:xfrm rot="0">
              <a:off x="0" y="0"/>
              <a:ext cx="7790766" cy="2839062"/>
              <a:chOff x="0" y="0"/>
              <a:chExt cx="1831142" cy="667293"/>
            </a:xfrm>
          </p:grpSpPr>
          <p:sp>
            <p:nvSpPr>
              <p:cNvPr name="Freeform 15" id="15"/>
              <p:cNvSpPr/>
              <p:nvPr/>
            </p:nvSpPr>
            <p:spPr>
              <a:xfrm flipH="false" flipV="false" rot="0">
                <a:off x="0" y="0"/>
                <a:ext cx="1831142" cy="667294"/>
              </a:xfrm>
              <a:custGeom>
                <a:avLst/>
                <a:gdLst/>
                <a:ahLst/>
                <a:cxnLst/>
                <a:rect r="r" b="b" t="t" l="l"/>
                <a:pathLst>
                  <a:path h="667294" w="1831142">
                    <a:moveTo>
                      <a:pt x="1706682" y="667293"/>
                    </a:moveTo>
                    <a:lnTo>
                      <a:pt x="124460" y="667293"/>
                    </a:lnTo>
                    <a:cubicBezTo>
                      <a:pt x="55880" y="667293"/>
                      <a:pt x="0" y="611413"/>
                      <a:pt x="0" y="542833"/>
                    </a:cubicBezTo>
                    <a:lnTo>
                      <a:pt x="0" y="124460"/>
                    </a:lnTo>
                    <a:cubicBezTo>
                      <a:pt x="0" y="55880"/>
                      <a:pt x="55880" y="0"/>
                      <a:pt x="124460" y="0"/>
                    </a:cubicBezTo>
                    <a:lnTo>
                      <a:pt x="1706682" y="0"/>
                    </a:lnTo>
                    <a:cubicBezTo>
                      <a:pt x="1775262" y="0"/>
                      <a:pt x="1831142" y="55880"/>
                      <a:pt x="1831142" y="124460"/>
                    </a:cubicBezTo>
                    <a:lnTo>
                      <a:pt x="1831142" y="542833"/>
                    </a:lnTo>
                    <a:cubicBezTo>
                      <a:pt x="1831142" y="611413"/>
                      <a:pt x="1775262" y="667294"/>
                      <a:pt x="1706682" y="667294"/>
                    </a:cubicBezTo>
                    <a:close/>
                  </a:path>
                </a:pathLst>
              </a:custGeom>
              <a:solidFill>
                <a:srgbClr val="E35A1D"/>
              </a:solidFill>
            </p:spPr>
          </p:sp>
        </p:grpSp>
        <p:sp>
          <p:nvSpPr>
            <p:cNvPr name="TextBox 16" id="16"/>
            <p:cNvSpPr txBox="true"/>
            <p:nvPr/>
          </p:nvSpPr>
          <p:spPr>
            <a:xfrm rot="0">
              <a:off x="363281" y="584506"/>
              <a:ext cx="7064203" cy="1698625"/>
            </a:xfrm>
            <a:prstGeom prst="rect">
              <a:avLst/>
            </a:prstGeom>
          </p:spPr>
          <p:txBody>
            <a:bodyPr anchor="t" rtlCol="false" tIns="0" lIns="0" bIns="0" rIns="0">
              <a:spAutoFit/>
            </a:bodyPr>
            <a:lstStyle/>
            <a:p>
              <a:pPr algn="ctr">
                <a:lnSpc>
                  <a:spcPts val="3300"/>
                </a:lnSpc>
              </a:pPr>
              <a:r>
                <a:rPr lang="en-US" sz="3000">
                  <a:solidFill>
                    <a:srgbClr val="FFFFFF"/>
                  </a:solidFill>
                  <a:latin typeface="Montserrat Bold"/>
                </a:rPr>
                <a:t>S</a:t>
              </a:r>
              <a:r>
                <a:rPr lang="en-US" sz="3000">
                  <a:solidFill>
                    <a:srgbClr val="FFFFFF"/>
                  </a:solidFill>
                  <a:latin typeface="Montserrat Bold"/>
                </a:rPr>
                <a:t>tay out of the water during thunderstorms and severe weather. </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8625" y="1611169"/>
            <a:ext cx="8135586" cy="8277109"/>
          </a:xfrm>
          <a:custGeom>
            <a:avLst/>
            <a:gdLst/>
            <a:ahLst/>
            <a:cxnLst/>
            <a:rect r="r" b="b" t="t" l="l"/>
            <a:pathLst>
              <a:path h="8277109" w="8135586">
                <a:moveTo>
                  <a:pt x="0" y="0"/>
                </a:moveTo>
                <a:lnTo>
                  <a:pt x="8135586" y="0"/>
                </a:lnTo>
                <a:lnTo>
                  <a:pt x="8135586" y="8277110"/>
                </a:lnTo>
                <a:lnTo>
                  <a:pt x="0" y="8277110"/>
                </a:lnTo>
                <a:lnTo>
                  <a:pt x="0" y="0"/>
                </a:lnTo>
                <a:close/>
              </a:path>
            </a:pathLst>
          </a:custGeom>
          <a:blipFill>
            <a:blip r:embed="rId2"/>
            <a:stretch>
              <a:fillRect l="0" t="0" r="-43971" b="0"/>
            </a:stretch>
          </a:blipFill>
        </p:spPr>
      </p:sp>
      <p:sp>
        <p:nvSpPr>
          <p:cNvPr name="Freeform 3" id="3"/>
          <p:cNvSpPr/>
          <p:nvPr/>
        </p:nvSpPr>
        <p:spPr>
          <a:xfrm flipH="false" flipV="true" rot="-6298222">
            <a:off x="-3623803" y="3543924"/>
            <a:ext cx="12369833" cy="17517364"/>
          </a:xfrm>
          <a:custGeom>
            <a:avLst/>
            <a:gdLst/>
            <a:ahLst/>
            <a:cxnLst/>
            <a:rect r="r" b="b" t="t" l="l"/>
            <a:pathLst>
              <a:path h="17517364" w="12369833">
                <a:moveTo>
                  <a:pt x="0" y="17517364"/>
                </a:moveTo>
                <a:lnTo>
                  <a:pt x="12369833" y="17517364"/>
                </a:lnTo>
                <a:lnTo>
                  <a:pt x="12369833" y="0"/>
                </a:lnTo>
                <a:lnTo>
                  <a:pt x="0" y="0"/>
                </a:lnTo>
                <a:lnTo>
                  <a:pt x="0" y="1751736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2412303">
            <a:off x="281247" y="7430140"/>
            <a:ext cx="1251900" cy="3643094"/>
          </a:xfrm>
          <a:custGeom>
            <a:avLst/>
            <a:gdLst/>
            <a:ahLst/>
            <a:cxnLst/>
            <a:rect r="r" b="b" t="t" l="l"/>
            <a:pathLst>
              <a:path h="3643094" w="1251900">
                <a:moveTo>
                  <a:pt x="0" y="0"/>
                </a:moveTo>
                <a:lnTo>
                  <a:pt x="1251900" y="0"/>
                </a:lnTo>
                <a:lnTo>
                  <a:pt x="1251900" y="3643094"/>
                </a:lnTo>
                <a:lnTo>
                  <a:pt x="0" y="36430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0482655" y="6822849"/>
            <a:ext cx="3986064" cy="540384"/>
          </a:xfrm>
          <a:prstGeom prst="rect">
            <a:avLst/>
          </a:prstGeom>
        </p:spPr>
        <p:txBody>
          <a:bodyPr anchor="t" rtlCol="false" tIns="0" lIns="0" bIns="0" rIns="0">
            <a:spAutoFit/>
          </a:bodyPr>
          <a:lstStyle/>
          <a:p>
            <a:pPr>
              <a:lnSpc>
                <a:spcPts val="2240"/>
              </a:lnSpc>
            </a:pPr>
            <a:r>
              <a:rPr lang="en-US" sz="1600">
                <a:solidFill>
                  <a:srgbClr val="FFFFFF"/>
                </a:solidFill>
                <a:latin typeface="Montserrat"/>
              </a:rPr>
              <a:t>Presentations are tools that can be used as lectures, speeches</a:t>
            </a:r>
          </a:p>
        </p:txBody>
      </p:sp>
      <p:grpSp>
        <p:nvGrpSpPr>
          <p:cNvPr name="Group 6" id="6"/>
          <p:cNvGrpSpPr/>
          <p:nvPr/>
        </p:nvGrpSpPr>
        <p:grpSpPr>
          <a:xfrm rot="0">
            <a:off x="10690271" y="362414"/>
            <a:ext cx="6855063" cy="2483919"/>
            <a:chOff x="0" y="0"/>
            <a:chExt cx="9140084" cy="3311892"/>
          </a:xfrm>
        </p:grpSpPr>
        <p:grpSp>
          <p:nvGrpSpPr>
            <p:cNvPr name="Group 7" id="7"/>
            <p:cNvGrpSpPr/>
            <p:nvPr/>
          </p:nvGrpSpPr>
          <p:grpSpPr>
            <a:xfrm rot="0">
              <a:off x="0" y="0"/>
              <a:ext cx="9140084" cy="3311892"/>
              <a:chOff x="0" y="0"/>
              <a:chExt cx="2940060" cy="1065325"/>
            </a:xfrm>
          </p:grpSpPr>
          <p:sp>
            <p:nvSpPr>
              <p:cNvPr name="Freeform 8" id="8"/>
              <p:cNvSpPr/>
              <p:nvPr/>
            </p:nvSpPr>
            <p:spPr>
              <a:xfrm flipH="false" flipV="false" rot="0">
                <a:off x="0" y="0"/>
                <a:ext cx="2940060" cy="1065325"/>
              </a:xfrm>
              <a:custGeom>
                <a:avLst/>
                <a:gdLst/>
                <a:ahLst/>
                <a:cxnLst/>
                <a:rect r="r" b="b" t="t" l="l"/>
                <a:pathLst>
                  <a:path h="1065325" w="2940060">
                    <a:moveTo>
                      <a:pt x="2815600" y="1065325"/>
                    </a:moveTo>
                    <a:lnTo>
                      <a:pt x="124460" y="1065325"/>
                    </a:lnTo>
                    <a:cubicBezTo>
                      <a:pt x="55880" y="1065325"/>
                      <a:pt x="0" y="1009445"/>
                      <a:pt x="0" y="940865"/>
                    </a:cubicBezTo>
                    <a:lnTo>
                      <a:pt x="0" y="124460"/>
                    </a:lnTo>
                    <a:cubicBezTo>
                      <a:pt x="0" y="55880"/>
                      <a:pt x="55880" y="0"/>
                      <a:pt x="124460" y="0"/>
                    </a:cubicBezTo>
                    <a:lnTo>
                      <a:pt x="2815600" y="0"/>
                    </a:lnTo>
                    <a:cubicBezTo>
                      <a:pt x="2884180" y="0"/>
                      <a:pt x="2940060" y="55880"/>
                      <a:pt x="2940060" y="124460"/>
                    </a:cubicBezTo>
                    <a:lnTo>
                      <a:pt x="2940060" y="940865"/>
                    </a:lnTo>
                    <a:cubicBezTo>
                      <a:pt x="2940060" y="1009445"/>
                      <a:pt x="2884180" y="1065325"/>
                      <a:pt x="2815600" y="1065325"/>
                    </a:cubicBezTo>
                    <a:close/>
                  </a:path>
                </a:pathLst>
              </a:custGeom>
              <a:solidFill>
                <a:srgbClr val="E35A1D"/>
              </a:solidFill>
            </p:spPr>
          </p:sp>
        </p:grpSp>
        <p:sp>
          <p:nvSpPr>
            <p:cNvPr name="TextBox 9" id="9"/>
            <p:cNvSpPr txBox="true"/>
            <p:nvPr/>
          </p:nvSpPr>
          <p:spPr>
            <a:xfrm rot="0">
              <a:off x="373470" y="316520"/>
              <a:ext cx="8393144" cy="2640752"/>
            </a:xfrm>
            <a:prstGeom prst="rect">
              <a:avLst/>
            </a:prstGeom>
          </p:spPr>
          <p:txBody>
            <a:bodyPr anchor="t" rtlCol="false" tIns="0" lIns="0" bIns="0" rIns="0">
              <a:spAutoFit/>
            </a:bodyPr>
            <a:lstStyle/>
            <a:p>
              <a:pPr>
                <a:lnSpc>
                  <a:spcPts val="2660"/>
                </a:lnSpc>
              </a:pPr>
              <a:r>
                <a:rPr lang="en-US" sz="1900">
                  <a:solidFill>
                    <a:srgbClr val="FFFFFF"/>
                  </a:solidFill>
                  <a:latin typeface="Montserrat Bold"/>
                </a:rPr>
                <a:t>The 101 Critical Days of Summer is the longest vacation period of the year for military members, beginning Memorial Day weekend and ending Labor Day weekend. Summer also includes four holidays, which are frequently approved as long weekends for uniformed personnel.</a:t>
              </a:r>
            </a:p>
          </p:txBody>
        </p:sp>
      </p:grpSp>
      <p:grpSp>
        <p:nvGrpSpPr>
          <p:cNvPr name="Group 10" id="10"/>
          <p:cNvGrpSpPr/>
          <p:nvPr/>
        </p:nvGrpSpPr>
        <p:grpSpPr>
          <a:xfrm rot="0">
            <a:off x="9144000" y="3003682"/>
            <a:ext cx="6319447" cy="2483919"/>
            <a:chOff x="0" y="0"/>
            <a:chExt cx="8425930" cy="3311892"/>
          </a:xfrm>
        </p:grpSpPr>
        <p:grpSp>
          <p:nvGrpSpPr>
            <p:cNvPr name="Group 11" id="11"/>
            <p:cNvGrpSpPr/>
            <p:nvPr/>
          </p:nvGrpSpPr>
          <p:grpSpPr>
            <a:xfrm rot="0">
              <a:off x="0" y="0"/>
              <a:ext cx="8425930" cy="3311892"/>
              <a:chOff x="0" y="0"/>
              <a:chExt cx="2710340" cy="1065325"/>
            </a:xfrm>
          </p:grpSpPr>
          <p:sp>
            <p:nvSpPr>
              <p:cNvPr name="Freeform 12" id="12"/>
              <p:cNvSpPr/>
              <p:nvPr/>
            </p:nvSpPr>
            <p:spPr>
              <a:xfrm flipH="false" flipV="false" rot="0">
                <a:off x="0" y="0"/>
                <a:ext cx="2710341" cy="1065325"/>
              </a:xfrm>
              <a:custGeom>
                <a:avLst/>
                <a:gdLst/>
                <a:ahLst/>
                <a:cxnLst/>
                <a:rect r="r" b="b" t="t" l="l"/>
                <a:pathLst>
                  <a:path h="1065325" w="2710341">
                    <a:moveTo>
                      <a:pt x="2585880" y="1065325"/>
                    </a:moveTo>
                    <a:lnTo>
                      <a:pt x="124460" y="1065325"/>
                    </a:lnTo>
                    <a:cubicBezTo>
                      <a:pt x="55880" y="1065325"/>
                      <a:pt x="0" y="1009445"/>
                      <a:pt x="0" y="940865"/>
                    </a:cubicBezTo>
                    <a:lnTo>
                      <a:pt x="0" y="124460"/>
                    </a:lnTo>
                    <a:cubicBezTo>
                      <a:pt x="0" y="55880"/>
                      <a:pt x="55880" y="0"/>
                      <a:pt x="124460" y="0"/>
                    </a:cubicBezTo>
                    <a:lnTo>
                      <a:pt x="2585881" y="0"/>
                    </a:lnTo>
                    <a:cubicBezTo>
                      <a:pt x="2654460" y="0"/>
                      <a:pt x="2710341" y="55880"/>
                      <a:pt x="2710341" y="124460"/>
                    </a:cubicBezTo>
                    <a:lnTo>
                      <a:pt x="2710341" y="940865"/>
                    </a:lnTo>
                    <a:cubicBezTo>
                      <a:pt x="2710341" y="1009445"/>
                      <a:pt x="2654460" y="1065325"/>
                      <a:pt x="2585881" y="1065325"/>
                    </a:cubicBezTo>
                    <a:close/>
                  </a:path>
                </a:pathLst>
              </a:custGeom>
              <a:solidFill>
                <a:srgbClr val="FF8800"/>
              </a:solidFill>
            </p:spPr>
          </p:sp>
        </p:grpSp>
        <p:sp>
          <p:nvSpPr>
            <p:cNvPr name="TextBox 13" id="13"/>
            <p:cNvSpPr txBox="true"/>
            <p:nvPr/>
          </p:nvSpPr>
          <p:spPr>
            <a:xfrm rot="0">
              <a:off x="392676" y="316520"/>
              <a:ext cx="7640578" cy="2640752"/>
            </a:xfrm>
            <a:prstGeom prst="rect">
              <a:avLst/>
            </a:prstGeom>
          </p:spPr>
          <p:txBody>
            <a:bodyPr anchor="t" rtlCol="false" tIns="0" lIns="0" bIns="0" rIns="0">
              <a:spAutoFit/>
            </a:bodyPr>
            <a:lstStyle/>
            <a:p>
              <a:pPr>
                <a:lnSpc>
                  <a:spcPts val="2660"/>
                </a:lnSpc>
              </a:pPr>
              <a:r>
                <a:rPr lang="en-US" sz="1900">
                  <a:solidFill>
                    <a:srgbClr val="FFFFFF"/>
                  </a:solidFill>
                  <a:latin typeface="Montserrat Bold"/>
                </a:rPr>
                <a:t>Potential lapses in judgment while engaging in summer activities can impact the readiness of Sailors and Marines. A general lack of situational awareness and complacency are root causes in numerous off-duty mishaps every summer.</a:t>
              </a:r>
            </a:p>
          </p:txBody>
        </p:sp>
      </p:grpSp>
      <p:grpSp>
        <p:nvGrpSpPr>
          <p:cNvPr name="Group 14" id="14"/>
          <p:cNvGrpSpPr/>
          <p:nvPr/>
        </p:nvGrpSpPr>
        <p:grpSpPr>
          <a:xfrm rot="0">
            <a:off x="9553166" y="5644949"/>
            <a:ext cx="7468791" cy="4356099"/>
            <a:chOff x="0" y="0"/>
            <a:chExt cx="9958388" cy="5808132"/>
          </a:xfrm>
        </p:grpSpPr>
        <p:grpSp>
          <p:nvGrpSpPr>
            <p:cNvPr name="Group 15" id="15"/>
            <p:cNvGrpSpPr/>
            <p:nvPr/>
          </p:nvGrpSpPr>
          <p:grpSpPr>
            <a:xfrm rot="0">
              <a:off x="0" y="0"/>
              <a:ext cx="9958388" cy="5808132"/>
              <a:chOff x="0" y="0"/>
              <a:chExt cx="3203281" cy="1868282"/>
            </a:xfrm>
          </p:grpSpPr>
          <p:sp>
            <p:nvSpPr>
              <p:cNvPr name="Freeform 16" id="16"/>
              <p:cNvSpPr/>
              <p:nvPr/>
            </p:nvSpPr>
            <p:spPr>
              <a:xfrm flipH="false" flipV="false" rot="0">
                <a:off x="0" y="0"/>
                <a:ext cx="3203281" cy="1868282"/>
              </a:xfrm>
              <a:custGeom>
                <a:avLst/>
                <a:gdLst/>
                <a:ahLst/>
                <a:cxnLst/>
                <a:rect r="r" b="b" t="t" l="l"/>
                <a:pathLst>
                  <a:path h="1868282" w="3203281">
                    <a:moveTo>
                      <a:pt x="3078821" y="1868282"/>
                    </a:moveTo>
                    <a:lnTo>
                      <a:pt x="124460" y="1868282"/>
                    </a:lnTo>
                    <a:cubicBezTo>
                      <a:pt x="55880" y="1868282"/>
                      <a:pt x="0" y="1812402"/>
                      <a:pt x="0" y="1743822"/>
                    </a:cubicBezTo>
                    <a:lnTo>
                      <a:pt x="0" y="124460"/>
                    </a:lnTo>
                    <a:cubicBezTo>
                      <a:pt x="0" y="55880"/>
                      <a:pt x="55880" y="0"/>
                      <a:pt x="124460" y="0"/>
                    </a:cubicBezTo>
                    <a:lnTo>
                      <a:pt x="3078821" y="0"/>
                    </a:lnTo>
                    <a:cubicBezTo>
                      <a:pt x="3147401" y="0"/>
                      <a:pt x="3203281" y="55880"/>
                      <a:pt x="3203281" y="124460"/>
                    </a:cubicBezTo>
                    <a:lnTo>
                      <a:pt x="3203281" y="1743822"/>
                    </a:lnTo>
                    <a:cubicBezTo>
                      <a:pt x="3203281" y="1812402"/>
                      <a:pt x="3147401" y="1868282"/>
                      <a:pt x="3078821" y="1868282"/>
                    </a:cubicBezTo>
                    <a:close/>
                  </a:path>
                </a:pathLst>
              </a:custGeom>
              <a:solidFill>
                <a:srgbClr val="E35A1D"/>
              </a:solidFill>
            </p:spPr>
          </p:sp>
        </p:grpSp>
        <p:sp>
          <p:nvSpPr>
            <p:cNvPr name="TextBox 17" id="17"/>
            <p:cNvSpPr txBox="true"/>
            <p:nvPr/>
          </p:nvSpPr>
          <p:spPr>
            <a:xfrm rot="0">
              <a:off x="452143" y="231139"/>
              <a:ext cx="9054103" cy="5307753"/>
            </a:xfrm>
            <a:prstGeom prst="rect">
              <a:avLst/>
            </a:prstGeom>
          </p:spPr>
          <p:txBody>
            <a:bodyPr anchor="t" rtlCol="false" tIns="0" lIns="0" bIns="0" rIns="0">
              <a:spAutoFit/>
            </a:bodyPr>
            <a:lstStyle/>
            <a:p>
              <a:pPr>
                <a:lnSpc>
                  <a:spcPts val="2659"/>
                </a:lnSpc>
              </a:pPr>
              <a:r>
                <a:rPr lang="en-US" sz="1899">
                  <a:solidFill>
                    <a:srgbClr val="FFFFFF"/>
                  </a:solidFill>
                  <a:latin typeface="Montserrat Bold"/>
                </a:rPr>
                <a:t>This presentation provides general summer safety information to help you – and your team – maintain </a:t>
              </a:r>
            </a:p>
            <a:p>
              <a:pPr>
                <a:lnSpc>
                  <a:spcPts val="2659"/>
                </a:lnSpc>
              </a:pPr>
              <a:r>
                <a:rPr lang="en-US" sz="1899">
                  <a:solidFill>
                    <a:srgbClr val="FFFFFF"/>
                  </a:solidFill>
                  <a:latin typeface="Montserrat Bold"/>
                </a:rPr>
                <a:t>an active risk management mindset to help ensure </a:t>
              </a:r>
            </a:p>
            <a:p>
              <a:pPr>
                <a:lnSpc>
                  <a:spcPts val="2659"/>
                </a:lnSpc>
              </a:pPr>
              <a:r>
                <a:rPr lang="en-US" sz="1899">
                  <a:solidFill>
                    <a:srgbClr val="FFFFFF"/>
                  </a:solidFill>
                  <a:latin typeface="Montserrat Bold"/>
                </a:rPr>
                <a:t>an enjoyable and safe summer.</a:t>
              </a:r>
              <a:r>
                <a:rPr lang="en-US" sz="1899">
                  <a:solidFill>
                    <a:srgbClr val="FFFFFF"/>
                  </a:solidFill>
                  <a:latin typeface="Montserrat Bold"/>
                </a:rPr>
                <a:t> </a:t>
              </a:r>
            </a:p>
            <a:p>
              <a:pPr>
                <a:lnSpc>
                  <a:spcPts val="2659"/>
                </a:lnSpc>
              </a:pPr>
            </a:p>
            <a:p>
              <a:pPr>
                <a:lnSpc>
                  <a:spcPts val="2659"/>
                </a:lnSpc>
              </a:pPr>
              <a:r>
                <a:rPr lang="en-US" sz="1899">
                  <a:solidFill>
                    <a:srgbClr val="FFFFFF"/>
                  </a:solidFill>
                  <a:latin typeface="Montserrat Bold"/>
                </a:rPr>
                <a:t>ID numbers of off-duty mishaps reported during the last  summer season in Risk Management Information (RMI) are included as well. The next slide addresses how safety professionals with access to RMI can share redacted versions of these examples to protect safety privileged information (PSI) and personally identifiable information (PII). </a:t>
              </a:r>
            </a:p>
          </p:txBody>
        </p:sp>
      </p:grpSp>
      <p:sp>
        <p:nvSpPr>
          <p:cNvPr name="Freeform 18" id="18"/>
          <p:cNvSpPr/>
          <p:nvPr/>
        </p:nvSpPr>
        <p:spPr>
          <a:xfrm flipH="false" flipV="false" rot="4845574">
            <a:off x="1074209" y="8065876"/>
            <a:ext cx="1182995" cy="3442578"/>
          </a:xfrm>
          <a:custGeom>
            <a:avLst/>
            <a:gdLst/>
            <a:ahLst/>
            <a:cxnLst/>
            <a:rect r="r" b="b" t="t" l="l"/>
            <a:pathLst>
              <a:path h="3442578" w="1182995">
                <a:moveTo>
                  <a:pt x="0" y="0"/>
                </a:moveTo>
                <a:lnTo>
                  <a:pt x="1182995" y="0"/>
                </a:lnTo>
                <a:lnTo>
                  <a:pt x="1182995" y="3442577"/>
                </a:lnTo>
                <a:lnTo>
                  <a:pt x="0" y="3442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1216034">
            <a:off x="-668865" y="6963577"/>
            <a:ext cx="1349367" cy="3926731"/>
          </a:xfrm>
          <a:custGeom>
            <a:avLst/>
            <a:gdLst/>
            <a:ahLst/>
            <a:cxnLst/>
            <a:rect r="r" b="b" t="t" l="l"/>
            <a:pathLst>
              <a:path h="3926731" w="1349367">
                <a:moveTo>
                  <a:pt x="0" y="0"/>
                </a:moveTo>
                <a:lnTo>
                  <a:pt x="1349368" y="0"/>
                </a:lnTo>
                <a:lnTo>
                  <a:pt x="1349368" y="3926730"/>
                </a:lnTo>
                <a:lnTo>
                  <a:pt x="0" y="39267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2781054">
            <a:off x="16967687" y="2619388"/>
            <a:ext cx="1442414" cy="4197502"/>
          </a:xfrm>
          <a:custGeom>
            <a:avLst/>
            <a:gdLst/>
            <a:ahLst/>
            <a:cxnLst/>
            <a:rect r="r" b="b" t="t" l="l"/>
            <a:pathLst>
              <a:path h="4197502" w="1442414">
                <a:moveTo>
                  <a:pt x="0" y="0"/>
                </a:moveTo>
                <a:lnTo>
                  <a:pt x="1442415" y="0"/>
                </a:lnTo>
                <a:lnTo>
                  <a:pt x="1442415" y="4197503"/>
                </a:lnTo>
                <a:lnTo>
                  <a:pt x="0" y="41975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p:cNvSpPr/>
          <p:nvPr/>
        </p:nvSpPr>
        <p:spPr>
          <a:xfrm flipH="false" flipV="false" rot="-2165077">
            <a:off x="17436428" y="1969867"/>
            <a:ext cx="1251900" cy="3643094"/>
          </a:xfrm>
          <a:custGeom>
            <a:avLst/>
            <a:gdLst/>
            <a:ahLst/>
            <a:cxnLst/>
            <a:rect r="r" b="b" t="t" l="l"/>
            <a:pathLst>
              <a:path h="3643094" w="1251900">
                <a:moveTo>
                  <a:pt x="0" y="0"/>
                </a:moveTo>
                <a:lnTo>
                  <a:pt x="1251899" y="0"/>
                </a:lnTo>
                <a:lnTo>
                  <a:pt x="1251899" y="3643094"/>
                </a:lnTo>
                <a:lnTo>
                  <a:pt x="0" y="36430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3934182">
            <a:off x="16166163" y="3201350"/>
            <a:ext cx="1463476" cy="4258792"/>
          </a:xfrm>
          <a:custGeom>
            <a:avLst/>
            <a:gdLst/>
            <a:ahLst/>
            <a:cxnLst/>
            <a:rect r="r" b="b" t="t" l="l"/>
            <a:pathLst>
              <a:path h="4258792" w="1463476">
                <a:moveTo>
                  <a:pt x="0" y="0"/>
                </a:moveTo>
                <a:lnTo>
                  <a:pt x="1463475" y="0"/>
                </a:lnTo>
                <a:lnTo>
                  <a:pt x="1463475" y="4258791"/>
                </a:lnTo>
                <a:lnTo>
                  <a:pt x="0" y="42587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7805623">
            <a:off x="17241732" y="4494199"/>
            <a:ext cx="1251900" cy="3643094"/>
          </a:xfrm>
          <a:custGeom>
            <a:avLst/>
            <a:gdLst/>
            <a:ahLst/>
            <a:cxnLst/>
            <a:rect r="r" b="b" t="t" l="l"/>
            <a:pathLst>
              <a:path h="3643094" w="1251900">
                <a:moveTo>
                  <a:pt x="0" y="0"/>
                </a:moveTo>
                <a:lnTo>
                  <a:pt x="1251900" y="0"/>
                </a:lnTo>
                <a:lnTo>
                  <a:pt x="1251900" y="3643094"/>
                </a:lnTo>
                <a:lnTo>
                  <a:pt x="0" y="36430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4" id="24"/>
          <p:cNvSpPr txBox="true"/>
          <p:nvPr/>
        </p:nvSpPr>
        <p:spPr>
          <a:xfrm rot="0">
            <a:off x="428625" y="342900"/>
            <a:ext cx="8145109" cy="1003300"/>
          </a:xfrm>
          <a:prstGeom prst="rect">
            <a:avLst/>
          </a:prstGeom>
        </p:spPr>
        <p:txBody>
          <a:bodyPr anchor="t" rtlCol="false" tIns="0" lIns="0" bIns="0" rIns="0">
            <a:spAutoFit/>
          </a:bodyPr>
          <a:lstStyle/>
          <a:p>
            <a:pPr>
              <a:lnSpc>
                <a:spcPts val="7699"/>
              </a:lnSpc>
            </a:pPr>
            <a:r>
              <a:rPr lang="en-US" sz="6999">
                <a:solidFill>
                  <a:srgbClr val="01A6CC"/>
                </a:solidFill>
                <a:latin typeface="Barlow Bold"/>
              </a:rPr>
              <a:t>Manage Your </a:t>
            </a:r>
            <a:r>
              <a:rPr lang="en-US" sz="6999">
                <a:solidFill>
                  <a:srgbClr val="FF8800"/>
                </a:solidFill>
                <a:latin typeface="Barlow Bold"/>
              </a:rPr>
              <a:t>Risk</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64446" y="1660023"/>
            <a:ext cx="7557723" cy="7348829"/>
          </a:xfrm>
          <a:custGeom>
            <a:avLst/>
            <a:gdLst/>
            <a:ahLst/>
            <a:cxnLst/>
            <a:rect r="r" b="b" t="t" l="l"/>
            <a:pathLst>
              <a:path h="7348829" w="7557723">
                <a:moveTo>
                  <a:pt x="0" y="0"/>
                </a:moveTo>
                <a:lnTo>
                  <a:pt x="7557723" y="0"/>
                </a:lnTo>
                <a:lnTo>
                  <a:pt x="7557723" y="7348829"/>
                </a:lnTo>
                <a:lnTo>
                  <a:pt x="0" y="7348829"/>
                </a:lnTo>
                <a:lnTo>
                  <a:pt x="0" y="0"/>
                </a:lnTo>
                <a:close/>
              </a:path>
            </a:pathLst>
          </a:custGeom>
          <a:blipFill>
            <a:blip r:embed="rId2"/>
            <a:stretch>
              <a:fillRect l="-7996" t="0" r="-7996" b="0"/>
            </a:stretch>
          </a:blipFill>
        </p:spPr>
      </p:sp>
      <p:sp>
        <p:nvSpPr>
          <p:cNvPr name="Freeform 3" id="3"/>
          <p:cNvSpPr/>
          <p:nvPr/>
        </p:nvSpPr>
        <p:spPr>
          <a:xfrm flipH="false" flipV="false" rot="0">
            <a:off x="0" y="0"/>
            <a:ext cx="8322169" cy="10287000"/>
          </a:xfrm>
          <a:custGeom>
            <a:avLst/>
            <a:gdLst/>
            <a:ahLst/>
            <a:cxnLst/>
            <a:rect r="r" b="b" t="t" l="l"/>
            <a:pathLst>
              <a:path h="10287000" w="8322169">
                <a:moveTo>
                  <a:pt x="0" y="0"/>
                </a:moveTo>
                <a:lnTo>
                  <a:pt x="8322169" y="0"/>
                </a:lnTo>
                <a:lnTo>
                  <a:pt x="8322169" y="10287000"/>
                </a:lnTo>
                <a:lnTo>
                  <a:pt x="0" y="10287000"/>
                </a:lnTo>
                <a:lnTo>
                  <a:pt x="0" y="0"/>
                </a:lnTo>
                <a:close/>
              </a:path>
            </a:pathLst>
          </a:custGeom>
          <a:blipFill>
            <a:blip r:embed="rId3"/>
            <a:stretch>
              <a:fillRect l="-12500" t="-31081" r="-130520" b="0"/>
            </a:stretch>
          </a:blipFill>
        </p:spPr>
      </p:sp>
      <p:sp>
        <p:nvSpPr>
          <p:cNvPr name="Freeform 4" id="4"/>
          <p:cNvSpPr/>
          <p:nvPr/>
        </p:nvSpPr>
        <p:spPr>
          <a:xfrm flipH="true" flipV="true" rot="5400000">
            <a:off x="-543759" y="3593428"/>
            <a:ext cx="6571464" cy="7692994"/>
          </a:xfrm>
          <a:custGeom>
            <a:avLst/>
            <a:gdLst/>
            <a:ahLst/>
            <a:cxnLst/>
            <a:rect r="r" b="b" t="t" l="l"/>
            <a:pathLst>
              <a:path h="7692994" w="6571464">
                <a:moveTo>
                  <a:pt x="6571464" y="7692994"/>
                </a:moveTo>
                <a:lnTo>
                  <a:pt x="0" y="7692994"/>
                </a:lnTo>
                <a:lnTo>
                  <a:pt x="0" y="0"/>
                </a:lnTo>
                <a:lnTo>
                  <a:pt x="6571464" y="0"/>
                </a:lnTo>
                <a:lnTo>
                  <a:pt x="6571464" y="7692994"/>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8780506" y="783723"/>
            <a:ext cx="8381412" cy="17145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PSI and PII Protection of</a:t>
            </a:r>
          </a:p>
          <a:p>
            <a:pPr>
              <a:lnSpc>
                <a:spcPts val="6600"/>
              </a:lnSpc>
            </a:pPr>
            <a:r>
              <a:rPr lang="en-US" sz="6000">
                <a:solidFill>
                  <a:srgbClr val="FF8800"/>
                </a:solidFill>
                <a:latin typeface="Barlow Bold"/>
              </a:rPr>
              <a:t>Mishap Examples</a:t>
            </a:r>
          </a:p>
        </p:txBody>
      </p:sp>
      <p:sp>
        <p:nvSpPr>
          <p:cNvPr name="Freeform 6" id="6"/>
          <p:cNvSpPr/>
          <p:nvPr/>
        </p:nvSpPr>
        <p:spPr>
          <a:xfrm flipH="true" flipV="true" rot="-9281882">
            <a:off x="-1410788" y="-2560833"/>
            <a:ext cx="9328251" cy="10920273"/>
          </a:xfrm>
          <a:custGeom>
            <a:avLst/>
            <a:gdLst/>
            <a:ahLst/>
            <a:cxnLst/>
            <a:rect r="r" b="b" t="t" l="l"/>
            <a:pathLst>
              <a:path h="10920273" w="9328251">
                <a:moveTo>
                  <a:pt x="9328252" y="10920273"/>
                </a:moveTo>
                <a:lnTo>
                  <a:pt x="0" y="10920273"/>
                </a:lnTo>
                <a:lnTo>
                  <a:pt x="0" y="0"/>
                </a:lnTo>
                <a:lnTo>
                  <a:pt x="9328252" y="0"/>
                </a:lnTo>
                <a:lnTo>
                  <a:pt x="9328252" y="10920273"/>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true" rot="5400000">
            <a:off x="-1667689" y="2822593"/>
            <a:ext cx="7888379" cy="9234663"/>
          </a:xfrm>
          <a:custGeom>
            <a:avLst/>
            <a:gdLst/>
            <a:ahLst/>
            <a:cxnLst/>
            <a:rect r="r" b="b" t="t" l="l"/>
            <a:pathLst>
              <a:path h="9234663" w="7888379">
                <a:moveTo>
                  <a:pt x="7888379" y="9234663"/>
                </a:moveTo>
                <a:lnTo>
                  <a:pt x="0" y="9234663"/>
                </a:lnTo>
                <a:lnTo>
                  <a:pt x="0" y="0"/>
                </a:lnTo>
                <a:lnTo>
                  <a:pt x="7888379" y="0"/>
                </a:lnTo>
                <a:lnTo>
                  <a:pt x="7888379" y="9234663"/>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true" rot="-9281882">
            <a:off x="-1564450" y="-3091324"/>
            <a:ext cx="9328251" cy="10920273"/>
          </a:xfrm>
          <a:custGeom>
            <a:avLst/>
            <a:gdLst/>
            <a:ahLst/>
            <a:cxnLst/>
            <a:rect r="r" b="b" t="t" l="l"/>
            <a:pathLst>
              <a:path h="10920273" w="9328251">
                <a:moveTo>
                  <a:pt x="9328252" y="10920273"/>
                </a:moveTo>
                <a:lnTo>
                  <a:pt x="0" y="10920273"/>
                </a:lnTo>
                <a:lnTo>
                  <a:pt x="0" y="0"/>
                </a:lnTo>
                <a:lnTo>
                  <a:pt x="9328252" y="0"/>
                </a:lnTo>
                <a:lnTo>
                  <a:pt x="9328252" y="10920273"/>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true" flipV="true" rot="-9281882">
            <a:off x="-2260913" y="-3381014"/>
            <a:ext cx="9328251" cy="10920273"/>
          </a:xfrm>
          <a:custGeom>
            <a:avLst/>
            <a:gdLst/>
            <a:ahLst/>
            <a:cxnLst/>
            <a:rect r="r" b="b" t="t" l="l"/>
            <a:pathLst>
              <a:path h="10920273" w="9328251">
                <a:moveTo>
                  <a:pt x="9328251" y="10920273"/>
                </a:moveTo>
                <a:lnTo>
                  <a:pt x="0" y="10920273"/>
                </a:lnTo>
                <a:lnTo>
                  <a:pt x="0" y="0"/>
                </a:lnTo>
                <a:lnTo>
                  <a:pt x="9328251" y="0"/>
                </a:lnTo>
                <a:lnTo>
                  <a:pt x="9328251" y="1092027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true" flipV="true" rot="5400000">
            <a:off x="-1973051" y="3481051"/>
            <a:ext cx="7888379" cy="9234663"/>
          </a:xfrm>
          <a:custGeom>
            <a:avLst/>
            <a:gdLst/>
            <a:ahLst/>
            <a:cxnLst/>
            <a:rect r="r" b="b" t="t" l="l"/>
            <a:pathLst>
              <a:path h="9234663" w="7888379">
                <a:moveTo>
                  <a:pt x="7888379" y="9234663"/>
                </a:moveTo>
                <a:lnTo>
                  <a:pt x="0" y="9234663"/>
                </a:lnTo>
                <a:lnTo>
                  <a:pt x="0" y="0"/>
                </a:lnTo>
                <a:lnTo>
                  <a:pt x="7888379" y="0"/>
                </a:lnTo>
                <a:lnTo>
                  <a:pt x="7888379" y="9234663"/>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8761456" y="2948941"/>
            <a:ext cx="8497844" cy="6764019"/>
          </a:xfrm>
          <a:prstGeom prst="rect">
            <a:avLst/>
          </a:prstGeom>
        </p:spPr>
        <p:txBody>
          <a:bodyPr anchor="t" rtlCol="false" tIns="0" lIns="0" bIns="0" rIns="0">
            <a:spAutoFit/>
          </a:bodyPr>
          <a:lstStyle/>
          <a:p>
            <a:pPr>
              <a:lnSpc>
                <a:spcPts val="3220"/>
              </a:lnSpc>
            </a:pPr>
            <a:r>
              <a:rPr lang="en-US" sz="2300">
                <a:solidFill>
                  <a:srgbClr val="000000"/>
                </a:solidFill>
                <a:latin typeface="Montserrat Bold"/>
              </a:rPr>
              <a:t>The presentation offers limited factual information regarding RMI mishap examples. Safety professionals with access to RMI can research the examples with one caution: while helpful for general background information for use by safety professionals, avoid going beyond factual information by releasing privileged safety information (PSI) or personally identifiable information (PII).</a:t>
            </a:r>
            <a:r>
              <a:rPr lang="en-US" sz="2300">
                <a:solidFill>
                  <a:srgbClr val="000000"/>
                </a:solidFill>
                <a:latin typeface="Montserrat Bold"/>
              </a:rPr>
              <a:t> </a:t>
            </a:r>
          </a:p>
          <a:p>
            <a:pPr>
              <a:lnSpc>
                <a:spcPts val="3220"/>
              </a:lnSpc>
            </a:pPr>
          </a:p>
          <a:p>
            <a:pPr>
              <a:lnSpc>
                <a:spcPts val="3220"/>
              </a:lnSpc>
            </a:pPr>
            <a:r>
              <a:rPr lang="en-US" sz="2300">
                <a:solidFill>
                  <a:srgbClr val="000000"/>
                </a:solidFill>
                <a:latin typeface="Montserrat Bold"/>
              </a:rPr>
              <a:t>Note: Commander, Naval Safety Command is custodian of and sole release authority for PSI. The Safety Privilege is meant to encourage candor from witnesses and board members to identify root causes of mishaps and take corrective actions to prevent future mishaps.</a:t>
            </a:r>
          </a:p>
          <a:p>
            <a:pPr>
              <a:lnSpc>
                <a:spcPts val="3220"/>
              </a:lnSpc>
            </a:pPr>
          </a:p>
          <a:p>
            <a:pPr>
              <a:lnSpc>
                <a:spcPts val="3220"/>
              </a:lnSpc>
            </a:pPr>
            <a:r>
              <a:rPr lang="en-US" sz="2300">
                <a:solidFill>
                  <a:srgbClr val="000000"/>
                </a:solidFill>
                <a:latin typeface="Montserrat Bold"/>
              </a:rPr>
              <a:t>Please contact NAVSAFECOM with any questions.</a:t>
            </a:r>
          </a:p>
          <a:p>
            <a:pPr>
              <a:lnSpc>
                <a:spcPts val="2940"/>
              </a:lnSpc>
            </a:pPr>
          </a:p>
        </p:txBody>
      </p:sp>
      <p:sp>
        <p:nvSpPr>
          <p:cNvPr name="Freeform 12" id="12"/>
          <p:cNvSpPr/>
          <p:nvPr/>
        </p:nvSpPr>
        <p:spPr>
          <a:xfrm flipH="false" flipV="false" rot="0">
            <a:off x="764446" y="2899304"/>
            <a:ext cx="7178409" cy="2934570"/>
          </a:xfrm>
          <a:custGeom>
            <a:avLst/>
            <a:gdLst/>
            <a:ahLst/>
            <a:cxnLst/>
            <a:rect r="r" b="b" t="t" l="l"/>
            <a:pathLst>
              <a:path h="2934570" w="7178409">
                <a:moveTo>
                  <a:pt x="0" y="0"/>
                </a:moveTo>
                <a:lnTo>
                  <a:pt x="7178409" y="0"/>
                </a:lnTo>
                <a:lnTo>
                  <a:pt x="7178409" y="2934569"/>
                </a:lnTo>
                <a:lnTo>
                  <a:pt x="0" y="2934569"/>
                </a:lnTo>
                <a:lnTo>
                  <a:pt x="0" y="0"/>
                </a:lnTo>
                <a:close/>
              </a:path>
            </a:pathLst>
          </a:custGeom>
          <a:blipFill>
            <a:blip r:embed="rId10"/>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61872" y="514805"/>
            <a:ext cx="7154353" cy="9257390"/>
            <a:chOff x="0" y="0"/>
            <a:chExt cx="9539137" cy="12343187"/>
          </a:xfrm>
        </p:grpSpPr>
        <p:pic>
          <p:nvPicPr>
            <p:cNvPr name="Picture 3" id="3"/>
            <p:cNvPicPr>
              <a:picLocks noChangeAspect="true"/>
            </p:cNvPicPr>
            <p:nvPr/>
          </p:nvPicPr>
          <p:blipFill>
            <a:blip r:embed="rId2"/>
            <a:srcRect l="24239" t="0" r="24239" b="0"/>
            <a:stretch>
              <a:fillRect/>
            </a:stretch>
          </p:blipFill>
          <p:spPr>
            <a:xfrm flipH="false" flipV="false">
              <a:off x="0" y="0"/>
              <a:ext cx="9539137" cy="12343187"/>
            </a:xfrm>
            <a:prstGeom prst="rect">
              <a:avLst/>
            </a:prstGeom>
          </p:spPr>
        </p:pic>
      </p:grpSp>
      <p:sp>
        <p:nvSpPr>
          <p:cNvPr name="Freeform 4" id="4"/>
          <p:cNvSpPr/>
          <p:nvPr/>
        </p:nvSpPr>
        <p:spPr>
          <a:xfrm flipH="true" flipV="true" rot="3596378">
            <a:off x="7728224" y="-1847916"/>
            <a:ext cx="1402815" cy="4082266"/>
          </a:xfrm>
          <a:custGeom>
            <a:avLst/>
            <a:gdLst/>
            <a:ahLst/>
            <a:cxnLst/>
            <a:rect r="r" b="b" t="t" l="l"/>
            <a:pathLst>
              <a:path h="4082266" w="1402815">
                <a:moveTo>
                  <a:pt x="1402815" y="4082265"/>
                </a:moveTo>
                <a:lnTo>
                  <a:pt x="0" y="4082265"/>
                </a:lnTo>
                <a:lnTo>
                  <a:pt x="0" y="0"/>
                </a:lnTo>
                <a:lnTo>
                  <a:pt x="1402815" y="0"/>
                </a:lnTo>
                <a:lnTo>
                  <a:pt x="1402815" y="408226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67897">
            <a:off x="9079219" y="-1650664"/>
            <a:ext cx="2014997" cy="5863747"/>
          </a:xfrm>
          <a:custGeom>
            <a:avLst/>
            <a:gdLst/>
            <a:ahLst/>
            <a:cxnLst/>
            <a:rect r="r" b="b" t="t" l="l"/>
            <a:pathLst>
              <a:path h="5863747" w="2014997">
                <a:moveTo>
                  <a:pt x="2014996" y="5863746"/>
                </a:moveTo>
                <a:lnTo>
                  <a:pt x="0" y="5863746"/>
                </a:lnTo>
                <a:lnTo>
                  <a:pt x="0" y="0"/>
                </a:lnTo>
                <a:lnTo>
                  <a:pt x="2014996" y="0"/>
                </a:lnTo>
                <a:lnTo>
                  <a:pt x="2014996" y="5863746"/>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952500" y="862109"/>
            <a:ext cx="6919115"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Last Summer</a:t>
            </a:r>
          </a:p>
        </p:txBody>
      </p:sp>
      <p:sp>
        <p:nvSpPr>
          <p:cNvPr name="TextBox 7" id="7"/>
          <p:cNvSpPr txBox="true"/>
          <p:nvPr/>
        </p:nvSpPr>
        <p:spPr>
          <a:xfrm rot="0">
            <a:off x="952500" y="1776509"/>
            <a:ext cx="6919115" cy="876300"/>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Fatalities</a:t>
            </a:r>
          </a:p>
        </p:txBody>
      </p:sp>
      <p:grpSp>
        <p:nvGrpSpPr>
          <p:cNvPr name="Group 8" id="8"/>
          <p:cNvGrpSpPr/>
          <p:nvPr/>
        </p:nvGrpSpPr>
        <p:grpSpPr>
          <a:xfrm rot="0">
            <a:off x="952500" y="2842039"/>
            <a:ext cx="8115300" cy="5253966"/>
            <a:chOff x="0" y="0"/>
            <a:chExt cx="10820400" cy="7005288"/>
          </a:xfrm>
        </p:grpSpPr>
        <p:grpSp>
          <p:nvGrpSpPr>
            <p:cNvPr name="Group 9" id="9"/>
            <p:cNvGrpSpPr/>
            <p:nvPr/>
          </p:nvGrpSpPr>
          <p:grpSpPr>
            <a:xfrm rot="0">
              <a:off x="0" y="0"/>
              <a:ext cx="10820400" cy="7005288"/>
              <a:chOff x="0" y="0"/>
              <a:chExt cx="3107222" cy="2011662"/>
            </a:xfrm>
          </p:grpSpPr>
          <p:sp>
            <p:nvSpPr>
              <p:cNvPr name="Freeform 10" id="10"/>
              <p:cNvSpPr/>
              <p:nvPr/>
            </p:nvSpPr>
            <p:spPr>
              <a:xfrm flipH="false" flipV="false" rot="0">
                <a:off x="0" y="0"/>
                <a:ext cx="3107223" cy="2011662"/>
              </a:xfrm>
              <a:custGeom>
                <a:avLst/>
                <a:gdLst/>
                <a:ahLst/>
                <a:cxnLst/>
                <a:rect r="r" b="b" t="t" l="l"/>
                <a:pathLst>
                  <a:path h="2011662" w="3107223">
                    <a:moveTo>
                      <a:pt x="2982762" y="2011662"/>
                    </a:moveTo>
                    <a:lnTo>
                      <a:pt x="124460" y="2011662"/>
                    </a:lnTo>
                    <a:cubicBezTo>
                      <a:pt x="55880" y="2011662"/>
                      <a:pt x="0" y="1955782"/>
                      <a:pt x="0" y="1887202"/>
                    </a:cubicBezTo>
                    <a:lnTo>
                      <a:pt x="0" y="124460"/>
                    </a:lnTo>
                    <a:cubicBezTo>
                      <a:pt x="0" y="55880"/>
                      <a:pt x="55880" y="0"/>
                      <a:pt x="124460" y="0"/>
                    </a:cubicBezTo>
                    <a:lnTo>
                      <a:pt x="2982763" y="0"/>
                    </a:lnTo>
                    <a:cubicBezTo>
                      <a:pt x="3051342" y="0"/>
                      <a:pt x="3107223" y="55880"/>
                      <a:pt x="3107223" y="124460"/>
                    </a:cubicBezTo>
                    <a:lnTo>
                      <a:pt x="3107223" y="1887202"/>
                    </a:lnTo>
                    <a:cubicBezTo>
                      <a:pt x="3107223" y="1955782"/>
                      <a:pt x="3051342" y="2011662"/>
                      <a:pt x="2982763" y="2011662"/>
                    </a:cubicBezTo>
                    <a:close/>
                  </a:path>
                </a:pathLst>
              </a:custGeom>
              <a:solidFill>
                <a:srgbClr val="E35A1D"/>
              </a:solidFill>
            </p:spPr>
          </p:sp>
        </p:grpSp>
        <p:sp>
          <p:nvSpPr>
            <p:cNvPr name="TextBox 11" id="11"/>
            <p:cNvSpPr txBox="true"/>
            <p:nvPr/>
          </p:nvSpPr>
          <p:spPr>
            <a:xfrm rot="0">
              <a:off x="872015" y="293234"/>
              <a:ext cx="9076371" cy="6352145"/>
            </a:xfrm>
            <a:prstGeom prst="rect">
              <a:avLst/>
            </a:prstGeom>
          </p:spPr>
          <p:txBody>
            <a:bodyPr anchor="t" rtlCol="false" tIns="0" lIns="0" bIns="0" rIns="0">
              <a:spAutoFit/>
            </a:bodyPr>
            <a:lstStyle/>
            <a:p>
              <a:pPr algn="ctr">
                <a:lnSpc>
                  <a:spcPts val="4759"/>
                </a:lnSpc>
              </a:pPr>
              <a:r>
                <a:rPr lang="en-US" sz="3399">
                  <a:solidFill>
                    <a:srgbClr val="FFFFFF"/>
                  </a:solidFill>
                  <a:latin typeface="Montserrat Bold"/>
                </a:rPr>
                <a:t>During the 101 Critical Days of Summer in 2023, the Department of the Navy lost </a:t>
              </a:r>
              <a:r>
                <a:rPr lang="en-US" sz="3399">
                  <a:solidFill>
                    <a:srgbClr val="000000"/>
                  </a:solidFill>
                  <a:latin typeface="Montserrat Bold"/>
                </a:rPr>
                <a:t>27 </a:t>
              </a:r>
              <a:r>
                <a:rPr lang="en-US" sz="3399">
                  <a:solidFill>
                    <a:srgbClr val="FFFFFF"/>
                  </a:solidFill>
                  <a:latin typeface="Montserrat Bold"/>
                </a:rPr>
                <a:t>Sailors and Marines to preventable off-duty mishaps. Motor vehicle and motorcycle crashes were the leading causes.</a:t>
              </a:r>
            </a:p>
          </p:txBody>
        </p:sp>
      </p:grpSp>
      <p:sp>
        <p:nvSpPr>
          <p:cNvPr name="TextBox 12" id="12"/>
          <p:cNvSpPr txBox="true"/>
          <p:nvPr/>
        </p:nvSpPr>
        <p:spPr>
          <a:xfrm rot="0">
            <a:off x="3348586" y="8591305"/>
            <a:ext cx="7158384" cy="1117480"/>
          </a:xfrm>
          <a:prstGeom prst="rect">
            <a:avLst/>
          </a:prstGeom>
        </p:spPr>
        <p:txBody>
          <a:bodyPr anchor="t" rtlCol="false" tIns="0" lIns="0" bIns="0" rIns="0">
            <a:spAutoFit/>
          </a:bodyPr>
          <a:lstStyle/>
          <a:p>
            <a:pPr>
              <a:lnSpc>
                <a:spcPts val="4400"/>
              </a:lnSpc>
            </a:pPr>
            <a:r>
              <a:rPr lang="en-US" sz="4000">
                <a:solidFill>
                  <a:srgbClr val="000000"/>
                </a:solidFill>
                <a:latin typeface="Montserrat Bold"/>
              </a:rPr>
              <a:t>One off-duty mishap is one too many.</a:t>
            </a:r>
          </a:p>
        </p:txBody>
      </p:sp>
      <p:sp>
        <p:nvSpPr>
          <p:cNvPr name="Freeform 13" id="13"/>
          <p:cNvSpPr/>
          <p:nvPr/>
        </p:nvSpPr>
        <p:spPr>
          <a:xfrm flipH="true" flipV="true" rot="-10211124">
            <a:off x="-407627" y="7070544"/>
            <a:ext cx="1224230" cy="3562575"/>
          </a:xfrm>
          <a:custGeom>
            <a:avLst/>
            <a:gdLst/>
            <a:ahLst/>
            <a:cxnLst/>
            <a:rect r="r" b="b" t="t" l="l"/>
            <a:pathLst>
              <a:path h="3562575" w="1224230">
                <a:moveTo>
                  <a:pt x="1224230" y="3562574"/>
                </a:moveTo>
                <a:lnTo>
                  <a:pt x="0" y="3562574"/>
                </a:lnTo>
                <a:lnTo>
                  <a:pt x="0" y="0"/>
                </a:lnTo>
                <a:lnTo>
                  <a:pt x="1224230" y="0"/>
                </a:lnTo>
                <a:lnTo>
                  <a:pt x="1224230" y="3562574"/>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true" rot="-6727558">
            <a:off x="794275" y="8219878"/>
            <a:ext cx="1182995" cy="3442578"/>
          </a:xfrm>
          <a:custGeom>
            <a:avLst/>
            <a:gdLst/>
            <a:ahLst/>
            <a:cxnLst/>
            <a:rect r="r" b="b" t="t" l="l"/>
            <a:pathLst>
              <a:path h="3442578" w="1182995">
                <a:moveTo>
                  <a:pt x="1182995" y="3442577"/>
                </a:moveTo>
                <a:lnTo>
                  <a:pt x="0" y="3442577"/>
                </a:lnTo>
                <a:lnTo>
                  <a:pt x="0" y="0"/>
                </a:lnTo>
                <a:lnTo>
                  <a:pt x="1182995" y="0"/>
                </a:lnTo>
                <a:lnTo>
                  <a:pt x="1182995" y="3442577"/>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true" flipV="true" rot="2776621">
            <a:off x="7904502" y="-562442"/>
            <a:ext cx="1366779" cy="3977399"/>
          </a:xfrm>
          <a:custGeom>
            <a:avLst/>
            <a:gdLst/>
            <a:ahLst/>
            <a:cxnLst/>
            <a:rect r="r" b="b" t="t" l="l"/>
            <a:pathLst>
              <a:path h="3977399" w="1366779">
                <a:moveTo>
                  <a:pt x="1366779" y="3977399"/>
                </a:moveTo>
                <a:lnTo>
                  <a:pt x="0" y="3977399"/>
                </a:lnTo>
                <a:lnTo>
                  <a:pt x="0" y="0"/>
                </a:lnTo>
                <a:lnTo>
                  <a:pt x="1366779" y="0"/>
                </a:lnTo>
                <a:lnTo>
                  <a:pt x="1366779" y="3977399"/>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true" flipV="true" rot="-8276176">
            <a:off x="732461" y="6929223"/>
            <a:ext cx="1369544" cy="3985447"/>
          </a:xfrm>
          <a:custGeom>
            <a:avLst/>
            <a:gdLst/>
            <a:ahLst/>
            <a:cxnLst/>
            <a:rect r="r" b="b" t="t" l="l"/>
            <a:pathLst>
              <a:path h="3985447" w="1369544">
                <a:moveTo>
                  <a:pt x="1369545" y="3985447"/>
                </a:moveTo>
                <a:lnTo>
                  <a:pt x="0" y="3985447"/>
                </a:lnTo>
                <a:lnTo>
                  <a:pt x="0" y="0"/>
                </a:lnTo>
                <a:lnTo>
                  <a:pt x="1369545" y="0"/>
                </a:lnTo>
                <a:lnTo>
                  <a:pt x="1369545" y="3985447"/>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635177" y="2208345"/>
            <a:ext cx="7443478" cy="8713831"/>
          </a:xfrm>
          <a:custGeom>
            <a:avLst/>
            <a:gdLst/>
            <a:ahLst/>
            <a:cxnLst/>
            <a:rect r="r" b="b" t="t" l="l"/>
            <a:pathLst>
              <a:path h="8713831" w="7443478">
                <a:moveTo>
                  <a:pt x="7443478" y="8713832"/>
                </a:moveTo>
                <a:lnTo>
                  <a:pt x="0" y="8713832"/>
                </a:lnTo>
                <a:lnTo>
                  <a:pt x="0" y="0"/>
                </a:lnTo>
                <a:lnTo>
                  <a:pt x="7443478" y="0"/>
                </a:lnTo>
                <a:lnTo>
                  <a:pt x="7443478" y="871383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4622441" y="3629093"/>
            <a:ext cx="5507961" cy="6414778"/>
            <a:chOff x="0" y="0"/>
            <a:chExt cx="13561060" cy="15793720"/>
          </a:xfrm>
        </p:grpSpPr>
        <p:sp>
          <p:nvSpPr>
            <p:cNvPr name="Freeform 4" id="4"/>
            <p:cNvSpPr/>
            <p:nvPr/>
          </p:nvSpPr>
          <p:spPr>
            <a:xfrm flipH="false" flipV="false" rot="0">
              <a:off x="508000" y="508000"/>
              <a:ext cx="12052300" cy="14707870"/>
            </a:xfrm>
            <a:custGeom>
              <a:avLst/>
              <a:gdLst/>
              <a:ahLst/>
              <a:cxnLst/>
              <a:rect r="r" b="b" t="t" l="l"/>
              <a:pathLst>
                <a:path h="14707870" w="12052300">
                  <a:moveTo>
                    <a:pt x="10295890" y="14707870"/>
                  </a:moveTo>
                  <a:lnTo>
                    <a:pt x="0" y="13376911"/>
                  </a:lnTo>
                  <a:lnTo>
                    <a:pt x="1756410" y="0"/>
                  </a:lnTo>
                  <a:lnTo>
                    <a:pt x="12052300" y="1330960"/>
                  </a:lnTo>
                  <a:lnTo>
                    <a:pt x="10295890" y="14707870"/>
                  </a:lnTo>
                  <a:close/>
                </a:path>
              </a:pathLst>
            </a:custGeom>
            <a:blipFill>
              <a:blip r:embed="rId4"/>
              <a:stretch>
                <a:fillRect l="-128119" t="-25070" r="-54971" b="-29580"/>
              </a:stretch>
            </a:blipFill>
          </p:spPr>
        </p:sp>
        <p:sp>
          <p:nvSpPr>
            <p:cNvPr name="Freeform 5" id="5"/>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5"/>
              <a:stretch>
                <a:fillRect l="0" t="-144" r="0" b="-144"/>
              </a:stretch>
            </a:blipFill>
          </p:spPr>
        </p:sp>
      </p:grpSp>
      <p:grpSp>
        <p:nvGrpSpPr>
          <p:cNvPr name="Group 6" id="6"/>
          <p:cNvGrpSpPr>
            <a:grpSpLocks noChangeAspect="true"/>
          </p:cNvGrpSpPr>
          <p:nvPr/>
        </p:nvGrpSpPr>
        <p:grpSpPr>
          <a:xfrm rot="-730741">
            <a:off x="234481" y="14647"/>
            <a:ext cx="5257657" cy="6123265"/>
            <a:chOff x="0" y="0"/>
            <a:chExt cx="13561060" cy="15793720"/>
          </a:xfrm>
        </p:grpSpPr>
        <p:sp>
          <p:nvSpPr>
            <p:cNvPr name="Freeform 7" id="7"/>
            <p:cNvSpPr/>
            <p:nvPr/>
          </p:nvSpPr>
          <p:spPr>
            <a:xfrm flipH="false" flipV="false" rot="0">
              <a:off x="508000" y="508000"/>
              <a:ext cx="12052300" cy="14707870"/>
            </a:xfrm>
            <a:custGeom>
              <a:avLst/>
              <a:gdLst/>
              <a:ahLst/>
              <a:cxnLst/>
              <a:rect r="r" b="b" t="t" l="l"/>
              <a:pathLst>
                <a:path h="14707870" w="12052300">
                  <a:moveTo>
                    <a:pt x="10295890" y="14707870"/>
                  </a:moveTo>
                  <a:lnTo>
                    <a:pt x="0" y="13376911"/>
                  </a:lnTo>
                  <a:lnTo>
                    <a:pt x="1756410" y="0"/>
                  </a:lnTo>
                  <a:lnTo>
                    <a:pt x="12052300" y="1330960"/>
                  </a:lnTo>
                  <a:lnTo>
                    <a:pt x="10295890" y="14707870"/>
                  </a:lnTo>
                  <a:close/>
                </a:path>
              </a:pathLst>
            </a:custGeom>
            <a:blipFill>
              <a:blip r:embed="rId6"/>
              <a:stretch>
                <a:fillRect l="-65155" t="0" r="-18354" b="0"/>
              </a:stretch>
            </a:blipFill>
          </p:spPr>
        </p:sp>
        <p:sp>
          <p:nvSpPr>
            <p:cNvPr name="Freeform 8" id="8"/>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5"/>
              <a:stretch>
                <a:fillRect l="0" t="-144" r="0" b="-144"/>
              </a:stretch>
            </a:blipFill>
          </p:spPr>
        </p:sp>
      </p:grpSp>
      <p:sp>
        <p:nvSpPr>
          <p:cNvPr name="Freeform 9" id="9"/>
          <p:cNvSpPr/>
          <p:nvPr/>
        </p:nvSpPr>
        <p:spPr>
          <a:xfrm flipH="false" flipV="false" rot="1783896">
            <a:off x="5665493" y="1196942"/>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1421982">
            <a:off x="1059445" y="6163322"/>
            <a:ext cx="2930421" cy="3436528"/>
          </a:xfrm>
          <a:custGeom>
            <a:avLst/>
            <a:gdLst/>
            <a:ahLst/>
            <a:cxnLst/>
            <a:rect r="r" b="b" t="t" l="l"/>
            <a:pathLst>
              <a:path h="3436528" w="2930421">
                <a:moveTo>
                  <a:pt x="0" y="0"/>
                </a:moveTo>
                <a:lnTo>
                  <a:pt x="2930420" y="0"/>
                </a:lnTo>
                <a:lnTo>
                  <a:pt x="2930420" y="3436528"/>
                </a:lnTo>
                <a:lnTo>
                  <a:pt x="0" y="34365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1" id="11"/>
          <p:cNvGrpSpPr/>
          <p:nvPr/>
        </p:nvGrpSpPr>
        <p:grpSpPr>
          <a:xfrm rot="0">
            <a:off x="10388221" y="2985846"/>
            <a:ext cx="6586141" cy="5872787"/>
            <a:chOff x="0" y="0"/>
            <a:chExt cx="2521731" cy="2248599"/>
          </a:xfrm>
        </p:grpSpPr>
        <p:sp>
          <p:nvSpPr>
            <p:cNvPr name="Freeform 12" id="12"/>
            <p:cNvSpPr/>
            <p:nvPr/>
          </p:nvSpPr>
          <p:spPr>
            <a:xfrm flipH="false" flipV="false" rot="0">
              <a:off x="0" y="0"/>
              <a:ext cx="2521731" cy="2248599"/>
            </a:xfrm>
            <a:custGeom>
              <a:avLst/>
              <a:gdLst/>
              <a:ahLst/>
              <a:cxnLst/>
              <a:rect r="r" b="b" t="t" l="l"/>
              <a:pathLst>
                <a:path h="2248599" w="2521731">
                  <a:moveTo>
                    <a:pt x="2397271" y="2248599"/>
                  </a:moveTo>
                  <a:lnTo>
                    <a:pt x="124460" y="2248599"/>
                  </a:lnTo>
                  <a:cubicBezTo>
                    <a:pt x="55880" y="2248599"/>
                    <a:pt x="0" y="2192719"/>
                    <a:pt x="0" y="2124139"/>
                  </a:cubicBezTo>
                  <a:lnTo>
                    <a:pt x="0" y="124460"/>
                  </a:lnTo>
                  <a:cubicBezTo>
                    <a:pt x="0" y="55880"/>
                    <a:pt x="55880" y="0"/>
                    <a:pt x="124460" y="0"/>
                  </a:cubicBezTo>
                  <a:lnTo>
                    <a:pt x="2397271" y="0"/>
                  </a:lnTo>
                  <a:cubicBezTo>
                    <a:pt x="2465851" y="0"/>
                    <a:pt x="2521731" y="55880"/>
                    <a:pt x="2521731" y="124460"/>
                  </a:cubicBezTo>
                  <a:lnTo>
                    <a:pt x="2521731" y="2124139"/>
                  </a:lnTo>
                  <a:cubicBezTo>
                    <a:pt x="2521731" y="2192719"/>
                    <a:pt x="2465851" y="2248599"/>
                    <a:pt x="2397271" y="2248599"/>
                  </a:cubicBezTo>
                  <a:close/>
                </a:path>
              </a:pathLst>
            </a:custGeom>
            <a:solidFill>
              <a:srgbClr val="FF8800"/>
            </a:solidFill>
          </p:spPr>
        </p:sp>
      </p:grpSp>
      <p:sp>
        <p:nvSpPr>
          <p:cNvPr name="TextBox 13" id="13"/>
          <p:cNvSpPr txBox="true"/>
          <p:nvPr/>
        </p:nvSpPr>
        <p:spPr>
          <a:xfrm rot="0">
            <a:off x="10388221" y="3289530"/>
            <a:ext cx="6217819" cy="5217795"/>
          </a:xfrm>
          <a:prstGeom prst="rect">
            <a:avLst/>
          </a:prstGeom>
        </p:spPr>
        <p:txBody>
          <a:bodyPr anchor="t" rtlCol="false" tIns="0" lIns="0" bIns="0" rIns="0">
            <a:spAutoFit/>
          </a:bodyPr>
          <a:lstStyle/>
          <a:p>
            <a:pPr marL="582932" indent="-291466" lvl="1">
              <a:lnSpc>
                <a:spcPts val="3780"/>
              </a:lnSpc>
              <a:buFont typeface="Arial"/>
              <a:buChar char="•"/>
            </a:pPr>
            <a:r>
              <a:rPr lang="en-US" sz="2700">
                <a:solidFill>
                  <a:srgbClr val="FFFFFF"/>
                </a:solidFill>
                <a:latin typeface="Montserrat Bold"/>
              </a:rPr>
              <a:t>PMV-4 (automobiles) - One fatality was pedestrian-related.</a:t>
            </a:r>
          </a:p>
          <a:p>
            <a:pPr marL="582932" indent="-291466" lvl="1">
              <a:lnSpc>
                <a:spcPts val="3780"/>
              </a:lnSpc>
              <a:buFont typeface="Arial"/>
              <a:buChar char="•"/>
            </a:pPr>
            <a:r>
              <a:rPr lang="en-US" sz="2700">
                <a:solidFill>
                  <a:srgbClr val="FFFFFF"/>
                </a:solidFill>
                <a:latin typeface="Montserrat Bold"/>
              </a:rPr>
              <a:t>PMV-2 (motorcycles) - For perspective, roughly 10% of service members are motorcycle riders.</a:t>
            </a:r>
          </a:p>
          <a:p>
            <a:pPr marL="582932" indent="-291466" lvl="1">
              <a:lnSpc>
                <a:spcPts val="3780"/>
              </a:lnSpc>
              <a:buFont typeface="Arial"/>
              <a:buChar char="•"/>
            </a:pPr>
            <a:r>
              <a:rPr lang="en-US" sz="2700">
                <a:solidFill>
                  <a:srgbClr val="FFFFFF"/>
                </a:solidFill>
                <a:latin typeface="Montserrat Bold"/>
              </a:rPr>
              <a:t>Team sports - Basketball, soccer, football, kickball, rugby, and volleyball</a:t>
            </a:r>
          </a:p>
          <a:p>
            <a:pPr marL="582932" indent="-291466" lvl="1">
              <a:lnSpc>
                <a:spcPts val="3780"/>
              </a:lnSpc>
              <a:buFont typeface="Arial"/>
              <a:buChar char="•"/>
            </a:pPr>
            <a:r>
              <a:rPr lang="en-US" sz="2700">
                <a:solidFill>
                  <a:srgbClr val="FFFFFF"/>
                </a:solidFill>
                <a:latin typeface="Montserrat Bold"/>
              </a:rPr>
              <a:t>Swimming</a:t>
            </a:r>
          </a:p>
          <a:p>
            <a:pPr marL="582932" indent="-291466" lvl="1">
              <a:lnSpc>
                <a:spcPts val="3780"/>
              </a:lnSpc>
              <a:buFont typeface="Arial"/>
              <a:buChar char="•"/>
            </a:pPr>
            <a:r>
              <a:rPr lang="en-US" sz="2700">
                <a:solidFill>
                  <a:srgbClr val="FFFFFF"/>
                </a:solidFill>
                <a:latin typeface="Montserrat Bold"/>
              </a:rPr>
              <a:t>Bicycling</a:t>
            </a:r>
          </a:p>
        </p:txBody>
      </p:sp>
      <p:sp>
        <p:nvSpPr>
          <p:cNvPr name="TextBox 14" id="14"/>
          <p:cNvSpPr txBox="true"/>
          <p:nvPr/>
        </p:nvSpPr>
        <p:spPr>
          <a:xfrm rot="0">
            <a:off x="9686925" y="1035312"/>
            <a:ext cx="6919115"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Top Activities That</a:t>
            </a:r>
          </a:p>
        </p:txBody>
      </p:sp>
      <p:sp>
        <p:nvSpPr>
          <p:cNvPr name="TextBox 15" id="15"/>
          <p:cNvSpPr txBox="true"/>
          <p:nvPr/>
        </p:nvSpPr>
        <p:spPr>
          <a:xfrm rot="0">
            <a:off x="9677400" y="1967222"/>
            <a:ext cx="7581900" cy="876300"/>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Hurt Us Last Summer</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33" r="0" b="0"/>
            </a:stretch>
          </a:blipFill>
        </p:spPr>
      </p:sp>
      <p:sp>
        <p:nvSpPr>
          <p:cNvPr name="Freeform 3" id="3"/>
          <p:cNvSpPr/>
          <p:nvPr/>
        </p:nvSpPr>
        <p:spPr>
          <a:xfrm flipH="true" flipV="false" rot="2233306">
            <a:off x="437203" y="3422211"/>
            <a:ext cx="1182995" cy="3442578"/>
          </a:xfrm>
          <a:custGeom>
            <a:avLst/>
            <a:gdLst/>
            <a:ahLst/>
            <a:cxnLst/>
            <a:rect r="r" b="b" t="t" l="l"/>
            <a:pathLst>
              <a:path h="3442578" w="1182995">
                <a:moveTo>
                  <a:pt x="1182994" y="0"/>
                </a:moveTo>
                <a:lnTo>
                  <a:pt x="0" y="0"/>
                </a:lnTo>
                <a:lnTo>
                  <a:pt x="0" y="3442578"/>
                </a:lnTo>
                <a:lnTo>
                  <a:pt x="1182994" y="3442578"/>
                </a:lnTo>
                <a:lnTo>
                  <a:pt x="118299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3913284">
            <a:off x="693586" y="3825733"/>
            <a:ext cx="1594562" cy="4640259"/>
          </a:xfrm>
          <a:custGeom>
            <a:avLst/>
            <a:gdLst/>
            <a:ahLst/>
            <a:cxnLst/>
            <a:rect r="r" b="b" t="t" l="l"/>
            <a:pathLst>
              <a:path h="4640259" w="1594562">
                <a:moveTo>
                  <a:pt x="1594562" y="0"/>
                </a:moveTo>
                <a:lnTo>
                  <a:pt x="0" y="0"/>
                </a:lnTo>
                <a:lnTo>
                  <a:pt x="0" y="4640259"/>
                </a:lnTo>
                <a:lnTo>
                  <a:pt x="1594562" y="4640259"/>
                </a:lnTo>
                <a:lnTo>
                  <a:pt x="159456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689852" y="1320901"/>
            <a:ext cx="6596257" cy="947462"/>
          </a:xfrm>
          <a:custGeom>
            <a:avLst/>
            <a:gdLst/>
            <a:ahLst/>
            <a:cxnLst/>
            <a:rect r="r" b="b" t="t" l="l"/>
            <a:pathLst>
              <a:path h="947462" w="6596257">
                <a:moveTo>
                  <a:pt x="0" y="0"/>
                </a:moveTo>
                <a:lnTo>
                  <a:pt x="6596257" y="0"/>
                </a:lnTo>
                <a:lnTo>
                  <a:pt x="6596257" y="947462"/>
                </a:lnTo>
                <a:lnTo>
                  <a:pt x="0" y="9474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0523177" y="866699"/>
            <a:ext cx="6610877" cy="876300"/>
          </a:xfrm>
          <a:prstGeom prst="rect">
            <a:avLst/>
          </a:prstGeom>
        </p:spPr>
        <p:txBody>
          <a:bodyPr anchor="t" rtlCol="false" tIns="0" lIns="0" bIns="0" rIns="0">
            <a:spAutoFit/>
          </a:bodyPr>
          <a:lstStyle/>
          <a:p>
            <a:pPr>
              <a:lnSpc>
                <a:spcPts val="6600"/>
              </a:lnSpc>
            </a:pPr>
            <a:r>
              <a:rPr lang="en-US" sz="6000">
                <a:solidFill>
                  <a:srgbClr val="FFFFFF"/>
                </a:solidFill>
                <a:latin typeface="Barlow Bold"/>
              </a:rPr>
              <a:t>Last Summer</a:t>
            </a:r>
          </a:p>
        </p:txBody>
      </p:sp>
      <p:sp>
        <p:nvSpPr>
          <p:cNvPr name="Freeform 7" id="7"/>
          <p:cNvSpPr/>
          <p:nvPr/>
        </p:nvSpPr>
        <p:spPr>
          <a:xfrm flipH="true" flipV="false" rot="-9471509">
            <a:off x="16684640" y="-813698"/>
            <a:ext cx="1214185" cy="3533344"/>
          </a:xfrm>
          <a:custGeom>
            <a:avLst/>
            <a:gdLst/>
            <a:ahLst/>
            <a:cxnLst/>
            <a:rect r="r" b="b" t="t" l="l"/>
            <a:pathLst>
              <a:path h="3533344" w="1214185">
                <a:moveTo>
                  <a:pt x="1214185" y="0"/>
                </a:moveTo>
                <a:lnTo>
                  <a:pt x="0" y="0"/>
                </a:lnTo>
                <a:lnTo>
                  <a:pt x="0" y="3533344"/>
                </a:lnTo>
                <a:lnTo>
                  <a:pt x="1214185" y="3533344"/>
                </a:lnTo>
                <a:lnTo>
                  <a:pt x="121418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6605935">
            <a:off x="16386557" y="-1233161"/>
            <a:ext cx="932886" cy="2714747"/>
          </a:xfrm>
          <a:custGeom>
            <a:avLst/>
            <a:gdLst/>
            <a:ahLst/>
            <a:cxnLst/>
            <a:rect r="r" b="b" t="t" l="l"/>
            <a:pathLst>
              <a:path h="2714747" w="932886">
                <a:moveTo>
                  <a:pt x="932886" y="0"/>
                </a:moveTo>
                <a:lnTo>
                  <a:pt x="0" y="0"/>
                </a:lnTo>
                <a:lnTo>
                  <a:pt x="0" y="2714747"/>
                </a:lnTo>
                <a:lnTo>
                  <a:pt x="932886" y="2714747"/>
                </a:lnTo>
                <a:lnTo>
                  <a:pt x="93288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2122922" y="866699"/>
            <a:ext cx="8240765" cy="876300"/>
          </a:xfrm>
          <a:prstGeom prst="rect">
            <a:avLst/>
          </a:prstGeom>
        </p:spPr>
        <p:txBody>
          <a:bodyPr anchor="t" rtlCol="false" tIns="0" lIns="0" bIns="0" rIns="0">
            <a:spAutoFit/>
          </a:bodyPr>
          <a:lstStyle/>
          <a:p>
            <a:pPr algn="r">
              <a:lnSpc>
                <a:spcPts val="6600"/>
              </a:lnSpc>
            </a:pPr>
            <a:r>
              <a:rPr lang="en-US" sz="6000">
                <a:solidFill>
                  <a:srgbClr val="FFFFFF"/>
                </a:solidFill>
                <a:latin typeface="Barlow Bold"/>
              </a:rPr>
              <a:t>We Know What You Did</a:t>
            </a:r>
          </a:p>
        </p:txBody>
      </p:sp>
      <p:grpSp>
        <p:nvGrpSpPr>
          <p:cNvPr name="Group 10" id="10"/>
          <p:cNvGrpSpPr/>
          <p:nvPr/>
        </p:nvGrpSpPr>
        <p:grpSpPr>
          <a:xfrm rot="0">
            <a:off x="444826" y="7684487"/>
            <a:ext cx="5661381" cy="820791"/>
            <a:chOff x="0" y="0"/>
            <a:chExt cx="7548508" cy="1094388"/>
          </a:xfrm>
        </p:grpSpPr>
        <p:sp>
          <p:nvSpPr>
            <p:cNvPr name="Freeform 11" id="11"/>
            <p:cNvSpPr/>
            <p:nvPr/>
          </p:nvSpPr>
          <p:spPr>
            <a:xfrm flipH="false" flipV="false" rot="0">
              <a:off x="0" y="0"/>
              <a:ext cx="7548508" cy="1094388"/>
            </a:xfrm>
            <a:custGeom>
              <a:avLst/>
              <a:gdLst/>
              <a:ahLst/>
              <a:cxnLst/>
              <a:rect r="r" b="b" t="t" l="l"/>
              <a:pathLst>
                <a:path h="1094388" w="7548508">
                  <a:moveTo>
                    <a:pt x="0" y="0"/>
                  </a:moveTo>
                  <a:lnTo>
                    <a:pt x="7548508" y="0"/>
                  </a:lnTo>
                  <a:lnTo>
                    <a:pt x="7548508" y="1094388"/>
                  </a:lnTo>
                  <a:lnTo>
                    <a:pt x="0" y="1094388"/>
                  </a:lnTo>
                  <a:lnTo>
                    <a:pt x="0" y="0"/>
                  </a:lnTo>
                  <a:close/>
                </a:path>
              </a:pathLst>
            </a:custGeom>
            <a:blipFill>
              <a:blip r:embed="rId9">
                <a:extLst>
                  <a:ext uri="{96DAC541-7B7A-43D3-8B79-37D633B846F1}">
                    <asvg:svgBlip xmlns:asvg="http://schemas.microsoft.com/office/drawing/2016/SVG/main" r:embed="rId10"/>
                  </a:ext>
                </a:extLst>
              </a:blip>
              <a:stretch>
                <a:fillRect l="0" t="-6" r="0" b="-6"/>
              </a:stretch>
            </a:blipFill>
          </p:spPr>
        </p:sp>
        <p:sp>
          <p:nvSpPr>
            <p:cNvPr name="TextBox 12" id="12"/>
            <p:cNvSpPr txBox="true"/>
            <p:nvPr/>
          </p:nvSpPr>
          <p:spPr>
            <a:xfrm rot="0">
              <a:off x="645927" y="73134"/>
              <a:ext cx="6256654" cy="910021"/>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Riding a scooter, fell off fracturing </a:t>
              </a:r>
            </a:p>
            <a:p>
              <a:pPr algn="ctr">
                <a:lnSpc>
                  <a:spcPts val="2800"/>
                </a:lnSpc>
              </a:pPr>
              <a:r>
                <a:rPr lang="en-US" sz="2000">
                  <a:solidFill>
                    <a:srgbClr val="FFFFFF"/>
                  </a:solidFill>
                  <a:latin typeface="Montserrat Bold"/>
                </a:rPr>
                <a:t>tibia, required surgery </a:t>
              </a:r>
            </a:p>
          </p:txBody>
        </p:sp>
      </p:grpSp>
      <p:grpSp>
        <p:nvGrpSpPr>
          <p:cNvPr name="Group 13" id="13"/>
          <p:cNvGrpSpPr/>
          <p:nvPr/>
        </p:nvGrpSpPr>
        <p:grpSpPr>
          <a:xfrm rot="0">
            <a:off x="2683049" y="6434826"/>
            <a:ext cx="5661381" cy="820900"/>
            <a:chOff x="0" y="0"/>
            <a:chExt cx="7548508" cy="1094534"/>
          </a:xfrm>
        </p:grpSpPr>
        <p:sp>
          <p:nvSpPr>
            <p:cNvPr name="Freeform 14" id="14"/>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Riding bicycle, slip/fall, abdomen punctured by handlebar</a:t>
              </a:r>
            </a:p>
          </p:txBody>
        </p:sp>
      </p:grpSp>
      <p:grpSp>
        <p:nvGrpSpPr>
          <p:cNvPr name="Group 16" id="16"/>
          <p:cNvGrpSpPr/>
          <p:nvPr/>
        </p:nvGrpSpPr>
        <p:grpSpPr>
          <a:xfrm rot="0">
            <a:off x="444826" y="2685843"/>
            <a:ext cx="5661381" cy="820900"/>
            <a:chOff x="0" y="0"/>
            <a:chExt cx="7548508" cy="1094534"/>
          </a:xfrm>
        </p:grpSpPr>
        <p:sp>
          <p:nvSpPr>
            <p:cNvPr name="Freeform 17" id="17"/>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Roller skating; lost balance and fell; wrist fractured</a:t>
              </a:r>
            </a:p>
          </p:txBody>
        </p:sp>
      </p:grpSp>
      <p:grpSp>
        <p:nvGrpSpPr>
          <p:cNvPr name="Group 19" id="19"/>
          <p:cNvGrpSpPr/>
          <p:nvPr/>
        </p:nvGrpSpPr>
        <p:grpSpPr>
          <a:xfrm rot="0">
            <a:off x="6307900" y="2685843"/>
            <a:ext cx="5661381" cy="820900"/>
            <a:chOff x="0" y="0"/>
            <a:chExt cx="7548508" cy="1094534"/>
          </a:xfrm>
        </p:grpSpPr>
        <p:sp>
          <p:nvSpPr>
            <p:cNvPr name="Freeform 20" id="20"/>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1" id="21"/>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Fell playing basketball; broke arm; 14 days convalescent</a:t>
              </a:r>
            </a:p>
          </p:txBody>
        </p:sp>
      </p:grpSp>
      <p:grpSp>
        <p:nvGrpSpPr>
          <p:cNvPr name="Group 22" id="22"/>
          <p:cNvGrpSpPr/>
          <p:nvPr/>
        </p:nvGrpSpPr>
        <p:grpSpPr>
          <a:xfrm rot="0">
            <a:off x="3412615" y="3935504"/>
            <a:ext cx="5661381" cy="820900"/>
            <a:chOff x="0" y="0"/>
            <a:chExt cx="7548508" cy="1094534"/>
          </a:xfrm>
        </p:grpSpPr>
        <p:sp>
          <p:nvSpPr>
            <p:cNvPr name="Freeform 23" id="23"/>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4" id="24"/>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Stepped into a hole while playing frisbee, sprained ankle</a:t>
              </a:r>
            </a:p>
          </p:txBody>
        </p:sp>
      </p:grpSp>
      <p:grpSp>
        <p:nvGrpSpPr>
          <p:cNvPr name="Group 25" id="25"/>
          <p:cNvGrpSpPr/>
          <p:nvPr/>
        </p:nvGrpSpPr>
        <p:grpSpPr>
          <a:xfrm rot="0">
            <a:off x="11694752" y="5185165"/>
            <a:ext cx="5661381" cy="820900"/>
            <a:chOff x="0" y="0"/>
            <a:chExt cx="7548508" cy="1094534"/>
          </a:xfrm>
        </p:grpSpPr>
        <p:sp>
          <p:nvSpPr>
            <p:cNvPr name="Freeform 26" id="26"/>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7" id="27"/>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Crashed ATV, cracked pelvis and AC tendon separation, surgery</a:t>
              </a:r>
            </a:p>
          </p:txBody>
        </p:sp>
      </p:grpSp>
      <p:grpSp>
        <p:nvGrpSpPr>
          <p:cNvPr name="Group 28" id="28"/>
          <p:cNvGrpSpPr/>
          <p:nvPr/>
        </p:nvGrpSpPr>
        <p:grpSpPr>
          <a:xfrm rot="0">
            <a:off x="6307900" y="7684487"/>
            <a:ext cx="5661381" cy="820900"/>
            <a:chOff x="0" y="0"/>
            <a:chExt cx="7548508" cy="1094534"/>
          </a:xfrm>
        </p:grpSpPr>
        <p:sp>
          <p:nvSpPr>
            <p:cNvPr name="Freeform 29" id="29"/>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0" id="30"/>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Tripped on concrete curb while running, multiple head injuries</a:t>
              </a:r>
            </a:p>
          </p:txBody>
        </p:sp>
      </p:grpSp>
      <p:grpSp>
        <p:nvGrpSpPr>
          <p:cNvPr name="Group 31" id="31"/>
          <p:cNvGrpSpPr/>
          <p:nvPr/>
        </p:nvGrpSpPr>
        <p:grpSpPr>
          <a:xfrm rot="0">
            <a:off x="2683049" y="8934148"/>
            <a:ext cx="5661381" cy="820900"/>
            <a:chOff x="0" y="0"/>
            <a:chExt cx="7548508" cy="1094534"/>
          </a:xfrm>
        </p:grpSpPr>
        <p:sp>
          <p:nvSpPr>
            <p:cNvPr name="Freeform 32" id="32"/>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3" id="33"/>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Horse training, thrown from horse, head injury and concussion</a:t>
              </a:r>
            </a:p>
          </p:txBody>
        </p:sp>
      </p:grpSp>
      <p:grpSp>
        <p:nvGrpSpPr>
          <p:cNvPr name="Group 34" id="34"/>
          <p:cNvGrpSpPr/>
          <p:nvPr/>
        </p:nvGrpSpPr>
        <p:grpSpPr>
          <a:xfrm rot="0">
            <a:off x="12170974" y="2685843"/>
            <a:ext cx="5661381" cy="820900"/>
            <a:chOff x="0" y="0"/>
            <a:chExt cx="7548508" cy="1094534"/>
          </a:xfrm>
        </p:grpSpPr>
        <p:sp>
          <p:nvSpPr>
            <p:cNvPr name="Freeform 35" id="35"/>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6" id="36"/>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Motorcross, didn’t clear</a:t>
              </a:r>
              <a:r>
                <a:rPr lang="en-US" sz="2000">
                  <a:solidFill>
                    <a:srgbClr val="FFFFFF"/>
                  </a:solidFill>
                  <a:latin typeface="Montserrat Bold"/>
                </a:rPr>
                <a:t> triple jump, multiple injuries, surgery</a:t>
              </a:r>
            </a:p>
          </p:txBody>
        </p:sp>
      </p:grpSp>
      <p:grpSp>
        <p:nvGrpSpPr>
          <p:cNvPr name="Group 37" id="37"/>
          <p:cNvGrpSpPr/>
          <p:nvPr/>
        </p:nvGrpSpPr>
        <p:grpSpPr>
          <a:xfrm rot="0">
            <a:off x="9883620" y="3935504"/>
            <a:ext cx="5661381" cy="820900"/>
            <a:chOff x="0" y="0"/>
            <a:chExt cx="7548508" cy="1094534"/>
          </a:xfrm>
        </p:grpSpPr>
        <p:sp>
          <p:nvSpPr>
            <p:cNvPr name="Freeform 38" id="38"/>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9" id="39"/>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Fell 40 feet while rock climbing,  hospitalized with multiple injuries</a:t>
              </a:r>
            </a:p>
          </p:txBody>
        </p:sp>
      </p:grpSp>
      <p:sp>
        <p:nvSpPr>
          <p:cNvPr name="Freeform 40" id="40"/>
          <p:cNvSpPr/>
          <p:nvPr/>
        </p:nvSpPr>
        <p:spPr>
          <a:xfrm flipH="false" flipV="false" rot="0">
            <a:off x="9842252" y="1473301"/>
            <a:ext cx="6596257" cy="947462"/>
          </a:xfrm>
          <a:custGeom>
            <a:avLst/>
            <a:gdLst/>
            <a:ahLst/>
            <a:cxnLst/>
            <a:rect r="r" b="b" t="t" l="l"/>
            <a:pathLst>
              <a:path h="947462" w="6596257">
                <a:moveTo>
                  <a:pt x="0" y="0"/>
                </a:moveTo>
                <a:lnTo>
                  <a:pt x="6596257" y="0"/>
                </a:lnTo>
                <a:lnTo>
                  <a:pt x="6596257" y="947462"/>
                </a:lnTo>
                <a:lnTo>
                  <a:pt x="0" y="9474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41" id="41"/>
          <p:cNvGrpSpPr/>
          <p:nvPr/>
        </p:nvGrpSpPr>
        <p:grpSpPr>
          <a:xfrm rot="0">
            <a:off x="5052296" y="5185165"/>
            <a:ext cx="5661381" cy="820900"/>
            <a:chOff x="0" y="0"/>
            <a:chExt cx="7548508" cy="1094534"/>
          </a:xfrm>
        </p:grpSpPr>
        <p:sp>
          <p:nvSpPr>
            <p:cNvPr name="Freeform 42" id="42"/>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43" id="43"/>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Playing basketball; Player fell on them; split lip; 7 stitches</a:t>
              </a:r>
              <a:r>
                <a:rPr lang="en-US" sz="2000">
                  <a:solidFill>
                    <a:srgbClr val="FFFFFF"/>
                  </a:solidFill>
                  <a:latin typeface="Montserrat Bold"/>
                </a:rPr>
                <a:t> </a:t>
              </a:r>
            </a:p>
          </p:txBody>
        </p:sp>
      </p:grpSp>
      <p:grpSp>
        <p:nvGrpSpPr>
          <p:cNvPr name="Group 44" id="44"/>
          <p:cNvGrpSpPr/>
          <p:nvPr/>
        </p:nvGrpSpPr>
        <p:grpSpPr>
          <a:xfrm rot="0">
            <a:off x="8902545" y="8934148"/>
            <a:ext cx="5661381" cy="820900"/>
            <a:chOff x="0" y="0"/>
            <a:chExt cx="7548508" cy="1094534"/>
          </a:xfrm>
        </p:grpSpPr>
        <p:sp>
          <p:nvSpPr>
            <p:cNvPr name="Freeform 45" id="45"/>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46" id="46"/>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Tripped on ball in soccer, ligament injuries to shoulder</a:t>
              </a:r>
            </a:p>
          </p:txBody>
        </p:sp>
      </p:grpSp>
      <p:grpSp>
        <p:nvGrpSpPr>
          <p:cNvPr name="Group 47" id="47"/>
          <p:cNvGrpSpPr/>
          <p:nvPr/>
        </p:nvGrpSpPr>
        <p:grpSpPr>
          <a:xfrm rot="0">
            <a:off x="8902545" y="6434826"/>
            <a:ext cx="5661381" cy="820900"/>
            <a:chOff x="0" y="0"/>
            <a:chExt cx="7548508" cy="1094534"/>
          </a:xfrm>
        </p:grpSpPr>
        <p:sp>
          <p:nvSpPr>
            <p:cNvPr name="Freeform 48" id="48"/>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49" id="49"/>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Dirt bike crashed after hitting rut, hospitalized with multiple injuries</a:t>
              </a:r>
            </a:p>
          </p:txBody>
        </p:sp>
      </p:grpSp>
      <p:grpSp>
        <p:nvGrpSpPr>
          <p:cNvPr name="Group 50" id="50"/>
          <p:cNvGrpSpPr/>
          <p:nvPr/>
        </p:nvGrpSpPr>
        <p:grpSpPr>
          <a:xfrm rot="0">
            <a:off x="12170974" y="7684487"/>
            <a:ext cx="5661381" cy="820900"/>
            <a:chOff x="0" y="0"/>
            <a:chExt cx="7548508" cy="1094534"/>
          </a:xfrm>
        </p:grpSpPr>
        <p:sp>
          <p:nvSpPr>
            <p:cNvPr name="Freeform 51" id="51"/>
            <p:cNvSpPr/>
            <p:nvPr/>
          </p:nvSpPr>
          <p:spPr>
            <a:xfrm flipH="false" flipV="false" rot="0">
              <a:off x="0" y="0"/>
              <a:ext cx="7548508" cy="1094534"/>
            </a:xfrm>
            <a:custGeom>
              <a:avLst/>
              <a:gdLst/>
              <a:ahLst/>
              <a:cxnLst/>
              <a:rect r="r" b="b" t="t" l="l"/>
              <a:pathLst>
                <a:path h="1094534" w="7548508">
                  <a:moveTo>
                    <a:pt x="0" y="0"/>
                  </a:moveTo>
                  <a:lnTo>
                    <a:pt x="7548508" y="0"/>
                  </a:lnTo>
                  <a:lnTo>
                    <a:pt x="7548508" y="1094534"/>
                  </a:lnTo>
                  <a:lnTo>
                    <a:pt x="0" y="109453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52" id="52"/>
            <p:cNvSpPr txBox="true"/>
            <p:nvPr/>
          </p:nvSpPr>
          <p:spPr>
            <a:xfrm rot="0">
              <a:off x="645927" y="73134"/>
              <a:ext cx="6256654" cy="910167"/>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Burned arm, leg, face and</a:t>
              </a:r>
              <a:r>
                <a:rPr lang="en-US" sz="2000">
                  <a:solidFill>
                    <a:srgbClr val="FFFFFF"/>
                  </a:solidFill>
                  <a:latin typeface="Montserrat Bold"/>
                </a:rPr>
                <a:t> </a:t>
              </a:r>
            </a:p>
            <a:p>
              <a:pPr algn="ctr">
                <a:lnSpc>
                  <a:spcPts val="2800"/>
                </a:lnSpc>
              </a:pPr>
              <a:r>
                <a:rPr lang="en-US" sz="2000">
                  <a:solidFill>
                    <a:srgbClr val="FFFFFF"/>
                  </a:solidFill>
                  <a:latin typeface="Montserrat Bold"/>
                </a:rPr>
                <a:t>neck while grilling</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33" r="0" b="0"/>
            </a:stretch>
          </a:blipFill>
        </p:spPr>
      </p:sp>
      <p:sp>
        <p:nvSpPr>
          <p:cNvPr name="Freeform 3" id="3"/>
          <p:cNvSpPr/>
          <p:nvPr/>
        </p:nvSpPr>
        <p:spPr>
          <a:xfrm flipH="false" flipV="true" rot="6044580">
            <a:off x="13766672" y="-7701157"/>
            <a:ext cx="10905427" cy="15443566"/>
          </a:xfrm>
          <a:custGeom>
            <a:avLst/>
            <a:gdLst/>
            <a:ahLst/>
            <a:cxnLst/>
            <a:rect r="r" b="b" t="t" l="l"/>
            <a:pathLst>
              <a:path h="15443566" w="10905427">
                <a:moveTo>
                  <a:pt x="0" y="15443565"/>
                </a:moveTo>
                <a:lnTo>
                  <a:pt x="10905427" y="15443565"/>
                </a:lnTo>
                <a:lnTo>
                  <a:pt x="10905427" y="0"/>
                </a:lnTo>
                <a:lnTo>
                  <a:pt x="0" y="0"/>
                </a:lnTo>
                <a:lnTo>
                  <a:pt x="0" y="15443565"/>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0273793" y="1521779"/>
            <a:ext cx="7243442" cy="7243442"/>
            <a:chOff x="0" y="0"/>
            <a:chExt cx="6350000" cy="6350000"/>
          </a:xfrm>
        </p:grpSpPr>
        <p:sp>
          <p:nvSpPr>
            <p:cNvPr name="Freeform 5" id="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27393" t="0" r="-22951" b="0"/>
              </a:stretch>
            </a:blipFill>
          </p:spPr>
        </p:sp>
        <p:sp>
          <p:nvSpPr>
            <p:cNvPr name="Freeform 6" id="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name="TextBox 7" id="7"/>
          <p:cNvSpPr txBox="true"/>
          <p:nvPr/>
        </p:nvSpPr>
        <p:spPr>
          <a:xfrm rot="0">
            <a:off x="2614891" y="2541658"/>
            <a:ext cx="5268319" cy="1003300"/>
          </a:xfrm>
          <a:prstGeom prst="rect">
            <a:avLst/>
          </a:prstGeom>
        </p:spPr>
        <p:txBody>
          <a:bodyPr anchor="t" rtlCol="false" tIns="0" lIns="0" bIns="0" rIns="0">
            <a:spAutoFit/>
          </a:bodyPr>
          <a:lstStyle/>
          <a:p>
            <a:pPr algn="ctr">
              <a:lnSpc>
                <a:spcPts val="7699"/>
              </a:lnSpc>
            </a:pPr>
            <a:r>
              <a:rPr lang="en-US" sz="6999">
                <a:solidFill>
                  <a:srgbClr val="FFFFFF"/>
                </a:solidFill>
                <a:latin typeface="Barlow Bold"/>
              </a:rPr>
              <a:t>GET BETTER</a:t>
            </a:r>
          </a:p>
        </p:txBody>
      </p:sp>
      <p:grpSp>
        <p:nvGrpSpPr>
          <p:cNvPr name="Group 8" id="8"/>
          <p:cNvGrpSpPr/>
          <p:nvPr/>
        </p:nvGrpSpPr>
        <p:grpSpPr>
          <a:xfrm rot="0">
            <a:off x="558095" y="3792608"/>
            <a:ext cx="9406775" cy="1894806"/>
            <a:chOff x="0" y="0"/>
            <a:chExt cx="3278559" cy="660400"/>
          </a:xfrm>
        </p:grpSpPr>
        <p:sp>
          <p:nvSpPr>
            <p:cNvPr name="Freeform 9" id="9"/>
            <p:cNvSpPr/>
            <p:nvPr/>
          </p:nvSpPr>
          <p:spPr>
            <a:xfrm flipH="false" flipV="false" rot="0">
              <a:off x="0" y="0"/>
              <a:ext cx="3278560" cy="660400"/>
            </a:xfrm>
            <a:custGeom>
              <a:avLst/>
              <a:gdLst/>
              <a:ahLst/>
              <a:cxnLst/>
              <a:rect r="r" b="b" t="t" l="l"/>
              <a:pathLst>
                <a:path h="660400" w="3278560">
                  <a:moveTo>
                    <a:pt x="3154099" y="660400"/>
                  </a:moveTo>
                  <a:lnTo>
                    <a:pt x="124460" y="660400"/>
                  </a:lnTo>
                  <a:cubicBezTo>
                    <a:pt x="55880" y="660400"/>
                    <a:pt x="0" y="604520"/>
                    <a:pt x="0" y="535940"/>
                  </a:cubicBezTo>
                  <a:lnTo>
                    <a:pt x="0" y="124460"/>
                  </a:lnTo>
                  <a:cubicBezTo>
                    <a:pt x="0" y="55880"/>
                    <a:pt x="55880" y="0"/>
                    <a:pt x="124460" y="0"/>
                  </a:cubicBezTo>
                  <a:lnTo>
                    <a:pt x="3154100" y="0"/>
                  </a:lnTo>
                  <a:cubicBezTo>
                    <a:pt x="3222679" y="0"/>
                    <a:pt x="3278560" y="55880"/>
                    <a:pt x="3278560" y="124460"/>
                  </a:cubicBezTo>
                  <a:lnTo>
                    <a:pt x="3278560" y="535940"/>
                  </a:lnTo>
                  <a:cubicBezTo>
                    <a:pt x="3278560" y="604520"/>
                    <a:pt x="3222679" y="660400"/>
                    <a:pt x="3154100" y="660400"/>
                  </a:cubicBezTo>
                  <a:close/>
                </a:path>
              </a:pathLst>
            </a:custGeom>
            <a:solidFill>
              <a:srgbClr val="FFFFFF"/>
            </a:solidFill>
          </p:spPr>
        </p:sp>
      </p:grpSp>
      <p:grpSp>
        <p:nvGrpSpPr>
          <p:cNvPr name="Group 10" id="10"/>
          <p:cNvGrpSpPr/>
          <p:nvPr/>
        </p:nvGrpSpPr>
        <p:grpSpPr>
          <a:xfrm rot="0">
            <a:off x="558095" y="5897206"/>
            <a:ext cx="9406775" cy="1894806"/>
            <a:chOff x="0" y="0"/>
            <a:chExt cx="3278559" cy="660400"/>
          </a:xfrm>
        </p:grpSpPr>
        <p:sp>
          <p:nvSpPr>
            <p:cNvPr name="Freeform 11" id="11"/>
            <p:cNvSpPr/>
            <p:nvPr/>
          </p:nvSpPr>
          <p:spPr>
            <a:xfrm flipH="false" flipV="false" rot="0">
              <a:off x="0" y="0"/>
              <a:ext cx="3278560" cy="660400"/>
            </a:xfrm>
            <a:custGeom>
              <a:avLst/>
              <a:gdLst/>
              <a:ahLst/>
              <a:cxnLst/>
              <a:rect r="r" b="b" t="t" l="l"/>
              <a:pathLst>
                <a:path h="660400" w="3278560">
                  <a:moveTo>
                    <a:pt x="3154099" y="660400"/>
                  </a:moveTo>
                  <a:lnTo>
                    <a:pt x="124460" y="660400"/>
                  </a:lnTo>
                  <a:cubicBezTo>
                    <a:pt x="55880" y="660400"/>
                    <a:pt x="0" y="604520"/>
                    <a:pt x="0" y="535940"/>
                  </a:cubicBezTo>
                  <a:lnTo>
                    <a:pt x="0" y="124460"/>
                  </a:lnTo>
                  <a:cubicBezTo>
                    <a:pt x="0" y="55880"/>
                    <a:pt x="55880" y="0"/>
                    <a:pt x="124460" y="0"/>
                  </a:cubicBezTo>
                  <a:lnTo>
                    <a:pt x="3154100" y="0"/>
                  </a:lnTo>
                  <a:cubicBezTo>
                    <a:pt x="3222679" y="0"/>
                    <a:pt x="3278560" y="55880"/>
                    <a:pt x="3278560" y="124460"/>
                  </a:cubicBezTo>
                  <a:lnTo>
                    <a:pt x="3278560" y="535940"/>
                  </a:lnTo>
                  <a:cubicBezTo>
                    <a:pt x="3278560" y="604520"/>
                    <a:pt x="3222679" y="660400"/>
                    <a:pt x="3154100" y="660400"/>
                  </a:cubicBezTo>
                  <a:close/>
                </a:path>
              </a:pathLst>
            </a:custGeom>
            <a:solidFill>
              <a:srgbClr val="FFFFFF"/>
            </a:solidFill>
          </p:spPr>
        </p:sp>
      </p:grpSp>
      <p:sp>
        <p:nvSpPr>
          <p:cNvPr name="Freeform 12" id="12"/>
          <p:cNvSpPr/>
          <p:nvPr/>
        </p:nvSpPr>
        <p:spPr>
          <a:xfrm flipH="true" flipV="false" rot="4263723">
            <a:off x="-300597" y="1379801"/>
            <a:ext cx="1505109" cy="4379946"/>
          </a:xfrm>
          <a:custGeom>
            <a:avLst/>
            <a:gdLst/>
            <a:ahLst/>
            <a:cxnLst/>
            <a:rect r="r" b="b" t="t" l="l"/>
            <a:pathLst>
              <a:path h="4379946" w="1505109">
                <a:moveTo>
                  <a:pt x="1505108" y="0"/>
                </a:moveTo>
                <a:lnTo>
                  <a:pt x="0" y="0"/>
                </a:lnTo>
                <a:lnTo>
                  <a:pt x="0" y="4379947"/>
                </a:lnTo>
                <a:lnTo>
                  <a:pt x="1505108" y="4379947"/>
                </a:lnTo>
                <a:lnTo>
                  <a:pt x="150510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2650927" y="1507741"/>
            <a:ext cx="5196248" cy="1067593"/>
          </a:xfrm>
          <a:custGeom>
            <a:avLst/>
            <a:gdLst/>
            <a:ahLst/>
            <a:cxnLst/>
            <a:rect r="r" b="b" t="t" l="l"/>
            <a:pathLst>
              <a:path h="1067593" w="5196248">
                <a:moveTo>
                  <a:pt x="0" y="0"/>
                </a:moveTo>
                <a:lnTo>
                  <a:pt x="5196248" y="0"/>
                </a:lnTo>
                <a:lnTo>
                  <a:pt x="5196248" y="1067593"/>
                </a:lnTo>
                <a:lnTo>
                  <a:pt x="0" y="10675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4" id="14"/>
          <p:cNvSpPr txBox="true"/>
          <p:nvPr/>
        </p:nvSpPr>
        <p:spPr>
          <a:xfrm rot="0">
            <a:off x="903282" y="6226119"/>
            <a:ext cx="8716402" cy="1189355"/>
          </a:xfrm>
          <a:prstGeom prst="rect">
            <a:avLst/>
          </a:prstGeom>
        </p:spPr>
        <p:txBody>
          <a:bodyPr anchor="t" rtlCol="false" tIns="0" lIns="0" bIns="0" rIns="0">
            <a:spAutoFit/>
          </a:bodyPr>
          <a:lstStyle/>
          <a:p>
            <a:pPr>
              <a:lnSpc>
                <a:spcPts val="3220"/>
              </a:lnSpc>
            </a:pPr>
            <a:r>
              <a:rPr lang="en-US" sz="2300">
                <a:solidFill>
                  <a:srgbClr val="000000"/>
                </a:solidFill>
                <a:latin typeface="Montserrat Bold"/>
              </a:rPr>
              <a:t>We must adopt a learning mindset and commit to work collaboratively to educate, inform and hold each other accountable for decisions we make.</a:t>
            </a:r>
          </a:p>
        </p:txBody>
      </p:sp>
      <p:grpSp>
        <p:nvGrpSpPr>
          <p:cNvPr name="Group 15" id="15"/>
          <p:cNvGrpSpPr/>
          <p:nvPr/>
        </p:nvGrpSpPr>
        <p:grpSpPr>
          <a:xfrm rot="0">
            <a:off x="558095" y="8001805"/>
            <a:ext cx="9406775" cy="1894806"/>
            <a:chOff x="0" y="0"/>
            <a:chExt cx="3278559" cy="660400"/>
          </a:xfrm>
        </p:grpSpPr>
        <p:sp>
          <p:nvSpPr>
            <p:cNvPr name="Freeform 16" id="16"/>
            <p:cNvSpPr/>
            <p:nvPr/>
          </p:nvSpPr>
          <p:spPr>
            <a:xfrm flipH="false" flipV="false" rot="0">
              <a:off x="0" y="0"/>
              <a:ext cx="3278560" cy="660400"/>
            </a:xfrm>
            <a:custGeom>
              <a:avLst/>
              <a:gdLst/>
              <a:ahLst/>
              <a:cxnLst/>
              <a:rect r="r" b="b" t="t" l="l"/>
              <a:pathLst>
                <a:path h="660400" w="3278560">
                  <a:moveTo>
                    <a:pt x="3154099" y="660400"/>
                  </a:moveTo>
                  <a:lnTo>
                    <a:pt x="124460" y="660400"/>
                  </a:lnTo>
                  <a:cubicBezTo>
                    <a:pt x="55880" y="660400"/>
                    <a:pt x="0" y="604520"/>
                    <a:pt x="0" y="535940"/>
                  </a:cubicBezTo>
                  <a:lnTo>
                    <a:pt x="0" y="124460"/>
                  </a:lnTo>
                  <a:cubicBezTo>
                    <a:pt x="0" y="55880"/>
                    <a:pt x="55880" y="0"/>
                    <a:pt x="124460" y="0"/>
                  </a:cubicBezTo>
                  <a:lnTo>
                    <a:pt x="3154100" y="0"/>
                  </a:lnTo>
                  <a:cubicBezTo>
                    <a:pt x="3222679" y="0"/>
                    <a:pt x="3278560" y="55880"/>
                    <a:pt x="3278560" y="124460"/>
                  </a:cubicBezTo>
                  <a:lnTo>
                    <a:pt x="3278560" y="535940"/>
                  </a:lnTo>
                  <a:cubicBezTo>
                    <a:pt x="3278560" y="604520"/>
                    <a:pt x="3222679" y="660400"/>
                    <a:pt x="3154100" y="660400"/>
                  </a:cubicBezTo>
                  <a:close/>
                </a:path>
              </a:pathLst>
            </a:custGeom>
            <a:solidFill>
              <a:srgbClr val="FFFFFF"/>
            </a:solidFill>
          </p:spPr>
        </p:sp>
      </p:grpSp>
      <p:sp>
        <p:nvSpPr>
          <p:cNvPr name="TextBox 17" id="17"/>
          <p:cNvSpPr txBox="true"/>
          <p:nvPr/>
        </p:nvSpPr>
        <p:spPr>
          <a:xfrm rot="0">
            <a:off x="3197014" y="417447"/>
            <a:ext cx="4104073" cy="1023620"/>
          </a:xfrm>
          <a:prstGeom prst="rect">
            <a:avLst/>
          </a:prstGeom>
        </p:spPr>
        <p:txBody>
          <a:bodyPr anchor="t" rtlCol="false" tIns="0" lIns="0" bIns="0" rIns="0">
            <a:spAutoFit/>
          </a:bodyPr>
          <a:lstStyle/>
          <a:p>
            <a:pPr algn="ctr">
              <a:lnSpc>
                <a:spcPts val="7809"/>
              </a:lnSpc>
            </a:pPr>
            <a:r>
              <a:rPr lang="en-US" sz="7099">
                <a:solidFill>
                  <a:srgbClr val="FFFFFF"/>
                </a:solidFill>
                <a:latin typeface="Barlow Bold"/>
              </a:rPr>
              <a:t>GET REAL</a:t>
            </a:r>
          </a:p>
        </p:txBody>
      </p:sp>
      <p:sp>
        <p:nvSpPr>
          <p:cNvPr name="TextBox 18" id="18"/>
          <p:cNvSpPr txBox="true"/>
          <p:nvPr/>
        </p:nvSpPr>
        <p:spPr>
          <a:xfrm rot="0">
            <a:off x="903282" y="4121521"/>
            <a:ext cx="8334113" cy="1189355"/>
          </a:xfrm>
          <a:prstGeom prst="rect">
            <a:avLst/>
          </a:prstGeom>
        </p:spPr>
        <p:txBody>
          <a:bodyPr anchor="t" rtlCol="false" tIns="0" lIns="0" bIns="0" rIns="0">
            <a:spAutoFit/>
          </a:bodyPr>
          <a:lstStyle/>
          <a:p>
            <a:pPr>
              <a:lnSpc>
                <a:spcPts val="3220"/>
              </a:lnSpc>
            </a:pPr>
            <a:r>
              <a:rPr lang="en-US" sz="2300">
                <a:solidFill>
                  <a:srgbClr val="000000"/>
                </a:solidFill>
                <a:latin typeface="Montserrat Bold"/>
              </a:rPr>
              <a:t>The Navy’s Get Real, Get Better (GRBG) call to action empowers us to self-assess and self-correct risk </a:t>
            </a:r>
          </a:p>
          <a:p>
            <a:pPr>
              <a:lnSpc>
                <a:spcPts val="3220"/>
              </a:lnSpc>
            </a:pPr>
            <a:r>
              <a:rPr lang="en-US" sz="2300">
                <a:solidFill>
                  <a:srgbClr val="000000"/>
                </a:solidFill>
                <a:latin typeface="Montserrat Bold"/>
              </a:rPr>
              <a:t>both on and off duty.</a:t>
            </a:r>
            <a:r>
              <a:rPr lang="en-US" sz="2300">
                <a:solidFill>
                  <a:srgbClr val="000000"/>
                </a:solidFill>
                <a:latin typeface="Montserrat Bold"/>
              </a:rPr>
              <a:t> </a:t>
            </a:r>
          </a:p>
        </p:txBody>
      </p:sp>
      <p:sp>
        <p:nvSpPr>
          <p:cNvPr name="TextBox 19" id="19"/>
          <p:cNvSpPr txBox="true"/>
          <p:nvPr/>
        </p:nvSpPr>
        <p:spPr>
          <a:xfrm rot="0">
            <a:off x="903282" y="8130693"/>
            <a:ext cx="8716402" cy="1589405"/>
          </a:xfrm>
          <a:prstGeom prst="rect">
            <a:avLst/>
          </a:prstGeom>
        </p:spPr>
        <p:txBody>
          <a:bodyPr anchor="t" rtlCol="false" tIns="0" lIns="0" bIns="0" rIns="0">
            <a:spAutoFit/>
          </a:bodyPr>
          <a:lstStyle/>
          <a:p>
            <a:pPr>
              <a:lnSpc>
                <a:spcPts val="3220"/>
              </a:lnSpc>
            </a:pPr>
            <a:r>
              <a:rPr lang="en-US" sz="2300">
                <a:solidFill>
                  <a:srgbClr val="000000"/>
                </a:solidFill>
                <a:latin typeface="Montserrat Bold"/>
              </a:rPr>
              <a:t>The majority of off-duty recreational mishaps are entirely preventable and avoidable, provided we assess risks and comply with laws, procedures and recommended best practices for a given activity.</a:t>
            </a:r>
          </a:p>
        </p:txBody>
      </p:sp>
      <p:sp>
        <p:nvSpPr>
          <p:cNvPr name="Freeform 20" id="20"/>
          <p:cNvSpPr/>
          <p:nvPr/>
        </p:nvSpPr>
        <p:spPr>
          <a:xfrm flipH="true" flipV="false" rot="3310276">
            <a:off x="-350428" y="-565662"/>
            <a:ext cx="1791857" cy="5214399"/>
          </a:xfrm>
          <a:custGeom>
            <a:avLst/>
            <a:gdLst/>
            <a:ahLst/>
            <a:cxnLst/>
            <a:rect r="r" b="b" t="t" l="l"/>
            <a:pathLst>
              <a:path h="5214399" w="1791857">
                <a:moveTo>
                  <a:pt x="1791857" y="0"/>
                </a:moveTo>
                <a:lnTo>
                  <a:pt x="0" y="0"/>
                </a:lnTo>
                <a:lnTo>
                  <a:pt x="0" y="5214399"/>
                </a:lnTo>
                <a:lnTo>
                  <a:pt x="1791857" y="5214399"/>
                </a:lnTo>
                <a:lnTo>
                  <a:pt x="1791857"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97445" y="766876"/>
            <a:ext cx="7136078" cy="8514043"/>
            <a:chOff x="0" y="0"/>
            <a:chExt cx="9514771" cy="11352058"/>
          </a:xfrm>
        </p:grpSpPr>
        <p:pic>
          <p:nvPicPr>
            <p:cNvPr name="Picture 3" id="3"/>
            <p:cNvPicPr>
              <a:picLocks noChangeAspect="true"/>
            </p:cNvPicPr>
            <p:nvPr/>
          </p:nvPicPr>
          <p:blipFill>
            <a:blip r:embed="rId2"/>
            <a:srcRect l="22061" t="0" r="22061" b="0"/>
            <a:stretch>
              <a:fillRect/>
            </a:stretch>
          </p:blipFill>
          <p:spPr>
            <a:xfrm flipH="false" flipV="false">
              <a:off x="0" y="0"/>
              <a:ext cx="9514771" cy="11352058"/>
            </a:xfrm>
            <a:prstGeom prst="rect">
              <a:avLst/>
            </a:prstGeom>
          </p:spPr>
        </p:pic>
      </p:grpSp>
      <p:sp>
        <p:nvSpPr>
          <p:cNvPr name="Freeform 4" id="4"/>
          <p:cNvSpPr/>
          <p:nvPr/>
        </p:nvSpPr>
        <p:spPr>
          <a:xfrm flipH="true" flipV="true" rot="3596378">
            <a:off x="7728224" y="-1847916"/>
            <a:ext cx="1402815" cy="4082266"/>
          </a:xfrm>
          <a:custGeom>
            <a:avLst/>
            <a:gdLst/>
            <a:ahLst/>
            <a:cxnLst/>
            <a:rect r="r" b="b" t="t" l="l"/>
            <a:pathLst>
              <a:path h="4082266" w="1402815">
                <a:moveTo>
                  <a:pt x="1402815" y="4082265"/>
                </a:moveTo>
                <a:lnTo>
                  <a:pt x="0" y="4082265"/>
                </a:lnTo>
                <a:lnTo>
                  <a:pt x="0" y="0"/>
                </a:lnTo>
                <a:lnTo>
                  <a:pt x="1402815" y="0"/>
                </a:lnTo>
                <a:lnTo>
                  <a:pt x="1402815" y="408226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67897">
            <a:off x="9079219" y="-1650664"/>
            <a:ext cx="2014997" cy="5863747"/>
          </a:xfrm>
          <a:custGeom>
            <a:avLst/>
            <a:gdLst/>
            <a:ahLst/>
            <a:cxnLst/>
            <a:rect r="r" b="b" t="t" l="l"/>
            <a:pathLst>
              <a:path h="5863747" w="2014997">
                <a:moveTo>
                  <a:pt x="2014996" y="5863746"/>
                </a:moveTo>
                <a:lnTo>
                  <a:pt x="0" y="5863746"/>
                </a:lnTo>
                <a:lnTo>
                  <a:pt x="0" y="0"/>
                </a:lnTo>
                <a:lnTo>
                  <a:pt x="2014996" y="0"/>
                </a:lnTo>
                <a:lnTo>
                  <a:pt x="2014996" y="5863746"/>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28700" y="838994"/>
            <a:ext cx="6919115"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Water-Related</a:t>
            </a:r>
          </a:p>
        </p:txBody>
      </p:sp>
      <p:sp>
        <p:nvSpPr>
          <p:cNvPr name="TextBox 7" id="7"/>
          <p:cNvSpPr txBox="true"/>
          <p:nvPr/>
        </p:nvSpPr>
        <p:spPr>
          <a:xfrm rot="0">
            <a:off x="1028700" y="1753377"/>
            <a:ext cx="6919115" cy="876300"/>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Activities</a:t>
            </a:r>
          </a:p>
        </p:txBody>
      </p:sp>
      <p:grpSp>
        <p:nvGrpSpPr>
          <p:cNvPr name="Group 8" id="8"/>
          <p:cNvGrpSpPr/>
          <p:nvPr/>
        </p:nvGrpSpPr>
        <p:grpSpPr>
          <a:xfrm rot="0">
            <a:off x="1028700" y="3144027"/>
            <a:ext cx="8115300" cy="3579415"/>
            <a:chOff x="0" y="0"/>
            <a:chExt cx="3107222" cy="1370502"/>
          </a:xfrm>
        </p:grpSpPr>
        <p:sp>
          <p:nvSpPr>
            <p:cNvPr name="Freeform 9" id="9"/>
            <p:cNvSpPr/>
            <p:nvPr/>
          </p:nvSpPr>
          <p:spPr>
            <a:xfrm flipH="false" flipV="false" rot="0">
              <a:off x="0" y="0"/>
              <a:ext cx="3107223" cy="1370502"/>
            </a:xfrm>
            <a:custGeom>
              <a:avLst/>
              <a:gdLst/>
              <a:ahLst/>
              <a:cxnLst/>
              <a:rect r="r" b="b" t="t" l="l"/>
              <a:pathLst>
                <a:path h="1370502" w="3107223">
                  <a:moveTo>
                    <a:pt x="2982762" y="1370502"/>
                  </a:moveTo>
                  <a:lnTo>
                    <a:pt x="124460" y="1370502"/>
                  </a:lnTo>
                  <a:cubicBezTo>
                    <a:pt x="55880" y="1370502"/>
                    <a:pt x="0" y="1314622"/>
                    <a:pt x="0" y="1246042"/>
                  </a:cubicBezTo>
                  <a:lnTo>
                    <a:pt x="0" y="124460"/>
                  </a:lnTo>
                  <a:cubicBezTo>
                    <a:pt x="0" y="55880"/>
                    <a:pt x="55880" y="0"/>
                    <a:pt x="124460" y="0"/>
                  </a:cubicBezTo>
                  <a:lnTo>
                    <a:pt x="2982763" y="0"/>
                  </a:lnTo>
                  <a:cubicBezTo>
                    <a:pt x="3051342" y="0"/>
                    <a:pt x="3107223" y="55880"/>
                    <a:pt x="3107223" y="124460"/>
                  </a:cubicBezTo>
                  <a:lnTo>
                    <a:pt x="3107223" y="1246042"/>
                  </a:lnTo>
                  <a:cubicBezTo>
                    <a:pt x="3107223" y="1314622"/>
                    <a:pt x="3051342" y="1370502"/>
                    <a:pt x="2982763" y="1370502"/>
                  </a:cubicBezTo>
                  <a:close/>
                </a:path>
              </a:pathLst>
            </a:custGeom>
            <a:solidFill>
              <a:srgbClr val="FF8800"/>
            </a:solidFill>
          </p:spPr>
        </p:sp>
      </p:grpSp>
      <p:sp>
        <p:nvSpPr>
          <p:cNvPr name="TextBox 10" id="10"/>
          <p:cNvSpPr txBox="true"/>
          <p:nvPr/>
        </p:nvSpPr>
        <p:spPr>
          <a:xfrm rot="0">
            <a:off x="1800566" y="3512287"/>
            <a:ext cx="6571569" cy="2785745"/>
          </a:xfrm>
          <a:prstGeom prst="rect">
            <a:avLst/>
          </a:prstGeom>
        </p:spPr>
        <p:txBody>
          <a:bodyPr anchor="t" rtlCol="false" tIns="0" lIns="0" bIns="0" rIns="0">
            <a:spAutoFit/>
          </a:bodyPr>
          <a:lstStyle/>
          <a:p>
            <a:pPr algn="ctr">
              <a:lnSpc>
                <a:spcPts val="4479"/>
              </a:lnSpc>
            </a:pPr>
            <a:r>
              <a:rPr lang="en-US" sz="3199">
                <a:solidFill>
                  <a:srgbClr val="FFFFFF"/>
                </a:solidFill>
                <a:latin typeface="Montserrat Bold"/>
              </a:rPr>
              <a:t>The Department of the Navy saw </a:t>
            </a:r>
            <a:r>
              <a:rPr lang="en-US" sz="3199">
                <a:solidFill>
                  <a:srgbClr val="000000"/>
                </a:solidFill>
                <a:latin typeface="Montserrat Bold"/>
              </a:rPr>
              <a:t>7</a:t>
            </a:r>
            <a:r>
              <a:rPr lang="en-US" sz="3199">
                <a:solidFill>
                  <a:srgbClr val="01A6CC"/>
                </a:solidFill>
                <a:latin typeface="Montserrat Bold"/>
              </a:rPr>
              <a:t> </a:t>
            </a:r>
            <a:r>
              <a:rPr lang="en-US" sz="3199">
                <a:solidFill>
                  <a:srgbClr val="FFFFFF"/>
                </a:solidFill>
                <a:latin typeface="Montserrat Bold"/>
              </a:rPr>
              <a:t>Sailors sustain injuries while participating in water-related activities that resulted in loss of time from work.</a:t>
            </a:r>
          </a:p>
        </p:txBody>
      </p:sp>
      <p:sp>
        <p:nvSpPr>
          <p:cNvPr name="Freeform 11" id="11"/>
          <p:cNvSpPr/>
          <p:nvPr/>
        </p:nvSpPr>
        <p:spPr>
          <a:xfrm flipH="true" flipV="true" rot="-9589382">
            <a:off x="-703193" y="5307852"/>
            <a:ext cx="2014997" cy="5863747"/>
          </a:xfrm>
          <a:custGeom>
            <a:avLst/>
            <a:gdLst/>
            <a:ahLst/>
            <a:cxnLst/>
            <a:rect r="r" b="b" t="t" l="l"/>
            <a:pathLst>
              <a:path h="5863747" w="2014997">
                <a:moveTo>
                  <a:pt x="2014997" y="5863747"/>
                </a:moveTo>
                <a:lnTo>
                  <a:pt x="0" y="5863747"/>
                </a:lnTo>
                <a:lnTo>
                  <a:pt x="0" y="0"/>
                </a:lnTo>
                <a:lnTo>
                  <a:pt x="2014997" y="0"/>
                </a:lnTo>
                <a:lnTo>
                  <a:pt x="2014997" y="586374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true" flipV="true" rot="-6727558">
            <a:off x="794275" y="8219878"/>
            <a:ext cx="1182995" cy="3442578"/>
          </a:xfrm>
          <a:custGeom>
            <a:avLst/>
            <a:gdLst/>
            <a:ahLst/>
            <a:cxnLst/>
            <a:rect r="r" b="b" t="t" l="l"/>
            <a:pathLst>
              <a:path h="3442578" w="1182995">
                <a:moveTo>
                  <a:pt x="1182995" y="3442577"/>
                </a:moveTo>
                <a:lnTo>
                  <a:pt x="0" y="3442577"/>
                </a:lnTo>
                <a:lnTo>
                  <a:pt x="0" y="0"/>
                </a:lnTo>
                <a:lnTo>
                  <a:pt x="1182995" y="0"/>
                </a:lnTo>
                <a:lnTo>
                  <a:pt x="1182995" y="3442577"/>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true" flipV="true" rot="2776621">
            <a:off x="7904502" y="-562442"/>
            <a:ext cx="1366779" cy="3977399"/>
          </a:xfrm>
          <a:custGeom>
            <a:avLst/>
            <a:gdLst/>
            <a:ahLst/>
            <a:cxnLst/>
            <a:rect r="r" b="b" t="t" l="l"/>
            <a:pathLst>
              <a:path h="3977399" w="1366779">
                <a:moveTo>
                  <a:pt x="1366779" y="3977399"/>
                </a:moveTo>
                <a:lnTo>
                  <a:pt x="0" y="3977399"/>
                </a:lnTo>
                <a:lnTo>
                  <a:pt x="0" y="0"/>
                </a:lnTo>
                <a:lnTo>
                  <a:pt x="1366779" y="0"/>
                </a:lnTo>
                <a:lnTo>
                  <a:pt x="1366779" y="3977399"/>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true" flipV="true" rot="-7749907">
            <a:off x="720365" y="7036178"/>
            <a:ext cx="1330816" cy="3872744"/>
          </a:xfrm>
          <a:custGeom>
            <a:avLst/>
            <a:gdLst/>
            <a:ahLst/>
            <a:cxnLst/>
            <a:rect r="r" b="b" t="t" l="l"/>
            <a:pathLst>
              <a:path h="3872744" w="1330816">
                <a:moveTo>
                  <a:pt x="1330815" y="3872744"/>
                </a:moveTo>
                <a:lnTo>
                  <a:pt x="0" y="3872744"/>
                </a:lnTo>
                <a:lnTo>
                  <a:pt x="0" y="0"/>
                </a:lnTo>
                <a:lnTo>
                  <a:pt x="1330815" y="0"/>
                </a:lnTo>
                <a:lnTo>
                  <a:pt x="1330815" y="3872744"/>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2783655" y="8309610"/>
            <a:ext cx="7315200" cy="1325880"/>
          </a:xfrm>
          <a:custGeom>
            <a:avLst/>
            <a:gdLst/>
            <a:ahLst/>
            <a:cxnLst/>
            <a:rect r="r" b="b" t="t" l="l"/>
            <a:pathLst>
              <a:path h="1325880" w="7315200">
                <a:moveTo>
                  <a:pt x="0" y="0"/>
                </a:moveTo>
                <a:lnTo>
                  <a:pt x="7315200" y="0"/>
                </a:lnTo>
                <a:lnTo>
                  <a:pt x="7315200" y="1325880"/>
                </a:lnTo>
                <a:lnTo>
                  <a:pt x="0" y="132588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52023" y="434162"/>
            <a:ext cx="5962855" cy="8207176"/>
            <a:chOff x="0" y="0"/>
            <a:chExt cx="7950473" cy="10942901"/>
          </a:xfrm>
        </p:grpSpPr>
        <p:pic>
          <p:nvPicPr>
            <p:cNvPr name="Picture 3" id="3"/>
            <p:cNvPicPr>
              <a:picLocks noChangeAspect="true"/>
            </p:cNvPicPr>
            <p:nvPr/>
          </p:nvPicPr>
          <p:blipFill>
            <a:blip r:embed="rId2"/>
            <a:srcRect l="26053" t="0" r="25480" b="0"/>
            <a:stretch>
              <a:fillRect/>
            </a:stretch>
          </p:blipFill>
          <p:spPr>
            <a:xfrm flipH="false" flipV="false">
              <a:off x="0" y="0"/>
              <a:ext cx="7950473" cy="10942901"/>
            </a:xfrm>
            <a:prstGeom prst="rect">
              <a:avLst/>
            </a:prstGeom>
          </p:spPr>
        </p:pic>
      </p:grpSp>
      <p:grpSp>
        <p:nvGrpSpPr>
          <p:cNvPr name="Group 4" id="4"/>
          <p:cNvGrpSpPr/>
          <p:nvPr/>
        </p:nvGrpSpPr>
        <p:grpSpPr>
          <a:xfrm rot="0">
            <a:off x="833847" y="2567072"/>
            <a:ext cx="10074687" cy="6074266"/>
            <a:chOff x="0" y="0"/>
            <a:chExt cx="3081103" cy="1857670"/>
          </a:xfrm>
        </p:grpSpPr>
        <p:sp>
          <p:nvSpPr>
            <p:cNvPr name="Freeform 5" id="5"/>
            <p:cNvSpPr/>
            <p:nvPr/>
          </p:nvSpPr>
          <p:spPr>
            <a:xfrm flipH="false" flipV="false" rot="0">
              <a:off x="0" y="0"/>
              <a:ext cx="3081103" cy="1857670"/>
            </a:xfrm>
            <a:custGeom>
              <a:avLst/>
              <a:gdLst/>
              <a:ahLst/>
              <a:cxnLst/>
              <a:rect r="r" b="b" t="t" l="l"/>
              <a:pathLst>
                <a:path h="1857670" w="3081103">
                  <a:moveTo>
                    <a:pt x="2956643" y="1857670"/>
                  </a:moveTo>
                  <a:lnTo>
                    <a:pt x="124460" y="1857670"/>
                  </a:lnTo>
                  <a:cubicBezTo>
                    <a:pt x="55880" y="1857670"/>
                    <a:pt x="0" y="1801790"/>
                    <a:pt x="0" y="1733210"/>
                  </a:cubicBezTo>
                  <a:lnTo>
                    <a:pt x="0" y="124460"/>
                  </a:lnTo>
                  <a:cubicBezTo>
                    <a:pt x="0" y="55880"/>
                    <a:pt x="55880" y="0"/>
                    <a:pt x="124460" y="0"/>
                  </a:cubicBezTo>
                  <a:lnTo>
                    <a:pt x="2956643" y="0"/>
                  </a:lnTo>
                  <a:cubicBezTo>
                    <a:pt x="3025223" y="0"/>
                    <a:pt x="3081103" y="55880"/>
                    <a:pt x="3081103" y="124460"/>
                  </a:cubicBezTo>
                  <a:lnTo>
                    <a:pt x="3081103" y="1733210"/>
                  </a:lnTo>
                  <a:cubicBezTo>
                    <a:pt x="3081103" y="1801790"/>
                    <a:pt x="3025223" y="1857670"/>
                    <a:pt x="2956643" y="1857670"/>
                  </a:cubicBezTo>
                  <a:close/>
                </a:path>
              </a:pathLst>
            </a:custGeom>
            <a:solidFill>
              <a:srgbClr val="E35A1D"/>
            </a:solidFill>
          </p:spPr>
        </p:sp>
      </p:grpSp>
      <p:sp>
        <p:nvSpPr>
          <p:cNvPr name="Freeform 6" id="6"/>
          <p:cNvSpPr/>
          <p:nvPr/>
        </p:nvSpPr>
        <p:spPr>
          <a:xfrm flipH="true" flipV="true" rot="4076876">
            <a:off x="8565995" y="-1727545"/>
            <a:ext cx="1402815" cy="4082266"/>
          </a:xfrm>
          <a:custGeom>
            <a:avLst/>
            <a:gdLst/>
            <a:ahLst/>
            <a:cxnLst/>
            <a:rect r="r" b="b" t="t" l="l"/>
            <a:pathLst>
              <a:path h="4082266" w="1402815">
                <a:moveTo>
                  <a:pt x="1402815" y="4082266"/>
                </a:moveTo>
                <a:lnTo>
                  <a:pt x="0" y="4082266"/>
                </a:lnTo>
                <a:lnTo>
                  <a:pt x="0" y="0"/>
                </a:lnTo>
                <a:lnTo>
                  <a:pt x="1402815" y="0"/>
                </a:lnTo>
                <a:lnTo>
                  <a:pt x="1402815" y="408226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true" rot="-774275">
            <a:off x="10848452" y="-986389"/>
            <a:ext cx="1778593" cy="5175801"/>
          </a:xfrm>
          <a:custGeom>
            <a:avLst/>
            <a:gdLst/>
            <a:ahLst/>
            <a:cxnLst/>
            <a:rect r="r" b="b" t="t" l="l"/>
            <a:pathLst>
              <a:path h="5175801" w="1778593">
                <a:moveTo>
                  <a:pt x="1778593" y="5175801"/>
                </a:moveTo>
                <a:lnTo>
                  <a:pt x="0" y="5175801"/>
                </a:lnTo>
                <a:lnTo>
                  <a:pt x="0" y="0"/>
                </a:lnTo>
                <a:lnTo>
                  <a:pt x="1778593" y="0"/>
                </a:lnTo>
                <a:lnTo>
                  <a:pt x="1778593" y="5175801"/>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960685" y="2764849"/>
            <a:ext cx="9506074" cy="5424045"/>
          </a:xfrm>
          <a:prstGeom prst="rect">
            <a:avLst/>
          </a:prstGeom>
        </p:spPr>
        <p:txBody>
          <a:bodyPr anchor="t" rtlCol="false" tIns="0" lIns="0" bIns="0" rIns="0">
            <a:spAutoFit/>
          </a:bodyPr>
          <a:lstStyle/>
          <a:p>
            <a:pPr marL="604523" indent="-302261" lvl="1">
              <a:lnSpc>
                <a:spcPts val="3920"/>
              </a:lnSpc>
              <a:buFont typeface="Arial"/>
              <a:buChar char="•"/>
            </a:pPr>
            <a:r>
              <a:rPr lang="en-US" sz="2800">
                <a:solidFill>
                  <a:srgbClr val="FFFFFF"/>
                </a:solidFill>
                <a:latin typeface="Montserrat Bold"/>
              </a:rPr>
              <a:t>Don’t swim alone. Always swim with a partner.</a:t>
            </a:r>
          </a:p>
          <a:p>
            <a:pPr algn="ctr">
              <a:lnSpc>
                <a:spcPts val="3920"/>
              </a:lnSpc>
            </a:pPr>
          </a:p>
          <a:p>
            <a:pPr marL="604523" indent="-302261" lvl="1">
              <a:lnSpc>
                <a:spcPts val="3920"/>
              </a:lnSpc>
              <a:buFont typeface="Arial"/>
              <a:buChar char="•"/>
            </a:pPr>
            <a:r>
              <a:rPr lang="en-US" sz="2800">
                <a:solidFill>
                  <a:srgbClr val="FFFFFF"/>
                </a:solidFill>
                <a:latin typeface="Montserrat Bold"/>
              </a:rPr>
              <a:t>Never swim under the influence of alcohol, drugs or medication.</a:t>
            </a:r>
          </a:p>
          <a:p>
            <a:pPr>
              <a:lnSpc>
                <a:spcPts val="3920"/>
              </a:lnSpc>
            </a:pPr>
          </a:p>
          <a:p>
            <a:pPr marL="604523" indent="-302261" lvl="1">
              <a:lnSpc>
                <a:spcPts val="3920"/>
              </a:lnSpc>
              <a:buFont typeface="Arial"/>
              <a:buChar char="•"/>
            </a:pPr>
            <a:r>
              <a:rPr lang="en-US" sz="2800">
                <a:solidFill>
                  <a:srgbClr val="FFFFFF"/>
                </a:solidFill>
                <a:latin typeface="Montserrat Bold"/>
              </a:rPr>
              <a:t>Know and observe your swimming limitations and capabilities.</a:t>
            </a:r>
          </a:p>
          <a:p>
            <a:pPr>
              <a:lnSpc>
                <a:spcPts val="3920"/>
              </a:lnSpc>
            </a:pPr>
          </a:p>
          <a:p>
            <a:pPr marL="604523" indent="-302261" lvl="1">
              <a:lnSpc>
                <a:spcPts val="3920"/>
              </a:lnSpc>
              <a:buFont typeface="Arial"/>
              <a:buChar char="•"/>
            </a:pPr>
            <a:r>
              <a:rPr lang="en-US" sz="2800">
                <a:solidFill>
                  <a:srgbClr val="FFFFFF"/>
                </a:solidFill>
                <a:latin typeface="Montserrat Bold"/>
              </a:rPr>
              <a:t>Don’t get too tired, too far from safety, too much sun exposure or experience too much strenuous activity.</a:t>
            </a:r>
          </a:p>
        </p:txBody>
      </p:sp>
      <p:sp>
        <p:nvSpPr>
          <p:cNvPr name="TextBox 9" id="9"/>
          <p:cNvSpPr txBox="true"/>
          <p:nvPr/>
        </p:nvSpPr>
        <p:spPr>
          <a:xfrm rot="0">
            <a:off x="3774568" y="8843938"/>
            <a:ext cx="6312149" cy="1057911"/>
          </a:xfrm>
          <a:prstGeom prst="rect">
            <a:avLst/>
          </a:prstGeom>
        </p:spPr>
        <p:txBody>
          <a:bodyPr anchor="t" rtlCol="false" tIns="0" lIns="0" bIns="0" rIns="0">
            <a:spAutoFit/>
          </a:bodyPr>
          <a:lstStyle/>
          <a:p>
            <a:pPr algn="r">
              <a:lnSpc>
                <a:spcPts val="4180"/>
              </a:lnSpc>
            </a:pPr>
            <a:r>
              <a:rPr lang="en-US" sz="3800">
                <a:solidFill>
                  <a:srgbClr val="000000"/>
                </a:solidFill>
                <a:latin typeface="Barlow Bold"/>
              </a:rPr>
              <a:t>Maintain self-awareness of </a:t>
            </a:r>
          </a:p>
          <a:p>
            <a:pPr algn="r">
              <a:lnSpc>
                <a:spcPts val="4180"/>
              </a:lnSpc>
            </a:pPr>
            <a:r>
              <a:rPr lang="en-US" sz="3800">
                <a:solidFill>
                  <a:srgbClr val="000000"/>
                </a:solidFill>
                <a:latin typeface="Barlow Bold"/>
              </a:rPr>
              <a:t>swimming skills.</a:t>
            </a:r>
          </a:p>
        </p:txBody>
      </p:sp>
      <p:sp>
        <p:nvSpPr>
          <p:cNvPr name="Freeform 10" id="10"/>
          <p:cNvSpPr/>
          <p:nvPr/>
        </p:nvSpPr>
        <p:spPr>
          <a:xfrm flipH="true" flipV="true" rot="-6727558">
            <a:off x="1106004" y="8219878"/>
            <a:ext cx="1182995" cy="3442578"/>
          </a:xfrm>
          <a:custGeom>
            <a:avLst/>
            <a:gdLst/>
            <a:ahLst/>
            <a:cxnLst/>
            <a:rect r="r" b="b" t="t" l="l"/>
            <a:pathLst>
              <a:path h="3442578" w="1182995">
                <a:moveTo>
                  <a:pt x="1182994" y="3442577"/>
                </a:moveTo>
                <a:lnTo>
                  <a:pt x="0" y="3442577"/>
                </a:lnTo>
                <a:lnTo>
                  <a:pt x="0" y="0"/>
                </a:lnTo>
                <a:lnTo>
                  <a:pt x="1182994" y="0"/>
                </a:lnTo>
                <a:lnTo>
                  <a:pt x="1182994" y="3442577"/>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true" flipV="true" rot="2776621">
            <a:off x="9403328" y="-891677"/>
            <a:ext cx="1366779" cy="3977399"/>
          </a:xfrm>
          <a:custGeom>
            <a:avLst/>
            <a:gdLst/>
            <a:ahLst/>
            <a:cxnLst/>
            <a:rect r="r" b="b" t="t" l="l"/>
            <a:pathLst>
              <a:path h="3977399" w="1366779">
                <a:moveTo>
                  <a:pt x="1366779" y="3977399"/>
                </a:moveTo>
                <a:lnTo>
                  <a:pt x="0" y="3977399"/>
                </a:lnTo>
                <a:lnTo>
                  <a:pt x="0" y="0"/>
                </a:lnTo>
                <a:lnTo>
                  <a:pt x="1366779" y="0"/>
                </a:lnTo>
                <a:lnTo>
                  <a:pt x="1366779" y="3977399"/>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true" flipV="true" rot="10264892">
            <a:off x="-323002" y="6869466"/>
            <a:ext cx="1330816" cy="3872744"/>
          </a:xfrm>
          <a:custGeom>
            <a:avLst/>
            <a:gdLst/>
            <a:ahLst/>
            <a:cxnLst/>
            <a:rect r="r" b="b" t="t" l="l"/>
            <a:pathLst>
              <a:path h="3872744" w="1330816">
                <a:moveTo>
                  <a:pt x="1330815" y="3872743"/>
                </a:moveTo>
                <a:lnTo>
                  <a:pt x="0" y="3872743"/>
                </a:lnTo>
                <a:lnTo>
                  <a:pt x="0" y="0"/>
                </a:lnTo>
                <a:lnTo>
                  <a:pt x="1330815" y="0"/>
                </a:lnTo>
                <a:lnTo>
                  <a:pt x="1330815" y="3872743"/>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0908534" y="8805838"/>
            <a:ext cx="6873426" cy="1245808"/>
          </a:xfrm>
          <a:custGeom>
            <a:avLst/>
            <a:gdLst/>
            <a:ahLst/>
            <a:cxnLst/>
            <a:rect r="r" b="b" t="t" l="l"/>
            <a:pathLst>
              <a:path h="1245808" w="6873426">
                <a:moveTo>
                  <a:pt x="0" y="0"/>
                </a:moveTo>
                <a:lnTo>
                  <a:pt x="6873426" y="0"/>
                </a:lnTo>
                <a:lnTo>
                  <a:pt x="6873426" y="1245808"/>
                </a:lnTo>
                <a:lnTo>
                  <a:pt x="0" y="12458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843372" y="1386645"/>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15" id="15"/>
          <p:cNvSpPr txBox="true"/>
          <p:nvPr/>
        </p:nvSpPr>
        <p:spPr>
          <a:xfrm rot="0">
            <a:off x="843372" y="472262"/>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Adult Swimming</a:t>
            </a:r>
          </a:p>
        </p:txBody>
      </p:sp>
      <p:sp>
        <p:nvSpPr>
          <p:cNvPr name="Freeform 16" id="16"/>
          <p:cNvSpPr/>
          <p:nvPr/>
        </p:nvSpPr>
        <p:spPr>
          <a:xfrm flipH="true" flipV="true" rot="-8236819">
            <a:off x="432313" y="8272573"/>
            <a:ext cx="822119" cy="2392409"/>
          </a:xfrm>
          <a:custGeom>
            <a:avLst/>
            <a:gdLst/>
            <a:ahLst/>
            <a:cxnLst/>
            <a:rect r="r" b="b" t="t" l="l"/>
            <a:pathLst>
              <a:path h="2392409" w="822119">
                <a:moveTo>
                  <a:pt x="822119" y="2392409"/>
                </a:moveTo>
                <a:lnTo>
                  <a:pt x="0" y="2392409"/>
                </a:lnTo>
                <a:lnTo>
                  <a:pt x="0" y="0"/>
                </a:lnTo>
                <a:lnTo>
                  <a:pt x="822119" y="0"/>
                </a:lnTo>
                <a:lnTo>
                  <a:pt x="822119" y="2392409"/>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DAF8mKNdn4Q</dc:identifier>
  <dcterms:modified xsi:type="dcterms:W3CDTF">2011-08-01T06:04:30Z</dcterms:modified>
  <cp:revision>1</cp:revision>
  <dc:title>2024 101 Critical Days of Summer</dc:title>
</cp:coreProperties>
</file>