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46"/>
    <p:sldId id="257" r:id="rId47"/>
    <p:sldId id="258" r:id="rId48"/>
    <p:sldId id="259" r:id="rId49"/>
    <p:sldId id="260" r:id="rId50"/>
    <p:sldId id="261" r:id="rId51"/>
    <p:sldId id="262" r:id="rId52"/>
    <p:sldId id="263" r:id="rId53"/>
    <p:sldId id="264" r:id="rId54"/>
    <p:sldId id="265" r:id="rId55"/>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Barlow" charset="1" panose="00000500000000000000"/>
      <p:regular r:id="rId10"/>
    </p:embeddedFont>
    <p:embeddedFont>
      <p:font typeface="Barlow Bold" charset="1" panose="00000800000000000000"/>
      <p:regular r:id="rId11"/>
    </p:embeddedFont>
    <p:embeddedFont>
      <p:font typeface="Barlow Italics" charset="1" panose="00000500000000000000"/>
      <p:regular r:id="rId12"/>
    </p:embeddedFont>
    <p:embeddedFont>
      <p:font typeface="Barlow Bold Italics" charset="1" panose="00000800000000000000"/>
      <p:regular r:id="rId13"/>
    </p:embeddedFont>
    <p:embeddedFont>
      <p:font typeface="Barlow Thin" charset="1" panose="00000300000000000000"/>
      <p:regular r:id="rId14"/>
    </p:embeddedFont>
    <p:embeddedFont>
      <p:font typeface="Barlow Thin Italics" charset="1" panose="00000300000000000000"/>
      <p:regular r:id="rId15"/>
    </p:embeddedFont>
    <p:embeddedFont>
      <p:font typeface="Barlow Extra-Light" charset="1" panose="00000300000000000000"/>
      <p:regular r:id="rId16"/>
    </p:embeddedFont>
    <p:embeddedFont>
      <p:font typeface="Barlow Extra-Light Italics" charset="1" panose="00000300000000000000"/>
      <p:regular r:id="rId17"/>
    </p:embeddedFont>
    <p:embeddedFont>
      <p:font typeface="Barlow Light" charset="1" panose="00000400000000000000"/>
      <p:regular r:id="rId18"/>
    </p:embeddedFont>
    <p:embeddedFont>
      <p:font typeface="Barlow Light Italics" charset="1" panose="00000400000000000000"/>
      <p:regular r:id="rId19"/>
    </p:embeddedFont>
    <p:embeddedFont>
      <p:font typeface="Barlow Medium" charset="1" panose="00000600000000000000"/>
      <p:regular r:id="rId20"/>
    </p:embeddedFont>
    <p:embeddedFont>
      <p:font typeface="Barlow Medium Italics" charset="1" panose="00000600000000000000"/>
      <p:regular r:id="rId21"/>
    </p:embeddedFont>
    <p:embeddedFont>
      <p:font typeface="Barlow Semi-Bold" charset="1" panose="00000700000000000000"/>
      <p:regular r:id="rId22"/>
    </p:embeddedFont>
    <p:embeddedFont>
      <p:font typeface="Barlow Semi-Bold Italics" charset="1" panose="00000700000000000000"/>
      <p:regular r:id="rId23"/>
    </p:embeddedFont>
    <p:embeddedFont>
      <p:font typeface="Barlow Ultra-Bold" charset="1" panose="00000900000000000000"/>
      <p:regular r:id="rId24"/>
    </p:embeddedFont>
    <p:embeddedFont>
      <p:font typeface="Barlow Ultra-Bold Italics" charset="1" panose="00000900000000000000"/>
      <p:regular r:id="rId25"/>
    </p:embeddedFont>
    <p:embeddedFont>
      <p:font typeface="Barlow Heavy" charset="1" panose="00000A00000000000000"/>
      <p:regular r:id="rId26"/>
    </p:embeddedFont>
    <p:embeddedFont>
      <p:font typeface="Barlow Heavy Italics" charset="1" panose="00000A00000000000000"/>
      <p:regular r:id="rId27"/>
    </p:embeddedFont>
    <p:embeddedFont>
      <p:font typeface="Montserrat" charset="1" panose="00000500000000000000"/>
      <p:regular r:id="rId28"/>
    </p:embeddedFont>
    <p:embeddedFont>
      <p:font typeface="Montserrat Bold" charset="1" panose="00000800000000000000"/>
      <p:regular r:id="rId29"/>
    </p:embeddedFont>
    <p:embeddedFont>
      <p:font typeface="Montserrat Italics" charset="1" panose="00000500000000000000"/>
      <p:regular r:id="rId30"/>
    </p:embeddedFont>
    <p:embeddedFont>
      <p:font typeface="Montserrat Bold Italics" charset="1" panose="00000800000000000000"/>
      <p:regular r:id="rId31"/>
    </p:embeddedFont>
    <p:embeddedFont>
      <p:font typeface="Montserrat Thin" charset="1" panose="00000300000000000000"/>
      <p:regular r:id="rId32"/>
    </p:embeddedFont>
    <p:embeddedFont>
      <p:font typeface="Montserrat Thin Italics" charset="1" panose="00000300000000000000"/>
      <p:regular r:id="rId33"/>
    </p:embeddedFont>
    <p:embeddedFont>
      <p:font typeface="Montserrat Extra-Light" charset="1" panose="00000300000000000000"/>
      <p:regular r:id="rId34"/>
    </p:embeddedFont>
    <p:embeddedFont>
      <p:font typeface="Montserrat Extra-Light Italics" charset="1" panose="00000300000000000000"/>
      <p:regular r:id="rId35"/>
    </p:embeddedFont>
    <p:embeddedFont>
      <p:font typeface="Montserrat Light" charset="1" panose="00000400000000000000"/>
      <p:regular r:id="rId36"/>
    </p:embeddedFont>
    <p:embeddedFont>
      <p:font typeface="Montserrat Light Italics" charset="1" panose="00000400000000000000"/>
      <p:regular r:id="rId37"/>
    </p:embeddedFont>
    <p:embeddedFont>
      <p:font typeface="Montserrat Medium" charset="1" panose="00000600000000000000"/>
      <p:regular r:id="rId38"/>
    </p:embeddedFont>
    <p:embeddedFont>
      <p:font typeface="Montserrat Medium Italics" charset="1" panose="00000600000000000000"/>
      <p:regular r:id="rId39"/>
    </p:embeddedFont>
    <p:embeddedFont>
      <p:font typeface="Montserrat Semi-Bold" charset="1" panose="00000700000000000000"/>
      <p:regular r:id="rId40"/>
    </p:embeddedFont>
    <p:embeddedFont>
      <p:font typeface="Montserrat Semi-Bold Italics" charset="1" panose="00000700000000000000"/>
      <p:regular r:id="rId41"/>
    </p:embeddedFont>
    <p:embeddedFont>
      <p:font typeface="Montserrat Ultra-Bold" charset="1" panose="00000900000000000000"/>
      <p:regular r:id="rId42"/>
    </p:embeddedFont>
    <p:embeddedFont>
      <p:font typeface="Montserrat Ultra-Bold Italics" charset="1" panose="00000900000000000000"/>
      <p:regular r:id="rId43"/>
    </p:embeddedFont>
    <p:embeddedFont>
      <p:font typeface="Montserrat Heavy" charset="1" panose="00000A00000000000000"/>
      <p:regular r:id="rId44"/>
    </p:embeddedFont>
    <p:embeddedFont>
      <p:font typeface="Montserrat Heavy Italics" charset="1" panose="00000A0000000000000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slides/slide1.xml" Type="http://schemas.openxmlformats.org/officeDocument/2006/relationships/slide"/><Relationship Id="rId47" Target="slides/slide2.xml" Type="http://schemas.openxmlformats.org/officeDocument/2006/relationships/slide"/><Relationship Id="rId48" Target="slides/slide3.xml" Type="http://schemas.openxmlformats.org/officeDocument/2006/relationships/slide"/><Relationship Id="rId49" Target="slides/slide4.xml" Type="http://schemas.openxmlformats.org/officeDocument/2006/relationships/slide"/><Relationship Id="rId5" Target="tableStyles.xml" Type="http://schemas.openxmlformats.org/officeDocument/2006/relationships/tableStyles"/><Relationship Id="rId50" Target="slides/slide5.xml" Type="http://schemas.openxmlformats.org/officeDocument/2006/relationships/slide"/><Relationship Id="rId51" Target="slides/slide6.xml" Type="http://schemas.openxmlformats.org/officeDocument/2006/relationships/slide"/><Relationship Id="rId52" Target="slides/slide7.xml" Type="http://schemas.openxmlformats.org/officeDocument/2006/relationships/slide"/><Relationship Id="rId53" Target="slides/slide8.xml" Type="http://schemas.openxmlformats.org/officeDocument/2006/relationships/slide"/><Relationship Id="rId54" Target="slides/slide9.xml" Type="http://schemas.openxmlformats.org/officeDocument/2006/relationships/slide"/><Relationship Id="rId55" Target="slides/slide10.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sv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18.jpe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3.png" Type="http://schemas.openxmlformats.org/officeDocument/2006/relationships/image"/><Relationship Id="rId8" Target="../media/image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4546494">
            <a:off x="14929647" y="-1492582"/>
            <a:ext cx="1402815" cy="4082266"/>
          </a:xfrm>
          <a:custGeom>
            <a:avLst/>
            <a:gdLst/>
            <a:ahLst/>
            <a:cxnLst/>
            <a:rect r="r" b="b" t="t" l="l"/>
            <a:pathLst>
              <a:path h="4082266" w="1402815">
                <a:moveTo>
                  <a:pt x="1402815" y="4082266"/>
                </a:moveTo>
                <a:lnTo>
                  <a:pt x="0" y="4082266"/>
                </a:lnTo>
                <a:lnTo>
                  <a:pt x="0" y="0"/>
                </a:lnTo>
                <a:lnTo>
                  <a:pt x="1402815" y="0"/>
                </a:lnTo>
                <a:lnTo>
                  <a:pt x="1402815" y="4082266"/>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28835" y="1843722"/>
            <a:ext cx="15546421" cy="7062153"/>
            <a:chOff x="0" y="0"/>
            <a:chExt cx="20728561" cy="9416205"/>
          </a:xfrm>
        </p:grpSpPr>
        <p:grpSp>
          <p:nvGrpSpPr>
            <p:cNvPr name="Group 4" id="4"/>
            <p:cNvGrpSpPr/>
            <p:nvPr/>
          </p:nvGrpSpPr>
          <p:grpSpPr>
            <a:xfrm rot="0">
              <a:off x="0" y="0"/>
              <a:ext cx="20728561" cy="9416205"/>
              <a:chOff x="0" y="0"/>
              <a:chExt cx="4996043" cy="2269514"/>
            </a:xfrm>
          </p:grpSpPr>
          <p:sp>
            <p:nvSpPr>
              <p:cNvPr name="Freeform 5" id="5"/>
              <p:cNvSpPr/>
              <p:nvPr/>
            </p:nvSpPr>
            <p:spPr>
              <a:xfrm flipH="false" flipV="false" rot="0">
                <a:off x="0" y="0"/>
                <a:ext cx="4996043" cy="2269514"/>
              </a:xfrm>
              <a:custGeom>
                <a:avLst/>
                <a:gdLst/>
                <a:ahLst/>
                <a:cxnLst/>
                <a:rect r="r" b="b" t="t" l="l"/>
                <a:pathLst>
                  <a:path h="2269514" w="4996043">
                    <a:moveTo>
                      <a:pt x="4871583" y="2269514"/>
                    </a:moveTo>
                    <a:lnTo>
                      <a:pt x="124460" y="2269514"/>
                    </a:lnTo>
                    <a:cubicBezTo>
                      <a:pt x="55880" y="2269514"/>
                      <a:pt x="0" y="2213634"/>
                      <a:pt x="0" y="2145054"/>
                    </a:cubicBezTo>
                    <a:lnTo>
                      <a:pt x="0" y="124460"/>
                    </a:lnTo>
                    <a:cubicBezTo>
                      <a:pt x="0" y="55880"/>
                      <a:pt x="55880" y="0"/>
                      <a:pt x="124460" y="0"/>
                    </a:cubicBezTo>
                    <a:lnTo>
                      <a:pt x="4871583" y="0"/>
                    </a:lnTo>
                    <a:cubicBezTo>
                      <a:pt x="4940163" y="0"/>
                      <a:pt x="4996043" y="55880"/>
                      <a:pt x="4996043" y="124460"/>
                    </a:cubicBezTo>
                    <a:lnTo>
                      <a:pt x="4996043" y="2145054"/>
                    </a:lnTo>
                    <a:cubicBezTo>
                      <a:pt x="4996043" y="2213634"/>
                      <a:pt x="4940163" y="2269514"/>
                      <a:pt x="4871583" y="2269514"/>
                    </a:cubicBezTo>
                    <a:close/>
                  </a:path>
                </a:pathLst>
              </a:custGeom>
              <a:solidFill>
                <a:srgbClr val="FF8800"/>
              </a:solidFill>
            </p:spPr>
          </p:sp>
        </p:grpSp>
        <p:sp>
          <p:nvSpPr>
            <p:cNvPr name="TextBox 6" id="6"/>
            <p:cNvSpPr txBox="true"/>
            <p:nvPr/>
          </p:nvSpPr>
          <p:spPr>
            <a:xfrm rot="0">
              <a:off x="414607" y="525357"/>
              <a:ext cx="19899346" cy="8317865"/>
            </a:xfrm>
            <a:prstGeom prst="rect">
              <a:avLst/>
            </a:prstGeom>
          </p:spPr>
          <p:txBody>
            <a:bodyPr anchor="t" rtlCol="false" tIns="0" lIns="0" bIns="0" rIns="0">
              <a:spAutoFit/>
            </a:bodyPr>
            <a:lstStyle/>
            <a:p>
              <a:pPr>
                <a:lnSpc>
                  <a:spcPts val="3569"/>
                </a:lnSpc>
              </a:pPr>
              <a:r>
                <a:rPr lang="en-US" sz="2550">
                  <a:solidFill>
                    <a:srgbClr val="FFFFFF"/>
                  </a:solidFill>
                  <a:latin typeface="Montserrat Bold"/>
                </a:rPr>
                <a:t>The American Canoe Association estimates almost 70% of drownings </a:t>
              </a:r>
            </a:p>
            <a:p>
              <a:pPr>
                <a:lnSpc>
                  <a:spcPts val="3569"/>
                </a:lnSpc>
              </a:pPr>
              <a:r>
                <a:rPr lang="en-US" sz="2550">
                  <a:solidFill>
                    <a:srgbClr val="FFFFFF"/>
                  </a:solidFill>
                  <a:latin typeface="Montserrat Bold"/>
                </a:rPr>
                <a:t>involving canoes, kayaks and rafts could have been avoided if a personal </a:t>
              </a:r>
            </a:p>
            <a:p>
              <a:pPr>
                <a:lnSpc>
                  <a:spcPts val="3569"/>
                </a:lnSpc>
              </a:pPr>
              <a:r>
                <a:rPr lang="en-US" sz="2550">
                  <a:solidFill>
                    <a:srgbClr val="FFFFFF"/>
                  </a:solidFill>
                  <a:latin typeface="Montserrat Bold"/>
                </a:rPr>
                <a:t>flotation device (PFD) was worn.  </a:t>
              </a:r>
            </a:p>
            <a:p>
              <a:pPr>
                <a:lnSpc>
                  <a:spcPts val="3569"/>
                </a:lnSpc>
              </a:pPr>
            </a:p>
            <a:p>
              <a:pPr>
                <a:lnSpc>
                  <a:spcPts val="3569"/>
                </a:lnSpc>
              </a:pPr>
              <a:r>
                <a:rPr lang="en-US" sz="2550">
                  <a:solidFill>
                    <a:srgbClr val="FFFFFF"/>
                  </a:solidFill>
                  <a:latin typeface="Montserrat Bold"/>
                </a:rPr>
                <a:t>Label gear with contact info. Labeling gear with your name and two contact numbers could help the U.S. Coast Guard identify your equipment in case of an emergency. </a:t>
              </a:r>
            </a:p>
            <a:p>
              <a:pPr>
                <a:lnSpc>
                  <a:spcPts val="3569"/>
                </a:lnSpc>
              </a:pPr>
            </a:p>
            <a:p>
              <a:pPr>
                <a:lnSpc>
                  <a:spcPts val="3569"/>
                </a:lnSpc>
              </a:pPr>
              <a:r>
                <a:rPr lang="en-US" sz="2550">
                  <a:solidFill>
                    <a:srgbClr val="FFFFFF"/>
                  </a:solidFill>
                  <a:latin typeface="Montserrat Bold"/>
                </a:rPr>
                <a:t>The U.S. Coast Guard offers a nationwide program called Paddle Smart to encourage people to label their equipment. You can get a free, reflective waterproof sticker for your gear at local boating supply stores, canoe clubs and harbor masters. </a:t>
              </a:r>
            </a:p>
            <a:p>
              <a:pPr>
                <a:lnSpc>
                  <a:spcPts val="3569"/>
                </a:lnSpc>
              </a:pPr>
            </a:p>
            <a:p>
              <a:pPr>
                <a:lnSpc>
                  <a:spcPts val="3569"/>
                </a:lnSpc>
              </a:pPr>
              <a:r>
                <a:rPr lang="en-US" sz="2550">
                  <a:solidFill>
                    <a:srgbClr val="FFFFFF"/>
                  </a:solidFill>
                  <a:latin typeface="Montserrat Bold"/>
                </a:rPr>
                <a:t>Have a way to call for help. Ensure cell phone is charged and in a waterproof case or take a two-way radio with you. For serious adventurers, consider purchasing a personal location beacon, outfitted with a flotation sleeve. </a:t>
              </a:r>
            </a:p>
          </p:txBody>
        </p:sp>
      </p:grpSp>
      <p:sp>
        <p:nvSpPr>
          <p:cNvPr name="Freeform 7" id="7"/>
          <p:cNvSpPr/>
          <p:nvPr/>
        </p:nvSpPr>
        <p:spPr>
          <a:xfrm flipH="true" flipV="true" rot="-6727558">
            <a:off x="1106004" y="8219878"/>
            <a:ext cx="1182995" cy="3442578"/>
          </a:xfrm>
          <a:custGeom>
            <a:avLst/>
            <a:gdLst/>
            <a:ahLst/>
            <a:cxnLst/>
            <a:rect r="r" b="b" t="t" l="l"/>
            <a:pathLst>
              <a:path h="3442578" w="1182995">
                <a:moveTo>
                  <a:pt x="1182994" y="3442577"/>
                </a:moveTo>
                <a:lnTo>
                  <a:pt x="0" y="3442577"/>
                </a:lnTo>
                <a:lnTo>
                  <a:pt x="0" y="0"/>
                </a:lnTo>
                <a:lnTo>
                  <a:pt x="1182994" y="0"/>
                </a:lnTo>
                <a:lnTo>
                  <a:pt x="1182994" y="3442577"/>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true" flipV="true" rot="1885061">
            <a:off x="17098570" y="578372"/>
            <a:ext cx="1366779" cy="3977399"/>
          </a:xfrm>
          <a:custGeom>
            <a:avLst/>
            <a:gdLst/>
            <a:ahLst/>
            <a:cxnLst/>
            <a:rect r="r" b="b" t="t" l="l"/>
            <a:pathLst>
              <a:path h="3977399" w="1366779">
                <a:moveTo>
                  <a:pt x="1366779" y="3977399"/>
                </a:moveTo>
                <a:lnTo>
                  <a:pt x="0" y="3977399"/>
                </a:lnTo>
                <a:lnTo>
                  <a:pt x="0" y="0"/>
                </a:lnTo>
                <a:lnTo>
                  <a:pt x="1366779" y="0"/>
                </a:lnTo>
                <a:lnTo>
                  <a:pt x="1366779" y="3977399"/>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true" flipV="true" rot="2792387">
            <a:off x="15718636" y="-1703903"/>
            <a:ext cx="2014997" cy="5863747"/>
          </a:xfrm>
          <a:custGeom>
            <a:avLst/>
            <a:gdLst/>
            <a:ahLst/>
            <a:cxnLst/>
            <a:rect r="r" b="b" t="t" l="l"/>
            <a:pathLst>
              <a:path h="5863747" w="2014997">
                <a:moveTo>
                  <a:pt x="2014997" y="5863747"/>
                </a:moveTo>
                <a:lnTo>
                  <a:pt x="0" y="5863747"/>
                </a:lnTo>
                <a:lnTo>
                  <a:pt x="0" y="0"/>
                </a:lnTo>
                <a:lnTo>
                  <a:pt x="2014997" y="0"/>
                </a:lnTo>
                <a:lnTo>
                  <a:pt x="2014997" y="5863747"/>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true" flipV="true" rot="10264892">
            <a:off x="-323002" y="6869466"/>
            <a:ext cx="1330816" cy="3872744"/>
          </a:xfrm>
          <a:custGeom>
            <a:avLst/>
            <a:gdLst/>
            <a:ahLst/>
            <a:cxnLst/>
            <a:rect r="r" b="b" t="t" l="l"/>
            <a:pathLst>
              <a:path h="3872744" w="1330816">
                <a:moveTo>
                  <a:pt x="1330815" y="3872743"/>
                </a:moveTo>
                <a:lnTo>
                  <a:pt x="0" y="3872743"/>
                </a:lnTo>
                <a:lnTo>
                  <a:pt x="0" y="0"/>
                </a:lnTo>
                <a:lnTo>
                  <a:pt x="1330815" y="0"/>
                </a:lnTo>
                <a:lnTo>
                  <a:pt x="1330815" y="3872743"/>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10466760" y="8805838"/>
            <a:ext cx="7315200" cy="1325880"/>
          </a:xfrm>
          <a:custGeom>
            <a:avLst/>
            <a:gdLst/>
            <a:ahLst/>
            <a:cxnLst/>
            <a:rect r="r" b="b" t="t" l="l"/>
            <a:pathLst>
              <a:path h="1325880" w="7315200">
                <a:moveTo>
                  <a:pt x="0" y="0"/>
                </a:moveTo>
                <a:lnTo>
                  <a:pt x="7315200" y="0"/>
                </a:lnTo>
                <a:lnTo>
                  <a:pt x="7315200" y="1325880"/>
                </a:lnTo>
                <a:lnTo>
                  <a:pt x="0" y="132588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2" id="12"/>
          <p:cNvSpPr txBox="true"/>
          <p:nvPr/>
        </p:nvSpPr>
        <p:spPr>
          <a:xfrm rot="0">
            <a:off x="6078213" y="456463"/>
            <a:ext cx="6919115" cy="876283"/>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Safety</a:t>
            </a:r>
          </a:p>
        </p:txBody>
      </p:sp>
      <p:sp>
        <p:nvSpPr>
          <p:cNvPr name="TextBox 13" id="13"/>
          <p:cNvSpPr txBox="true"/>
          <p:nvPr/>
        </p:nvSpPr>
        <p:spPr>
          <a:xfrm rot="0">
            <a:off x="428130" y="456463"/>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Adult Swimming</a:t>
            </a:r>
          </a:p>
        </p:txBody>
      </p:sp>
      <p:sp>
        <p:nvSpPr>
          <p:cNvPr name="Freeform 14" id="14"/>
          <p:cNvSpPr/>
          <p:nvPr/>
        </p:nvSpPr>
        <p:spPr>
          <a:xfrm flipH="true" flipV="true" rot="-8236819">
            <a:off x="432313" y="8272573"/>
            <a:ext cx="822119" cy="2392409"/>
          </a:xfrm>
          <a:custGeom>
            <a:avLst/>
            <a:gdLst/>
            <a:ahLst/>
            <a:cxnLst/>
            <a:rect r="r" b="b" t="t" l="l"/>
            <a:pathLst>
              <a:path h="2392409" w="822119">
                <a:moveTo>
                  <a:pt x="822119" y="2392409"/>
                </a:moveTo>
                <a:lnTo>
                  <a:pt x="0" y="2392409"/>
                </a:lnTo>
                <a:lnTo>
                  <a:pt x="0" y="0"/>
                </a:lnTo>
                <a:lnTo>
                  <a:pt x="822119" y="0"/>
                </a:lnTo>
                <a:lnTo>
                  <a:pt x="822119" y="2392409"/>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3319468" y="8744915"/>
            <a:ext cx="7315200" cy="1325880"/>
          </a:xfrm>
          <a:custGeom>
            <a:avLst/>
            <a:gdLst/>
            <a:ahLst/>
            <a:cxnLst/>
            <a:rect r="r" b="b" t="t" l="l"/>
            <a:pathLst>
              <a:path h="1325880" w="7315200">
                <a:moveTo>
                  <a:pt x="0" y="0"/>
                </a:moveTo>
                <a:lnTo>
                  <a:pt x="7315200" y="0"/>
                </a:lnTo>
                <a:lnTo>
                  <a:pt x="7315200" y="1325880"/>
                </a:lnTo>
                <a:lnTo>
                  <a:pt x="0" y="132588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9410116" y="228289"/>
            <a:ext cx="3178401" cy="1624958"/>
          </a:xfrm>
          <a:custGeom>
            <a:avLst/>
            <a:gdLst/>
            <a:ahLst/>
            <a:cxnLst/>
            <a:rect r="r" b="b" t="t" l="l"/>
            <a:pathLst>
              <a:path h="1624958" w="3178401">
                <a:moveTo>
                  <a:pt x="0" y="0"/>
                </a:moveTo>
                <a:lnTo>
                  <a:pt x="3178401" y="0"/>
                </a:lnTo>
                <a:lnTo>
                  <a:pt x="3178401" y="1624958"/>
                </a:lnTo>
                <a:lnTo>
                  <a:pt x="0" y="162495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295271" y="578430"/>
            <a:ext cx="6318482" cy="9369137"/>
            <a:chOff x="0" y="0"/>
            <a:chExt cx="8424643" cy="12492183"/>
          </a:xfrm>
        </p:grpSpPr>
        <p:pic>
          <p:nvPicPr>
            <p:cNvPr name="Picture 3" id="3"/>
            <p:cNvPicPr>
              <a:picLocks noChangeAspect="true"/>
            </p:cNvPicPr>
            <p:nvPr/>
          </p:nvPicPr>
          <p:blipFill>
            <a:blip r:embed="rId2"/>
            <a:srcRect l="16280" t="0" r="16280" b="0"/>
            <a:stretch>
              <a:fillRect/>
            </a:stretch>
          </p:blipFill>
          <p:spPr>
            <a:xfrm flipH="false" flipV="false">
              <a:off x="0" y="0"/>
              <a:ext cx="8424643" cy="12492183"/>
            </a:xfrm>
            <a:prstGeom prst="rect">
              <a:avLst/>
            </a:prstGeom>
          </p:spPr>
        </p:pic>
      </p:grpSp>
      <p:grpSp>
        <p:nvGrpSpPr>
          <p:cNvPr name="Group 4" id="4"/>
          <p:cNvGrpSpPr/>
          <p:nvPr/>
        </p:nvGrpSpPr>
        <p:grpSpPr>
          <a:xfrm rot="0">
            <a:off x="744932" y="1903676"/>
            <a:ext cx="9335311" cy="7830659"/>
            <a:chOff x="0" y="0"/>
            <a:chExt cx="3798138" cy="3185960"/>
          </a:xfrm>
        </p:grpSpPr>
        <p:sp>
          <p:nvSpPr>
            <p:cNvPr name="Freeform 5" id="5"/>
            <p:cNvSpPr/>
            <p:nvPr/>
          </p:nvSpPr>
          <p:spPr>
            <a:xfrm flipH="false" flipV="false" rot="0">
              <a:off x="0" y="0"/>
              <a:ext cx="3798138" cy="3185960"/>
            </a:xfrm>
            <a:custGeom>
              <a:avLst/>
              <a:gdLst/>
              <a:ahLst/>
              <a:cxnLst/>
              <a:rect r="r" b="b" t="t" l="l"/>
              <a:pathLst>
                <a:path h="3185960" w="3798138">
                  <a:moveTo>
                    <a:pt x="3673678" y="3185960"/>
                  </a:moveTo>
                  <a:lnTo>
                    <a:pt x="124460" y="3185960"/>
                  </a:lnTo>
                  <a:cubicBezTo>
                    <a:pt x="55880" y="3185960"/>
                    <a:pt x="0" y="3130080"/>
                    <a:pt x="0" y="3061500"/>
                  </a:cubicBezTo>
                  <a:lnTo>
                    <a:pt x="0" y="124460"/>
                  </a:lnTo>
                  <a:cubicBezTo>
                    <a:pt x="0" y="55880"/>
                    <a:pt x="55880" y="0"/>
                    <a:pt x="124460" y="0"/>
                  </a:cubicBezTo>
                  <a:lnTo>
                    <a:pt x="3673678" y="0"/>
                  </a:lnTo>
                  <a:cubicBezTo>
                    <a:pt x="3742258" y="0"/>
                    <a:pt x="3798138" y="55880"/>
                    <a:pt x="3798138" y="124460"/>
                  </a:cubicBezTo>
                  <a:lnTo>
                    <a:pt x="3798138" y="3061500"/>
                  </a:lnTo>
                  <a:cubicBezTo>
                    <a:pt x="3798138" y="3130080"/>
                    <a:pt x="3742258" y="3185960"/>
                    <a:pt x="3673678" y="3185960"/>
                  </a:cubicBezTo>
                  <a:close/>
                </a:path>
              </a:pathLst>
            </a:custGeom>
            <a:solidFill>
              <a:srgbClr val="FF8800"/>
            </a:solidFill>
          </p:spPr>
        </p:sp>
      </p:grpSp>
      <p:sp>
        <p:nvSpPr>
          <p:cNvPr name="TextBox 6" id="6"/>
          <p:cNvSpPr txBox="true"/>
          <p:nvPr/>
        </p:nvSpPr>
        <p:spPr>
          <a:xfrm rot="0">
            <a:off x="1329239" y="2430646"/>
            <a:ext cx="8166697" cy="6719294"/>
          </a:xfrm>
          <a:prstGeom prst="rect">
            <a:avLst/>
          </a:prstGeom>
        </p:spPr>
        <p:txBody>
          <a:bodyPr anchor="t" rtlCol="false" tIns="0" lIns="0" bIns="0" rIns="0">
            <a:spAutoFit/>
          </a:bodyPr>
          <a:lstStyle/>
          <a:p>
            <a:pPr>
              <a:lnSpc>
                <a:spcPts val="4479"/>
              </a:lnSpc>
            </a:pPr>
            <a:r>
              <a:rPr lang="en-US" sz="3199">
                <a:solidFill>
                  <a:srgbClr val="FFFFFF"/>
                </a:solidFill>
                <a:latin typeface="Montserrat Bold"/>
              </a:rPr>
              <a:t>In 2022,</a:t>
            </a:r>
            <a:r>
              <a:rPr lang="en-US" sz="3199">
                <a:solidFill>
                  <a:srgbClr val="FFFFFF"/>
                </a:solidFill>
                <a:latin typeface="Montserrat Bold"/>
              </a:rPr>
              <a:t> the following </a:t>
            </a:r>
          </a:p>
          <a:p>
            <a:pPr>
              <a:lnSpc>
                <a:spcPts val="4479"/>
              </a:lnSpc>
            </a:pPr>
            <a:r>
              <a:rPr lang="en-US" sz="3199">
                <a:solidFill>
                  <a:srgbClr val="FFFFFF"/>
                </a:solidFill>
                <a:latin typeface="Montserrat Bold"/>
              </a:rPr>
              <a:t>weather events caused </a:t>
            </a:r>
          </a:p>
          <a:p>
            <a:pPr>
              <a:lnSpc>
                <a:spcPts val="4479"/>
              </a:lnSpc>
            </a:pPr>
            <a:r>
              <a:rPr lang="en-US" sz="3199">
                <a:solidFill>
                  <a:srgbClr val="FFFFFF"/>
                </a:solidFill>
                <a:latin typeface="Montserrat Bold"/>
              </a:rPr>
              <a:t>the most deaths: </a:t>
            </a:r>
          </a:p>
          <a:p>
            <a:pPr marL="690879" indent="-345439" lvl="1">
              <a:lnSpc>
                <a:spcPts val="4479"/>
              </a:lnSpc>
              <a:buFont typeface="Arial"/>
              <a:buChar char="•"/>
            </a:pPr>
            <a:r>
              <a:rPr lang="en-US" sz="3199">
                <a:solidFill>
                  <a:srgbClr val="FFFFFF"/>
                </a:solidFill>
                <a:latin typeface="Montserrat Bold"/>
              </a:rPr>
              <a:t> Heat, 383 </a:t>
            </a:r>
          </a:p>
          <a:p>
            <a:pPr marL="690879" indent="-345439" lvl="1">
              <a:lnSpc>
                <a:spcPts val="4479"/>
              </a:lnSpc>
              <a:buFont typeface="Arial"/>
              <a:buChar char="•"/>
            </a:pPr>
            <a:r>
              <a:rPr lang="en-US" sz="3199">
                <a:solidFill>
                  <a:srgbClr val="FFFFFF"/>
                </a:solidFill>
                <a:latin typeface="Montserrat Bold"/>
              </a:rPr>
              <a:t> Hurricanes, 116 </a:t>
            </a:r>
          </a:p>
          <a:p>
            <a:pPr marL="690879" indent="-345439" lvl="1">
              <a:lnSpc>
                <a:spcPts val="4479"/>
              </a:lnSpc>
              <a:buFont typeface="Arial"/>
              <a:buChar char="•"/>
            </a:pPr>
            <a:r>
              <a:rPr lang="en-US" sz="3199">
                <a:solidFill>
                  <a:srgbClr val="FFFFFF"/>
                </a:solidFill>
                <a:latin typeface="Montserrat Bold"/>
              </a:rPr>
              <a:t> Floods, 93 </a:t>
            </a:r>
          </a:p>
          <a:p>
            <a:pPr>
              <a:lnSpc>
                <a:spcPts val="4479"/>
              </a:lnSpc>
            </a:pPr>
          </a:p>
          <a:p>
            <a:pPr>
              <a:lnSpc>
                <a:spcPts val="4479"/>
              </a:lnSpc>
            </a:pPr>
            <a:r>
              <a:rPr lang="en-US" sz="3199">
                <a:solidFill>
                  <a:srgbClr val="FFFFFF"/>
                </a:solidFill>
                <a:latin typeface="Montserrat Bold"/>
              </a:rPr>
              <a:t>The following weather events caused </a:t>
            </a:r>
          </a:p>
          <a:p>
            <a:pPr>
              <a:lnSpc>
                <a:spcPts val="4479"/>
              </a:lnSpc>
            </a:pPr>
            <a:r>
              <a:rPr lang="en-US" sz="3199">
                <a:solidFill>
                  <a:srgbClr val="FFFFFF"/>
                </a:solidFill>
                <a:latin typeface="Montserrat Bold"/>
              </a:rPr>
              <a:t>the most injuries:</a:t>
            </a:r>
          </a:p>
          <a:p>
            <a:pPr marL="690881" indent="-345440" lvl="1">
              <a:lnSpc>
                <a:spcPts val="4480"/>
              </a:lnSpc>
              <a:buFont typeface="Arial"/>
              <a:buChar char="•"/>
            </a:pPr>
            <a:r>
              <a:rPr lang="en-US" sz="3200">
                <a:solidFill>
                  <a:srgbClr val="FFFFFF"/>
                </a:solidFill>
                <a:latin typeface="Montserrat Bold"/>
              </a:rPr>
              <a:t> Tornados</a:t>
            </a:r>
          </a:p>
          <a:p>
            <a:pPr marL="690881" indent="-345440" lvl="1">
              <a:lnSpc>
                <a:spcPts val="4480"/>
              </a:lnSpc>
              <a:buFont typeface="Arial"/>
              <a:buChar char="•"/>
            </a:pPr>
            <a:r>
              <a:rPr lang="en-US" sz="3200">
                <a:solidFill>
                  <a:srgbClr val="FFFFFF"/>
                </a:solidFill>
                <a:latin typeface="Montserrat Bold"/>
              </a:rPr>
              <a:t> Winter weather</a:t>
            </a:r>
          </a:p>
          <a:p>
            <a:pPr marL="690881" indent="-345440" lvl="1">
              <a:lnSpc>
                <a:spcPts val="4480"/>
              </a:lnSpc>
              <a:buFont typeface="Arial"/>
              <a:buChar char="•"/>
            </a:pPr>
            <a:r>
              <a:rPr lang="en-US" sz="3200">
                <a:solidFill>
                  <a:srgbClr val="FFFFFF"/>
                </a:solidFill>
                <a:latin typeface="Montserrat Bold"/>
              </a:rPr>
              <a:t> High winds/thunderstorm winds </a:t>
            </a:r>
          </a:p>
        </p:txBody>
      </p:sp>
      <p:sp>
        <p:nvSpPr>
          <p:cNvPr name="Freeform 7" id="7"/>
          <p:cNvSpPr/>
          <p:nvPr/>
        </p:nvSpPr>
        <p:spPr>
          <a:xfrm flipH="false" flipV="false" rot="0">
            <a:off x="6438377" y="417583"/>
            <a:ext cx="4710073" cy="3067435"/>
          </a:xfrm>
          <a:custGeom>
            <a:avLst/>
            <a:gdLst/>
            <a:ahLst/>
            <a:cxnLst/>
            <a:rect r="r" b="b" t="t" l="l"/>
            <a:pathLst>
              <a:path h="3067435" w="4710073">
                <a:moveTo>
                  <a:pt x="0" y="0"/>
                </a:moveTo>
                <a:lnTo>
                  <a:pt x="4710073" y="0"/>
                </a:lnTo>
                <a:lnTo>
                  <a:pt x="4710073" y="3067435"/>
                </a:lnTo>
                <a:lnTo>
                  <a:pt x="0" y="30674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563957" y="492710"/>
            <a:ext cx="6919115" cy="876300"/>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Weather </a:t>
            </a:r>
            <a:r>
              <a:rPr lang="en-US" sz="6000">
                <a:solidFill>
                  <a:srgbClr val="FF8800"/>
                </a:solidFill>
                <a:latin typeface="Barlow Bold"/>
              </a:rPr>
              <a:t>Safety</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63957" y="1779664"/>
            <a:ext cx="6202942" cy="8067126"/>
            <a:chOff x="0" y="0"/>
            <a:chExt cx="8270589" cy="10756169"/>
          </a:xfrm>
        </p:grpSpPr>
        <p:pic>
          <p:nvPicPr>
            <p:cNvPr name="Picture 3" id="3"/>
            <p:cNvPicPr>
              <a:picLocks noChangeAspect="true"/>
            </p:cNvPicPr>
            <p:nvPr/>
          </p:nvPicPr>
          <p:blipFill>
            <a:blip r:embed="rId2"/>
            <a:srcRect l="37997" t="0" r="32687" b="0"/>
            <a:stretch>
              <a:fillRect/>
            </a:stretch>
          </p:blipFill>
          <p:spPr>
            <a:xfrm flipH="false" flipV="false">
              <a:off x="0" y="0"/>
              <a:ext cx="8270589" cy="10756169"/>
            </a:xfrm>
            <a:prstGeom prst="rect">
              <a:avLst/>
            </a:prstGeom>
          </p:spPr>
        </p:pic>
      </p:grpSp>
      <p:grpSp>
        <p:nvGrpSpPr>
          <p:cNvPr name="Group 4" id="4"/>
          <p:cNvGrpSpPr/>
          <p:nvPr/>
        </p:nvGrpSpPr>
        <p:grpSpPr>
          <a:xfrm rot="0">
            <a:off x="7483072" y="571509"/>
            <a:ext cx="10350550" cy="9509409"/>
            <a:chOff x="0" y="0"/>
            <a:chExt cx="3963065" cy="3641005"/>
          </a:xfrm>
        </p:grpSpPr>
        <p:sp>
          <p:nvSpPr>
            <p:cNvPr name="Freeform 5" id="5"/>
            <p:cNvSpPr/>
            <p:nvPr/>
          </p:nvSpPr>
          <p:spPr>
            <a:xfrm flipH="false" flipV="false" rot="0">
              <a:off x="0" y="0"/>
              <a:ext cx="3963065" cy="3641005"/>
            </a:xfrm>
            <a:custGeom>
              <a:avLst/>
              <a:gdLst/>
              <a:ahLst/>
              <a:cxnLst/>
              <a:rect r="r" b="b" t="t" l="l"/>
              <a:pathLst>
                <a:path h="3641005" w="3963065">
                  <a:moveTo>
                    <a:pt x="3838604" y="3641005"/>
                  </a:moveTo>
                  <a:lnTo>
                    <a:pt x="124460" y="3641005"/>
                  </a:lnTo>
                  <a:cubicBezTo>
                    <a:pt x="55880" y="3641005"/>
                    <a:pt x="0" y="3585125"/>
                    <a:pt x="0" y="3516545"/>
                  </a:cubicBezTo>
                  <a:lnTo>
                    <a:pt x="0" y="124460"/>
                  </a:lnTo>
                  <a:cubicBezTo>
                    <a:pt x="0" y="55880"/>
                    <a:pt x="55880" y="0"/>
                    <a:pt x="124460" y="0"/>
                  </a:cubicBezTo>
                  <a:lnTo>
                    <a:pt x="3838605" y="0"/>
                  </a:lnTo>
                  <a:cubicBezTo>
                    <a:pt x="3907185" y="0"/>
                    <a:pt x="3963065" y="55880"/>
                    <a:pt x="3963065" y="124460"/>
                  </a:cubicBezTo>
                  <a:lnTo>
                    <a:pt x="3963065" y="3516545"/>
                  </a:lnTo>
                  <a:cubicBezTo>
                    <a:pt x="3963065" y="3585125"/>
                    <a:pt x="3907185" y="3641005"/>
                    <a:pt x="3838605" y="3641005"/>
                  </a:cubicBezTo>
                  <a:close/>
                </a:path>
              </a:pathLst>
            </a:custGeom>
            <a:solidFill>
              <a:srgbClr val="E35A1D"/>
            </a:solidFill>
          </p:spPr>
        </p:sp>
      </p:grpSp>
      <p:sp>
        <p:nvSpPr>
          <p:cNvPr name="Freeform 6" id="6"/>
          <p:cNvSpPr/>
          <p:nvPr/>
        </p:nvSpPr>
        <p:spPr>
          <a:xfrm flipH="false" flipV="false" rot="0">
            <a:off x="8147303" y="7900117"/>
            <a:ext cx="8846867" cy="1603495"/>
          </a:xfrm>
          <a:custGeom>
            <a:avLst/>
            <a:gdLst/>
            <a:ahLst/>
            <a:cxnLst/>
            <a:rect r="r" b="b" t="t" l="l"/>
            <a:pathLst>
              <a:path h="1603495" w="8846867">
                <a:moveTo>
                  <a:pt x="0" y="0"/>
                </a:moveTo>
                <a:lnTo>
                  <a:pt x="8846867" y="0"/>
                </a:lnTo>
                <a:lnTo>
                  <a:pt x="8846867" y="1603494"/>
                </a:lnTo>
                <a:lnTo>
                  <a:pt x="0" y="16034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563957" y="492710"/>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Boating</a:t>
            </a:r>
          </a:p>
        </p:txBody>
      </p:sp>
      <p:sp>
        <p:nvSpPr>
          <p:cNvPr name="TextBox 8" id="8"/>
          <p:cNvSpPr txBox="true"/>
          <p:nvPr/>
        </p:nvSpPr>
        <p:spPr>
          <a:xfrm rot="0">
            <a:off x="3307341" y="492710"/>
            <a:ext cx="6919115" cy="876283"/>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Safety</a:t>
            </a:r>
          </a:p>
        </p:txBody>
      </p:sp>
      <p:sp>
        <p:nvSpPr>
          <p:cNvPr name="TextBox 9" id="9"/>
          <p:cNvSpPr txBox="true"/>
          <p:nvPr/>
        </p:nvSpPr>
        <p:spPr>
          <a:xfrm rot="0">
            <a:off x="7969784" y="981075"/>
            <a:ext cx="9377127" cy="6660515"/>
          </a:xfrm>
          <a:prstGeom prst="rect">
            <a:avLst/>
          </a:prstGeom>
        </p:spPr>
        <p:txBody>
          <a:bodyPr anchor="t" rtlCol="false" tIns="0" lIns="0" bIns="0" rIns="0">
            <a:spAutoFit/>
          </a:bodyPr>
          <a:lstStyle/>
          <a:p>
            <a:pPr>
              <a:lnSpc>
                <a:spcPts val="4060"/>
              </a:lnSpc>
            </a:pPr>
            <a:r>
              <a:rPr lang="en-US" sz="2900">
                <a:solidFill>
                  <a:srgbClr val="FFFFFF"/>
                </a:solidFill>
                <a:latin typeface="Montserrat Bold"/>
              </a:rPr>
              <a:t>Follow a pre-departure checklist. Using a pre-departure checklist is a helpful way to check the boat and ensure the proper gear is aboard. </a:t>
            </a:r>
          </a:p>
          <a:p>
            <a:pPr>
              <a:lnSpc>
                <a:spcPts val="4060"/>
              </a:lnSpc>
            </a:pPr>
          </a:p>
          <a:p>
            <a:pPr>
              <a:lnSpc>
                <a:spcPts val="4060"/>
              </a:lnSpc>
            </a:pPr>
            <a:r>
              <a:rPr lang="en-US" sz="2900">
                <a:solidFill>
                  <a:srgbClr val="FFFFFF"/>
                </a:solidFill>
                <a:latin typeface="Montserrat Bold"/>
              </a:rPr>
              <a:t>Be weather-wise. Always check local, route and destination weather and water conditions before departure and ensure it is safe to go out. </a:t>
            </a:r>
          </a:p>
          <a:p>
            <a:pPr>
              <a:lnSpc>
                <a:spcPts val="4060"/>
              </a:lnSpc>
            </a:pPr>
          </a:p>
          <a:p>
            <a:pPr>
              <a:lnSpc>
                <a:spcPts val="4060"/>
              </a:lnSpc>
            </a:pPr>
            <a:r>
              <a:rPr lang="en-US" sz="2900">
                <a:solidFill>
                  <a:srgbClr val="FFFFFF"/>
                </a:solidFill>
                <a:latin typeface="Montserrat Bold"/>
              </a:rPr>
              <a:t>Use common sense. Operate at a safe speed </a:t>
            </a:r>
          </a:p>
          <a:p>
            <a:pPr>
              <a:lnSpc>
                <a:spcPts val="4060"/>
              </a:lnSpc>
            </a:pPr>
            <a:r>
              <a:rPr lang="en-US" sz="2900">
                <a:solidFill>
                  <a:srgbClr val="FFFFFF"/>
                </a:solidFill>
                <a:latin typeface="Montserrat Bold"/>
              </a:rPr>
              <a:t>at all times, especially in crowded areas; stay alert and steer clear of large vessels and watercraft that can be restricted in their </a:t>
            </a:r>
          </a:p>
          <a:p>
            <a:pPr>
              <a:lnSpc>
                <a:spcPts val="4060"/>
              </a:lnSpc>
            </a:pPr>
            <a:r>
              <a:rPr lang="en-US" sz="2900">
                <a:solidFill>
                  <a:srgbClr val="FFFFFF"/>
                </a:solidFill>
                <a:latin typeface="Montserrat Bold"/>
              </a:rPr>
              <a:t>ability to stop or turn.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63957" y="1613842"/>
            <a:ext cx="6202942" cy="7424186"/>
            <a:chOff x="0" y="0"/>
            <a:chExt cx="8270589" cy="9898915"/>
          </a:xfrm>
        </p:grpSpPr>
        <p:pic>
          <p:nvPicPr>
            <p:cNvPr name="Picture 3" id="3"/>
            <p:cNvPicPr>
              <a:picLocks noChangeAspect="true"/>
            </p:cNvPicPr>
            <p:nvPr/>
          </p:nvPicPr>
          <p:blipFill>
            <a:blip r:embed="rId2"/>
            <a:srcRect l="11847" t="20754" r="0" b="8906"/>
            <a:stretch>
              <a:fillRect/>
            </a:stretch>
          </p:blipFill>
          <p:spPr>
            <a:xfrm flipH="false" flipV="false">
              <a:off x="0" y="0"/>
              <a:ext cx="8270589" cy="9898915"/>
            </a:xfrm>
            <a:prstGeom prst="rect">
              <a:avLst/>
            </a:prstGeom>
          </p:spPr>
        </p:pic>
      </p:grpSp>
      <p:grpSp>
        <p:nvGrpSpPr>
          <p:cNvPr name="Group 4" id="4"/>
          <p:cNvGrpSpPr/>
          <p:nvPr/>
        </p:nvGrpSpPr>
        <p:grpSpPr>
          <a:xfrm rot="0">
            <a:off x="7483072" y="540337"/>
            <a:ext cx="10350550" cy="9206326"/>
            <a:chOff x="0" y="0"/>
            <a:chExt cx="3963065" cy="3524959"/>
          </a:xfrm>
        </p:grpSpPr>
        <p:sp>
          <p:nvSpPr>
            <p:cNvPr name="Freeform 5" id="5"/>
            <p:cNvSpPr/>
            <p:nvPr/>
          </p:nvSpPr>
          <p:spPr>
            <a:xfrm flipH="false" flipV="false" rot="0">
              <a:off x="0" y="0"/>
              <a:ext cx="3963065" cy="3524960"/>
            </a:xfrm>
            <a:custGeom>
              <a:avLst/>
              <a:gdLst/>
              <a:ahLst/>
              <a:cxnLst/>
              <a:rect r="r" b="b" t="t" l="l"/>
              <a:pathLst>
                <a:path h="3524960" w="3963065">
                  <a:moveTo>
                    <a:pt x="3838604" y="3524959"/>
                  </a:moveTo>
                  <a:lnTo>
                    <a:pt x="124460" y="3524959"/>
                  </a:lnTo>
                  <a:cubicBezTo>
                    <a:pt x="55880" y="3524959"/>
                    <a:pt x="0" y="3469079"/>
                    <a:pt x="0" y="3400499"/>
                  </a:cubicBezTo>
                  <a:lnTo>
                    <a:pt x="0" y="124460"/>
                  </a:lnTo>
                  <a:cubicBezTo>
                    <a:pt x="0" y="55880"/>
                    <a:pt x="55880" y="0"/>
                    <a:pt x="124460" y="0"/>
                  </a:cubicBezTo>
                  <a:lnTo>
                    <a:pt x="3838605" y="0"/>
                  </a:lnTo>
                  <a:cubicBezTo>
                    <a:pt x="3907185" y="0"/>
                    <a:pt x="3963065" y="55880"/>
                    <a:pt x="3963065" y="124460"/>
                  </a:cubicBezTo>
                  <a:lnTo>
                    <a:pt x="3963065" y="3400499"/>
                  </a:lnTo>
                  <a:cubicBezTo>
                    <a:pt x="3963065" y="3469079"/>
                    <a:pt x="3907185" y="3524960"/>
                    <a:pt x="3838605" y="3524960"/>
                  </a:cubicBezTo>
                  <a:close/>
                </a:path>
              </a:pathLst>
            </a:custGeom>
            <a:solidFill>
              <a:srgbClr val="FF8800"/>
            </a:solidFill>
          </p:spPr>
        </p:sp>
      </p:grpSp>
      <p:sp>
        <p:nvSpPr>
          <p:cNvPr name="Freeform 6" id="6"/>
          <p:cNvSpPr/>
          <p:nvPr/>
        </p:nvSpPr>
        <p:spPr>
          <a:xfrm flipH="false" flipV="false" rot="0">
            <a:off x="934626" y="8952303"/>
            <a:ext cx="5461603" cy="989916"/>
          </a:xfrm>
          <a:custGeom>
            <a:avLst/>
            <a:gdLst/>
            <a:ahLst/>
            <a:cxnLst/>
            <a:rect r="r" b="b" t="t" l="l"/>
            <a:pathLst>
              <a:path h="989916" w="5461603">
                <a:moveTo>
                  <a:pt x="0" y="0"/>
                </a:moveTo>
                <a:lnTo>
                  <a:pt x="5461603" y="0"/>
                </a:lnTo>
                <a:lnTo>
                  <a:pt x="5461603" y="989916"/>
                </a:lnTo>
                <a:lnTo>
                  <a:pt x="0" y="9899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563957" y="492710"/>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Boating</a:t>
            </a:r>
          </a:p>
        </p:txBody>
      </p:sp>
      <p:sp>
        <p:nvSpPr>
          <p:cNvPr name="TextBox 8" id="8"/>
          <p:cNvSpPr txBox="true"/>
          <p:nvPr/>
        </p:nvSpPr>
        <p:spPr>
          <a:xfrm rot="0">
            <a:off x="3307341" y="492710"/>
            <a:ext cx="6919115" cy="876283"/>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Safety</a:t>
            </a:r>
          </a:p>
        </p:txBody>
      </p:sp>
      <p:sp>
        <p:nvSpPr>
          <p:cNvPr name="TextBox 9" id="9"/>
          <p:cNvSpPr txBox="true"/>
          <p:nvPr/>
        </p:nvSpPr>
        <p:spPr>
          <a:xfrm rot="0">
            <a:off x="7909649" y="921385"/>
            <a:ext cx="9497396" cy="8396605"/>
          </a:xfrm>
          <a:prstGeom prst="rect">
            <a:avLst/>
          </a:prstGeom>
        </p:spPr>
        <p:txBody>
          <a:bodyPr anchor="t" rtlCol="false" tIns="0" lIns="0" bIns="0" rIns="0">
            <a:spAutoFit/>
          </a:bodyPr>
          <a:lstStyle/>
          <a:p>
            <a:pPr>
              <a:lnSpc>
                <a:spcPts val="3919"/>
              </a:lnSpc>
            </a:pPr>
            <a:r>
              <a:rPr lang="en-US" sz="2799">
                <a:solidFill>
                  <a:srgbClr val="FFFFFF"/>
                </a:solidFill>
                <a:latin typeface="Montserrat Bold"/>
              </a:rPr>
              <a:t>Know the nautical rules of the seas. Maintain </a:t>
            </a:r>
          </a:p>
          <a:p>
            <a:pPr>
              <a:lnSpc>
                <a:spcPts val="3919"/>
              </a:lnSpc>
            </a:pPr>
            <a:r>
              <a:rPr lang="en-US" sz="2799">
                <a:solidFill>
                  <a:srgbClr val="FFFFFF"/>
                </a:solidFill>
                <a:latin typeface="Montserrat Bold"/>
              </a:rPr>
              <a:t>a proper lookout and respect buoys and other navigational aids, all of which are in place to ensure your safety and the safety of the </a:t>
            </a:r>
          </a:p>
          <a:p>
            <a:pPr>
              <a:lnSpc>
                <a:spcPts val="3919"/>
              </a:lnSpc>
            </a:pPr>
            <a:r>
              <a:rPr lang="en-US" sz="2799">
                <a:solidFill>
                  <a:srgbClr val="FFFFFF"/>
                </a:solidFill>
                <a:latin typeface="Montserrat Bold"/>
              </a:rPr>
              <a:t>boats around you. </a:t>
            </a:r>
          </a:p>
          <a:p>
            <a:pPr>
              <a:lnSpc>
                <a:spcPts val="3919"/>
              </a:lnSpc>
            </a:pPr>
          </a:p>
          <a:p>
            <a:pPr>
              <a:lnSpc>
                <a:spcPts val="3919"/>
              </a:lnSpc>
            </a:pPr>
            <a:r>
              <a:rPr lang="en-US" sz="2799">
                <a:solidFill>
                  <a:srgbClr val="FFFFFF"/>
                </a:solidFill>
                <a:latin typeface="Montserrat Bold"/>
              </a:rPr>
              <a:t>Remain sober if you are the skipper. A boat operator is likely to become impaired quicker </a:t>
            </a:r>
          </a:p>
          <a:p>
            <a:pPr>
              <a:lnSpc>
                <a:spcPts val="3919"/>
              </a:lnSpc>
            </a:pPr>
            <a:r>
              <a:rPr lang="en-US" sz="2799">
                <a:solidFill>
                  <a:srgbClr val="FFFFFF"/>
                </a:solidFill>
                <a:latin typeface="Montserrat Bold"/>
              </a:rPr>
              <a:t>than a driver. Operating a boat while </a:t>
            </a:r>
          </a:p>
          <a:p>
            <a:pPr>
              <a:lnSpc>
                <a:spcPts val="3919"/>
              </a:lnSpc>
            </a:pPr>
            <a:r>
              <a:rPr lang="en-US" sz="2799">
                <a:solidFill>
                  <a:srgbClr val="FFFFFF"/>
                </a:solidFill>
                <a:latin typeface="Montserrat Bold"/>
              </a:rPr>
              <a:t>intoxicated is illegal. Nearly half of all boating accidents involve alcohol. </a:t>
            </a:r>
          </a:p>
          <a:p>
            <a:pPr>
              <a:lnSpc>
                <a:spcPts val="3919"/>
              </a:lnSpc>
            </a:pPr>
          </a:p>
          <a:p>
            <a:pPr>
              <a:lnSpc>
                <a:spcPts val="3919"/>
              </a:lnSpc>
            </a:pPr>
            <a:r>
              <a:rPr lang="en-US" sz="2799">
                <a:solidFill>
                  <a:srgbClr val="FFFFFF"/>
                </a:solidFill>
                <a:latin typeface="Montserrat Bold"/>
              </a:rPr>
              <a:t>Designate an assistant skipper. Make sure more than one person aboard is familiar with boat handling, operations and general boating safety, </a:t>
            </a:r>
          </a:p>
          <a:p>
            <a:pPr>
              <a:lnSpc>
                <a:spcPts val="3919"/>
              </a:lnSpc>
            </a:pPr>
            <a:r>
              <a:rPr lang="en-US" sz="2799">
                <a:solidFill>
                  <a:srgbClr val="FFFFFF"/>
                </a:solidFill>
                <a:latin typeface="Montserrat Bold"/>
              </a:rPr>
              <a:t>in case the primary operator is incapacitated and someone else needs to get the boat back to shore.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63957" y="1886789"/>
            <a:ext cx="17133284" cy="7371511"/>
            <a:chOff x="0" y="0"/>
            <a:chExt cx="6560068" cy="2822437"/>
          </a:xfrm>
        </p:grpSpPr>
        <p:sp>
          <p:nvSpPr>
            <p:cNvPr name="Freeform 3" id="3"/>
            <p:cNvSpPr/>
            <p:nvPr/>
          </p:nvSpPr>
          <p:spPr>
            <a:xfrm flipH="false" flipV="false" rot="0">
              <a:off x="0" y="0"/>
              <a:ext cx="6560069" cy="2822437"/>
            </a:xfrm>
            <a:custGeom>
              <a:avLst/>
              <a:gdLst/>
              <a:ahLst/>
              <a:cxnLst/>
              <a:rect r="r" b="b" t="t" l="l"/>
              <a:pathLst>
                <a:path h="2822437" w="6560069">
                  <a:moveTo>
                    <a:pt x="6435608" y="2822437"/>
                  </a:moveTo>
                  <a:lnTo>
                    <a:pt x="124460" y="2822437"/>
                  </a:lnTo>
                  <a:cubicBezTo>
                    <a:pt x="55880" y="2822437"/>
                    <a:pt x="0" y="2766557"/>
                    <a:pt x="0" y="2697977"/>
                  </a:cubicBezTo>
                  <a:lnTo>
                    <a:pt x="0" y="124460"/>
                  </a:lnTo>
                  <a:cubicBezTo>
                    <a:pt x="0" y="55880"/>
                    <a:pt x="55880" y="0"/>
                    <a:pt x="124460" y="0"/>
                  </a:cubicBezTo>
                  <a:lnTo>
                    <a:pt x="6435608" y="0"/>
                  </a:lnTo>
                  <a:cubicBezTo>
                    <a:pt x="6504188" y="0"/>
                    <a:pt x="6560069" y="55880"/>
                    <a:pt x="6560069" y="124460"/>
                  </a:cubicBezTo>
                  <a:lnTo>
                    <a:pt x="6560069" y="2697977"/>
                  </a:lnTo>
                  <a:cubicBezTo>
                    <a:pt x="6560069" y="2766557"/>
                    <a:pt x="6504188" y="2822437"/>
                    <a:pt x="6435608" y="2822437"/>
                  </a:cubicBezTo>
                  <a:close/>
                </a:path>
              </a:pathLst>
            </a:custGeom>
            <a:solidFill>
              <a:srgbClr val="E35A1D"/>
            </a:solidFill>
          </p:spPr>
        </p:sp>
      </p:grpSp>
      <p:sp>
        <p:nvSpPr>
          <p:cNvPr name="Freeform 4" id="4"/>
          <p:cNvSpPr/>
          <p:nvPr/>
        </p:nvSpPr>
        <p:spPr>
          <a:xfrm flipH="false" flipV="false" rot="0">
            <a:off x="439015" y="8958173"/>
            <a:ext cx="5461603" cy="989916"/>
          </a:xfrm>
          <a:custGeom>
            <a:avLst/>
            <a:gdLst/>
            <a:ahLst/>
            <a:cxnLst/>
            <a:rect r="r" b="b" t="t" l="l"/>
            <a:pathLst>
              <a:path h="989916" w="5461603">
                <a:moveTo>
                  <a:pt x="0" y="0"/>
                </a:moveTo>
                <a:lnTo>
                  <a:pt x="5461603" y="0"/>
                </a:lnTo>
                <a:lnTo>
                  <a:pt x="5461603" y="989915"/>
                </a:lnTo>
                <a:lnTo>
                  <a:pt x="0" y="9899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563957" y="492710"/>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Boating</a:t>
            </a:r>
          </a:p>
        </p:txBody>
      </p:sp>
      <p:sp>
        <p:nvSpPr>
          <p:cNvPr name="TextBox 6" id="6"/>
          <p:cNvSpPr txBox="true"/>
          <p:nvPr/>
        </p:nvSpPr>
        <p:spPr>
          <a:xfrm rot="0">
            <a:off x="3307341" y="492710"/>
            <a:ext cx="6919115" cy="876283"/>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Safety</a:t>
            </a:r>
          </a:p>
        </p:txBody>
      </p:sp>
      <p:sp>
        <p:nvSpPr>
          <p:cNvPr name="TextBox 7" id="7"/>
          <p:cNvSpPr txBox="true"/>
          <p:nvPr/>
        </p:nvSpPr>
        <p:spPr>
          <a:xfrm rot="0">
            <a:off x="796403" y="2267348"/>
            <a:ext cx="16668392" cy="6229838"/>
          </a:xfrm>
          <a:prstGeom prst="rect">
            <a:avLst/>
          </a:prstGeom>
        </p:spPr>
        <p:txBody>
          <a:bodyPr anchor="t" rtlCol="false" tIns="0" lIns="0" bIns="0" rIns="0">
            <a:spAutoFit/>
          </a:bodyPr>
          <a:lstStyle/>
          <a:p>
            <a:pPr marL="474979" indent="-237490" lvl="1">
              <a:lnSpc>
                <a:spcPts val="3079"/>
              </a:lnSpc>
              <a:buFont typeface="Arial"/>
              <a:buChar char="•"/>
            </a:pPr>
            <a:r>
              <a:rPr lang="en-US" sz="2199">
                <a:solidFill>
                  <a:srgbClr val="FFFFFF"/>
                </a:solidFill>
                <a:latin typeface="Montserrat Bold"/>
              </a:rPr>
              <a:t>Develop a float plan. Let someone else know where you’re going and your estimated time of return. A float plan can include the following information: name, address and phone number of trip leader and passengers; boat type and registration information; trip itinerary; types of communication and signal equipment aboard, such as an Emergency Position Indicating Radio Beacon (EPIRB) or Personal Locator Beacon. </a:t>
            </a:r>
          </a:p>
          <a:p>
            <a:pPr>
              <a:lnSpc>
                <a:spcPts val="3079"/>
              </a:lnSpc>
            </a:pPr>
          </a:p>
          <a:p>
            <a:pPr marL="474979" indent="-237490" lvl="1">
              <a:lnSpc>
                <a:spcPts val="3079"/>
              </a:lnSpc>
              <a:buFont typeface="Arial"/>
              <a:buChar char="•"/>
            </a:pPr>
            <a:r>
              <a:rPr lang="en-US" sz="2199">
                <a:solidFill>
                  <a:srgbClr val="FFFFFF"/>
                </a:solidFill>
                <a:latin typeface="Montserrat Bold"/>
              </a:rPr>
              <a:t>Have life jackets on hand. Assign and fit each passenger and crew member with a life jacket before departure. </a:t>
            </a:r>
          </a:p>
          <a:p>
            <a:pPr>
              <a:lnSpc>
                <a:spcPts val="3079"/>
              </a:lnSpc>
            </a:pPr>
          </a:p>
          <a:p>
            <a:pPr marL="474979" indent="-237490" lvl="1">
              <a:lnSpc>
                <a:spcPts val="3079"/>
              </a:lnSpc>
              <a:buFont typeface="Arial"/>
              <a:buChar char="•"/>
            </a:pPr>
            <a:r>
              <a:rPr lang="en-US" sz="2199">
                <a:solidFill>
                  <a:srgbClr val="FFFFFF"/>
                </a:solidFill>
                <a:latin typeface="Montserrat Bold"/>
              </a:rPr>
              <a:t>Be aware of carbon monoxide. Maintain fresh air circulation throughout the boat. Educate all passengers about the symptoms of CO poisoning and where CO may accumulate. </a:t>
            </a:r>
          </a:p>
          <a:p>
            <a:pPr>
              <a:lnSpc>
                <a:spcPts val="3079"/>
              </a:lnSpc>
            </a:pPr>
          </a:p>
          <a:p>
            <a:pPr marL="474979" indent="-237490" lvl="1">
              <a:lnSpc>
                <a:spcPts val="3079"/>
              </a:lnSpc>
              <a:buFont typeface="Arial"/>
              <a:buChar char="•"/>
            </a:pPr>
            <a:r>
              <a:rPr lang="en-US" sz="2199">
                <a:solidFill>
                  <a:srgbClr val="FFFFFF"/>
                </a:solidFill>
                <a:latin typeface="Montserrat Bold"/>
              </a:rPr>
              <a:t>Skip swimming in a marina. Never swim in a marina or in other areas where boats are connected to shore power. Stray power in the water can create an electric shock hazard. </a:t>
            </a:r>
          </a:p>
          <a:p>
            <a:pPr>
              <a:lnSpc>
                <a:spcPts val="3079"/>
              </a:lnSpc>
            </a:pPr>
          </a:p>
          <a:p>
            <a:pPr marL="474979" indent="-237490" lvl="1">
              <a:lnSpc>
                <a:spcPts val="3079"/>
              </a:lnSpc>
              <a:buFont typeface="Arial"/>
              <a:buChar char="•"/>
            </a:pPr>
            <a:r>
              <a:rPr lang="en-US" sz="2199">
                <a:solidFill>
                  <a:srgbClr val="FFFFFF"/>
                </a:solidFill>
                <a:latin typeface="Montserrat Bold"/>
              </a:rPr>
              <a:t>Stay clear of the engine. Drivers should wear the boat engine's cut-off switch lanyard at all times. Keep watch around the propeller area when people are in the water. Never allow passengers to board or exit your boat from the water when engines are on or idling. Take extra precautions near boats towing skiers or tubers. </a:t>
            </a:r>
          </a:p>
        </p:txBody>
      </p:sp>
      <p:sp>
        <p:nvSpPr>
          <p:cNvPr name="Freeform 8" id="8"/>
          <p:cNvSpPr/>
          <p:nvPr/>
        </p:nvSpPr>
        <p:spPr>
          <a:xfrm flipH="false" flipV="false" rot="0">
            <a:off x="6413198" y="8958173"/>
            <a:ext cx="5461603" cy="989916"/>
          </a:xfrm>
          <a:custGeom>
            <a:avLst/>
            <a:gdLst/>
            <a:ahLst/>
            <a:cxnLst/>
            <a:rect r="r" b="b" t="t" l="l"/>
            <a:pathLst>
              <a:path h="989916" w="5461603">
                <a:moveTo>
                  <a:pt x="0" y="0"/>
                </a:moveTo>
                <a:lnTo>
                  <a:pt x="5461604" y="0"/>
                </a:lnTo>
                <a:lnTo>
                  <a:pt x="5461604" y="989915"/>
                </a:lnTo>
                <a:lnTo>
                  <a:pt x="0" y="9899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2389152" y="8958173"/>
            <a:ext cx="5461603" cy="989916"/>
          </a:xfrm>
          <a:custGeom>
            <a:avLst/>
            <a:gdLst/>
            <a:ahLst/>
            <a:cxnLst/>
            <a:rect r="r" b="b" t="t" l="l"/>
            <a:pathLst>
              <a:path h="989916" w="5461603">
                <a:moveTo>
                  <a:pt x="0" y="0"/>
                </a:moveTo>
                <a:lnTo>
                  <a:pt x="5461603" y="0"/>
                </a:lnTo>
                <a:lnTo>
                  <a:pt x="5461603" y="989915"/>
                </a:lnTo>
                <a:lnTo>
                  <a:pt x="0" y="9899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23930" y="736454"/>
            <a:ext cx="5404137" cy="9211113"/>
            <a:chOff x="0" y="0"/>
            <a:chExt cx="7205516" cy="12281484"/>
          </a:xfrm>
        </p:grpSpPr>
        <p:pic>
          <p:nvPicPr>
            <p:cNvPr name="Picture 3" id="3"/>
            <p:cNvPicPr>
              <a:picLocks noChangeAspect="true"/>
            </p:cNvPicPr>
            <p:nvPr/>
          </p:nvPicPr>
          <p:blipFill>
            <a:blip r:embed="rId2"/>
            <a:srcRect l="59784" t="0" r="2984" b="0"/>
            <a:stretch>
              <a:fillRect/>
            </a:stretch>
          </p:blipFill>
          <p:spPr>
            <a:xfrm flipH="false" flipV="false">
              <a:off x="0" y="0"/>
              <a:ext cx="7205516" cy="12281484"/>
            </a:xfrm>
            <a:prstGeom prst="rect">
              <a:avLst/>
            </a:prstGeom>
          </p:spPr>
        </p:pic>
      </p:grpSp>
      <p:grpSp>
        <p:nvGrpSpPr>
          <p:cNvPr name="Group 4" id="4"/>
          <p:cNvGrpSpPr/>
          <p:nvPr/>
        </p:nvGrpSpPr>
        <p:grpSpPr>
          <a:xfrm rot="0">
            <a:off x="563957" y="1626624"/>
            <a:ext cx="11366304" cy="8320943"/>
            <a:chOff x="0" y="0"/>
            <a:chExt cx="4351981" cy="3185960"/>
          </a:xfrm>
        </p:grpSpPr>
        <p:sp>
          <p:nvSpPr>
            <p:cNvPr name="Freeform 5" id="5"/>
            <p:cNvSpPr/>
            <p:nvPr/>
          </p:nvSpPr>
          <p:spPr>
            <a:xfrm flipH="false" flipV="false" rot="0">
              <a:off x="0" y="0"/>
              <a:ext cx="4351981" cy="3185960"/>
            </a:xfrm>
            <a:custGeom>
              <a:avLst/>
              <a:gdLst/>
              <a:ahLst/>
              <a:cxnLst/>
              <a:rect r="r" b="b" t="t" l="l"/>
              <a:pathLst>
                <a:path h="3185960" w="4351981">
                  <a:moveTo>
                    <a:pt x="4227521" y="3185960"/>
                  </a:moveTo>
                  <a:lnTo>
                    <a:pt x="124460" y="3185960"/>
                  </a:lnTo>
                  <a:cubicBezTo>
                    <a:pt x="55880" y="3185960"/>
                    <a:pt x="0" y="3130080"/>
                    <a:pt x="0" y="3061500"/>
                  </a:cubicBezTo>
                  <a:lnTo>
                    <a:pt x="0" y="124460"/>
                  </a:lnTo>
                  <a:cubicBezTo>
                    <a:pt x="0" y="55880"/>
                    <a:pt x="55880" y="0"/>
                    <a:pt x="124460" y="0"/>
                  </a:cubicBezTo>
                  <a:lnTo>
                    <a:pt x="4227521" y="0"/>
                  </a:lnTo>
                  <a:cubicBezTo>
                    <a:pt x="4296101" y="0"/>
                    <a:pt x="4351981" y="55880"/>
                    <a:pt x="4351981" y="124460"/>
                  </a:cubicBezTo>
                  <a:lnTo>
                    <a:pt x="4351981" y="3061500"/>
                  </a:lnTo>
                  <a:cubicBezTo>
                    <a:pt x="4351981" y="3130080"/>
                    <a:pt x="4296101" y="3185960"/>
                    <a:pt x="4227521" y="3185960"/>
                  </a:cubicBezTo>
                  <a:close/>
                </a:path>
              </a:pathLst>
            </a:custGeom>
            <a:solidFill>
              <a:srgbClr val="FF8800"/>
            </a:solidFill>
          </p:spPr>
        </p:sp>
      </p:grpSp>
      <p:sp>
        <p:nvSpPr>
          <p:cNvPr name="TextBox 6" id="6"/>
          <p:cNvSpPr txBox="true"/>
          <p:nvPr/>
        </p:nvSpPr>
        <p:spPr>
          <a:xfrm rot="0">
            <a:off x="563957" y="492710"/>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Boating</a:t>
            </a:r>
          </a:p>
        </p:txBody>
      </p:sp>
      <p:sp>
        <p:nvSpPr>
          <p:cNvPr name="TextBox 7" id="7"/>
          <p:cNvSpPr txBox="true"/>
          <p:nvPr/>
        </p:nvSpPr>
        <p:spPr>
          <a:xfrm rot="0">
            <a:off x="3424239" y="492710"/>
            <a:ext cx="8506021" cy="876283"/>
          </a:xfrm>
          <a:prstGeom prst="rect">
            <a:avLst/>
          </a:prstGeom>
        </p:spPr>
        <p:txBody>
          <a:bodyPr anchor="t" rtlCol="false" tIns="0" lIns="0" bIns="0" rIns="0">
            <a:spAutoFit/>
          </a:bodyPr>
          <a:lstStyle/>
          <a:p>
            <a:pPr>
              <a:lnSpc>
                <a:spcPts val="6600"/>
              </a:lnSpc>
            </a:pPr>
            <a:r>
              <a:rPr lang="en-US" sz="6000">
                <a:solidFill>
                  <a:srgbClr val="00B8F1"/>
                </a:solidFill>
                <a:latin typeface="Barlow Bold"/>
              </a:rPr>
              <a:t>Safety</a:t>
            </a:r>
            <a:r>
              <a:rPr lang="en-US" sz="6000">
                <a:solidFill>
                  <a:srgbClr val="FF8800"/>
                </a:solidFill>
                <a:latin typeface="Barlow Bold"/>
              </a:rPr>
              <a:t>: Man Overboard</a:t>
            </a:r>
          </a:p>
        </p:txBody>
      </p:sp>
      <p:sp>
        <p:nvSpPr>
          <p:cNvPr name="TextBox 8" id="8"/>
          <p:cNvSpPr txBox="true"/>
          <p:nvPr/>
        </p:nvSpPr>
        <p:spPr>
          <a:xfrm rot="0">
            <a:off x="1028700" y="1852184"/>
            <a:ext cx="10398106" cy="7673975"/>
          </a:xfrm>
          <a:prstGeom prst="rect">
            <a:avLst/>
          </a:prstGeom>
        </p:spPr>
        <p:txBody>
          <a:bodyPr anchor="t" rtlCol="false" tIns="0" lIns="0" bIns="0" rIns="0">
            <a:spAutoFit/>
          </a:bodyPr>
          <a:lstStyle/>
          <a:p>
            <a:pPr>
              <a:lnSpc>
                <a:spcPts val="3780"/>
              </a:lnSpc>
            </a:pPr>
            <a:r>
              <a:rPr lang="en-US" sz="2700">
                <a:solidFill>
                  <a:srgbClr val="FFFFFF"/>
                </a:solidFill>
                <a:latin typeface="Montserrat Bold"/>
              </a:rPr>
              <a:t>Shout – “Man overboard!”</a:t>
            </a:r>
          </a:p>
          <a:p>
            <a:pPr>
              <a:lnSpc>
                <a:spcPts val="3780"/>
              </a:lnSpc>
            </a:pPr>
            <a:r>
              <a:rPr lang="en-US" sz="2700">
                <a:solidFill>
                  <a:srgbClr val="FFFFFF"/>
                </a:solidFill>
                <a:latin typeface="Montserrat Bold"/>
              </a:rPr>
              <a:t> </a:t>
            </a:r>
          </a:p>
          <a:p>
            <a:pPr>
              <a:lnSpc>
                <a:spcPts val="3780"/>
              </a:lnSpc>
            </a:pPr>
            <a:r>
              <a:rPr lang="en-US" sz="2700">
                <a:solidFill>
                  <a:srgbClr val="FFFFFF"/>
                </a:solidFill>
                <a:latin typeface="Montserrat Bold"/>
              </a:rPr>
              <a:t>Spot – Locate the person in the water and keep an eye on them at all times. With waves and the boat’s movement, it’s easy to lose track of your victim. </a:t>
            </a:r>
          </a:p>
          <a:p>
            <a:pPr>
              <a:lnSpc>
                <a:spcPts val="3780"/>
              </a:lnSpc>
            </a:pPr>
          </a:p>
          <a:p>
            <a:pPr>
              <a:lnSpc>
                <a:spcPts val="3780"/>
              </a:lnSpc>
            </a:pPr>
            <a:r>
              <a:rPr lang="en-US" sz="2700">
                <a:solidFill>
                  <a:srgbClr val="FFFFFF"/>
                </a:solidFill>
                <a:latin typeface="Montserrat Bold"/>
              </a:rPr>
              <a:t>Throw – Toss a flotation device into the water for </a:t>
            </a:r>
          </a:p>
          <a:p>
            <a:pPr>
              <a:lnSpc>
                <a:spcPts val="3780"/>
              </a:lnSpc>
            </a:pPr>
            <a:r>
              <a:rPr lang="en-US" sz="2700">
                <a:solidFill>
                  <a:srgbClr val="FFFFFF"/>
                </a:solidFill>
                <a:latin typeface="Montserrat Bold"/>
              </a:rPr>
              <a:t>the victim to latch onto. </a:t>
            </a:r>
          </a:p>
          <a:p>
            <a:pPr>
              <a:lnSpc>
                <a:spcPts val="3780"/>
              </a:lnSpc>
            </a:pPr>
          </a:p>
          <a:p>
            <a:pPr>
              <a:lnSpc>
                <a:spcPts val="3780"/>
              </a:lnSpc>
            </a:pPr>
            <a:r>
              <a:rPr lang="en-US" sz="2700">
                <a:solidFill>
                  <a:srgbClr val="FFFFFF"/>
                </a:solidFill>
                <a:latin typeface="Montserrat Bold"/>
              </a:rPr>
              <a:t>Boat Turn Around* – Turn back toward the victim </a:t>
            </a:r>
          </a:p>
          <a:p>
            <a:pPr>
              <a:lnSpc>
                <a:spcPts val="3780"/>
              </a:lnSpc>
            </a:pPr>
            <a:r>
              <a:rPr lang="en-US" sz="2700">
                <a:solidFill>
                  <a:srgbClr val="FFFFFF"/>
                </a:solidFill>
                <a:latin typeface="Montserrat Bold"/>
              </a:rPr>
              <a:t>to pick them up. </a:t>
            </a:r>
          </a:p>
          <a:p>
            <a:pPr>
              <a:lnSpc>
                <a:spcPts val="3780"/>
              </a:lnSpc>
            </a:pPr>
          </a:p>
          <a:p>
            <a:pPr>
              <a:lnSpc>
                <a:spcPts val="3920"/>
              </a:lnSpc>
            </a:pPr>
            <a:r>
              <a:rPr lang="en-US" sz="2800">
                <a:solidFill>
                  <a:srgbClr val="FFFFFF"/>
                </a:solidFill>
                <a:latin typeface="Montserrat Bold"/>
              </a:rPr>
              <a:t>Pull or Climb – Return to the victim’s side, toss a lifeline, and tow them in. Or you can pull the victim by the life vest into the boat. If they’re strong enough, they may be able to climb aboard via the swim ladder.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95673" y="1731647"/>
            <a:ext cx="16869235" cy="7324996"/>
            <a:chOff x="0" y="0"/>
            <a:chExt cx="6458968" cy="2804627"/>
          </a:xfrm>
        </p:grpSpPr>
        <p:sp>
          <p:nvSpPr>
            <p:cNvPr name="Freeform 3" id="3"/>
            <p:cNvSpPr/>
            <p:nvPr/>
          </p:nvSpPr>
          <p:spPr>
            <a:xfrm flipH="false" flipV="false" rot="0">
              <a:off x="0" y="0"/>
              <a:ext cx="6458969" cy="2804627"/>
            </a:xfrm>
            <a:custGeom>
              <a:avLst/>
              <a:gdLst/>
              <a:ahLst/>
              <a:cxnLst/>
              <a:rect r="r" b="b" t="t" l="l"/>
              <a:pathLst>
                <a:path h="2804627" w="6458969">
                  <a:moveTo>
                    <a:pt x="6334508" y="2804627"/>
                  </a:moveTo>
                  <a:lnTo>
                    <a:pt x="124460" y="2804627"/>
                  </a:lnTo>
                  <a:cubicBezTo>
                    <a:pt x="55880" y="2804627"/>
                    <a:pt x="0" y="2748747"/>
                    <a:pt x="0" y="2680167"/>
                  </a:cubicBezTo>
                  <a:lnTo>
                    <a:pt x="0" y="124460"/>
                  </a:lnTo>
                  <a:cubicBezTo>
                    <a:pt x="0" y="55880"/>
                    <a:pt x="55880" y="0"/>
                    <a:pt x="124460" y="0"/>
                  </a:cubicBezTo>
                  <a:lnTo>
                    <a:pt x="6334508" y="0"/>
                  </a:lnTo>
                  <a:cubicBezTo>
                    <a:pt x="6403088" y="0"/>
                    <a:pt x="6458969" y="55880"/>
                    <a:pt x="6458969" y="124460"/>
                  </a:cubicBezTo>
                  <a:lnTo>
                    <a:pt x="6458969" y="2680167"/>
                  </a:lnTo>
                  <a:cubicBezTo>
                    <a:pt x="6458969" y="2748747"/>
                    <a:pt x="6403088" y="2804627"/>
                    <a:pt x="6334508" y="2804627"/>
                  </a:cubicBezTo>
                  <a:close/>
                </a:path>
              </a:pathLst>
            </a:custGeom>
            <a:solidFill>
              <a:srgbClr val="FF8800"/>
            </a:solidFill>
          </p:spPr>
        </p:sp>
      </p:grpSp>
      <p:sp>
        <p:nvSpPr>
          <p:cNvPr name="Freeform 4" id="4"/>
          <p:cNvSpPr/>
          <p:nvPr/>
        </p:nvSpPr>
        <p:spPr>
          <a:xfrm flipH="true" flipV="true" rot="5041668">
            <a:off x="15136597" y="-1577935"/>
            <a:ext cx="1402815" cy="4082266"/>
          </a:xfrm>
          <a:custGeom>
            <a:avLst/>
            <a:gdLst/>
            <a:ahLst/>
            <a:cxnLst/>
            <a:rect r="r" b="b" t="t" l="l"/>
            <a:pathLst>
              <a:path h="4082266" w="1402815">
                <a:moveTo>
                  <a:pt x="1402815" y="4082265"/>
                </a:moveTo>
                <a:lnTo>
                  <a:pt x="0" y="4082265"/>
                </a:lnTo>
                <a:lnTo>
                  <a:pt x="0" y="0"/>
                </a:lnTo>
                <a:lnTo>
                  <a:pt x="1402815" y="0"/>
                </a:lnTo>
                <a:lnTo>
                  <a:pt x="1402815" y="408226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true" flipV="true" rot="3335037">
            <a:off x="16671963" y="-1432940"/>
            <a:ext cx="1443787" cy="4201498"/>
          </a:xfrm>
          <a:custGeom>
            <a:avLst/>
            <a:gdLst/>
            <a:ahLst/>
            <a:cxnLst/>
            <a:rect r="r" b="b" t="t" l="l"/>
            <a:pathLst>
              <a:path h="4201498" w="1443787">
                <a:moveTo>
                  <a:pt x="1443787" y="4201497"/>
                </a:moveTo>
                <a:lnTo>
                  <a:pt x="0" y="4201497"/>
                </a:lnTo>
                <a:lnTo>
                  <a:pt x="0" y="0"/>
                </a:lnTo>
                <a:lnTo>
                  <a:pt x="1443787" y="0"/>
                </a:lnTo>
                <a:lnTo>
                  <a:pt x="1443787" y="4201497"/>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1190942" y="1941763"/>
            <a:ext cx="15678697" cy="7192003"/>
          </a:xfrm>
          <a:prstGeom prst="rect">
            <a:avLst/>
          </a:prstGeom>
        </p:spPr>
        <p:txBody>
          <a:bodyPr anchor="t" rtlCol="false" tIns="0" lIns="0" bIns="0" rIns="0">
            <a:spAutoFit/>
          </a:bodyPr>
          <a:lstStyle/>
          <a:p>
            <a:pPr>
              <a:lnSpc>
                <a:spcPts val="4095"/>
              </a:lnSpc>
            </a:pPr>
            <a:r>
              <a:rPr lang="en-US" sz="2925">
                <a:solidFill>
                  <a:srgbClr val="FFFFFF"/>
                </a:solidFill>
                <a:latin typeface="Montserrat Bold"/>
              </a:rPr>
              <a:t>BoatUS Foundation: "Stressors, such as exposure to noise, vibration, sun, glare, wind, and the motion of the water, affect boat operators and passengers, thus drinking while boating is even more dangerous than drinking and driving."</a:t>
            </a:r>
          </a:p>
          <a:p>
            <a:pPr>
              <a:lnSpc>
                <a:spcPts val="4095"/>
              </a:lnSpc>
            </a:pPr>
          </a:p>
          <a:p>
            <a:pPr>
              <a:lnSpc>
                <a:spcPts val="4095"/>
              </a:lnSpc>
            </a:pPr>
            <a:r>
              <a:rPr lang="en-US" sz="2925">
                <a:solidFill>
                  <a:srgbClr val="FFFFFF"/>
                </a:solidFill>
                <a:latin typeface="Montserrat Bold"/>
              </a:rPr>
              <a:t>"Research shows that hours of exposure to boating stressors produces a kind of fatigue or </a:t>
            </a:r>
            <a:r>
              <a:rPr lang="en-US" sz="2925">
                <a:solidFill>
                  <a:srgbClr val="C72227"/>
                </a:solidFill>
                <a:latin typeface="Montserrat Bold"/>
              </a:rPr>
              <a:t>‘boater’s hypnosis,’ </a:t>
            </a:r>
            <a:r>
              <a:rPr lang="en-US" sz="2925">
                <a:solidFill>
                  <a:srgbClr val="FFFFFF"/>
                </a:solidFill>
                <a:latin typeface="Montserrat Bold"/>
              </a:rPr>
              <a:t>which slows reaction time almost as much as if you were legally drunk. Adding alcohol or drugs to boating stress factors intensifies their effects; each drink multiplies your accident risk." </a:t>
            </a:r>
          </a:p>
          <a:p>
            <a:pPr>
              <a:lnSpc>
                <a:spcPts val="4095"/>
              </a:lnSpc>
            </a:pPr>
          </a:p>
          <a:p>
            <a:pPr>
              <a:lnSpc>
                <a:spcPts val="4095"/>
              </a:lnSpc>
            </a:pPr>
            <a:r>
              <a:rPr lang="en-US" sz="2925">
                <a:solidFill>
                  <a:srgbClr val="FFFFFF"/>
                </a:solidFill>
                <a:latin typeface="Montserrat Bold"/>
              </a:rPr>
              <a:t>That’s why boaters should never drink when operating a boat. Every              state has strict drinking and boating laws – you can be arrested on                     the water. Yes, you can get a </a:t>
            </a:r>
            <a:r>
              <a:rPr lang="en-US" sz="2925">
                <a:solidFill>
                  <a:srgbClr val="C72227"/>
                </a:solidFill>
                <a:latin typeface="Montserrat Bold"/>
              </a:rPr>
              <a:t>Boating Under the Influence (BUI)   </a:t>
            </a:r>
            <a:r>
              <a:rPr lang="en-US" sz="2925">
                <a:solidFill>
                  <a:srgbClr val="FFFFFF"/>
                </a:solidFill>
                <a:latin typeface="Montserrat Bold"/>
              </a:rPr>
              <a:t>            punishable with the same criteria for Driving Under the Influence (DUI). </a:t>
            </a:r>
          </a:p>
          <a:p>
            <a:pPr algn="ctr">
              <a:lnSpc>
                <a:spcPts val="4235"/>
              </a:lnSpc>
            </a:pPr>
          </a:p>
        </p:txBody>
      </p:sp>
      <p:sp>
        <p:nvSpPr>
          <p:cNvPr name="Freeform 7" id="7"/>
          <p:cNvSpPr/>
          <p:nvPr/>
        </p:nvSpPr>
        <p:spPr>
          <a:xfrm flipH="true" flipV="true" rot="960749">
            <a:off x="17183835" y="-458034"/>
            <a:ext cx="1517192" cy="4415109"/>
          </a:xfrm>
          <a:custGeom>
            <a:avLst/>
            <a:gdLst/>
            <a:ahLst/>
            <a:cxnLst/>
            <a:rect r="r" b="b" t="t" l="l"/>
            <a:pathLst>
              <a:path h="4415109" w="1517192">
                <a:moveTo>
                  <a:pt x="1517193" y="4415109"/>
                </a:moveTo>
                <a:lnTo>
                  <a:pt x="0" y="4415109"/>
                </a:lnTo>
                <a:lnTo>
                  <a:pt x="0" y="0"/>
                </a:lnTo>
                <a:lnTo>
                  <a:pt x="1517193" y="0"/>
                </a:lnTo>
                <a:lnTo>
                  <a:pt x="1517193" y="4415109"/>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563957" y="8763342"/>
            <a:ext cx="5461603" cy="989916"/>
          </a:xfrm>
          <a:custGeom>
            <a:avLst/>
            <a:gdLst/>
            <a:ahLst/>
            <a:cxnLst/>
            <a:rect r="r" b="b" t="t" l="l"/>
            <a:pathLst>
              <a:path h="989916" w="5461603">
                <a:moveTo>
                  <a:pt x="0" y="0"/>
                </a:moveTo>
                <a:lnTo>
                  <a:pt x="5461603" y="0"/>
                </a:lnTo>
                <a:lnTo>
                  <a:pt x="5461603" y="989916"/>
                </a:lnTo>
                <a:lnTo>
                  <a:pt x="0" y="9899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6569063" y="8763342"/>
            <a:ext cx="5461603" cy="989916"/>
          </a:xfrm>
          <a:custGeom>
            <a:avLst/>
            <a:gdLst/>
            <a:ahLst/>
            <a:cxnLst/>
            <a:rect r="r" b="b" t="t" l="l"/>
            <a:pathLst>
              <a:path h="989916" w="5461603">
                <a:moveTo>
                  <a:pt x="0" y="0"/>
                </a:moveTo>
                <a:lnTo>
                  <a:pt x="5461603" y="0"/>
                </a:lnTo>
                <a:lnTo>
                  <a:pt x="5461603" y="989916"/>
                </a:lnTo>
                <a:lnTo>
                  <a:pt x="0" y="9899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12573591" y="8763342"/>
            <a:ext cx="5461603" cy="989916"/>
          </a:xfrm>
          <a:custGeom>
            <a:avLst/>
            <a:gdLst/>
            <a:ahLst/>
            <a:cxnLst/>
            <a:rect r="r" b="b" t="t" l="l"/>
            <a:pathLst>
              <a:path h="989916" w="5461603">
                <a:moveTo>
                  <a:pt x="0" y="0"/>
                </a:moveTo>
                <a:lnTo>
                  <a:pt x="5461603" y="0"/>
                </a:lnTo>
                <a:lnTo>
                  <a:pt x="5461603" y="989916"/>
                </a:lnTo>
                <a:lnTo>
                  <a:pt x="0" y="9899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14735674" y="5569988"/>
            <a:ext cx="2413559" cy="2413559"/>
          </a:xfrm>
          <a:custGeom>
            <a:avLst/>
            <a:gdLst/>
            <a:ahLst/>
            <a:cxnLst/>
            <a:rect r="r" b="b" t="t" l="l"/>
            <a:pathLst>
              <a:path h="2413559" w="2413559">
                <a:moveTo>
                  <a:pt x="0" y="0"/>
                </a:moveTo>
                <a:lnTo>
                  <a:pt x="2413558" y="0"/>
                </a:lnTo>
                <a:lnTo>
                  <a:pt x="2413558" y="2413558"/>
                </a:lnTo>
                <a:lnTo>
                  <a:pt x="0" y="241355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0">
            <a:off x="6743419" y="124563"/>
            <a:ext cx="3178401" cy="1624958"/>
          </a:xfrm>
          <a:custGeom>
            <a:avLst/>
            <a:gdLst/>
            <a:ahLst/>
            <a:cxnLst/>
            <a:rect r="r" b="b" t="t" l="l"/>
            <a:pathLst>
              <a:path h="1624958" w="3178401">
                <a:moveTo>
                  <a:pt x="0" y="0"/>
                </a:moveTo>
                <a:lnTo>
                  <a:pt x="3178401" y="0"/>
                </a:lnTo>
                <a:lnTo>
                  <a:pt x="3178401" y="1624958"/>
                </a:lnTo>
                <a:lnTo>
                  <a:pt x="0" y="162495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3" id="13"/>
          <p:cNvSpPr txBox="true"/>
          <p:nvPr/>
        </p:nvSpPr>
        <p:spPr>
          <a:xfrm rot="0">
            <a:off x="563957" y="496886"/>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Boaters</a:t>
            </a:r>
          </a:p>
        </p:txBody>
      </p:sp>
      <p:sp>
        <p:nvSpPr>
          <p:cNvPr name="TextBox 14" id="14"/>
          <p:cNvSpPr txBox="true"/>
          <p:nvPr/>
        </p:nvSpPr>
        <p:spPr>
          <a:xfrm rot="0">
            <a:off x="3566502" y="496886"/>
            <a:ext cx="6919115" cy="876283"/>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Hypnosis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5400000">
            <a:off x="-352529" y="366431"/>
            <a:ext cx="9693918" cy="11348347"/>
          </a:xfrm>
          <a:custGeom>
            <a:avLst/>
            <a:gdLst/>
            <a:ahLst/>
            <a:cxnLst/>
            <a:rect r="r" b="b" t="t" l="l"/>
            <a:pathLst>
              <a:path h="11348347" w="9693918">
                <a:moveTo>
                  <a:pt x="9693918" y="11348347"/>
                </a:moveTo>
                <a:lnTo>
                  <a:pt x="0" y="11348347"/>
                </a:lnTo>
                <a:lnTo>
                  <a:pt x="0" y="0"/>
                </a:lnTo>
                <a:lnTo>
                  <a:pt x="9693918" y="0"/>
                </a:lnTo>
                <a:lnTo>
                  <a:pt x="9693918" y="11348347"/>
                </a:lnTo>
                <a:close/>
              </a:path>
            </a:pathLst>
          </a:custGeom>
          <a:blipFill>
            <a:blip r:embed="rId2">
              <a:extLst>
                <a:ext uri="{96DAC541-7B7A-43D3-8B79-37D633B846F1}">
                  <asvg:svgBlip xmlns:asvg="http://schemas.microsoft.com/office/drawing/2016/SVG/main" r:embed="rId3"/>
                </a:ext>
              </a:extLst>
            </a:blip>
            <a:stretch>
              <a:fillRect l="-488" t="0" r="-5832" b="-6321"/>
            </a:stretch>
          </a:blipFill>
        </p:spPr>
      </p:sp>
      <p:sp>
        <p:nvSpPr>
          <p:cNvPr name="TextBox 3" id="3"/>
          <p:cNvSpPr txBox="true"/>
          <p:nvPr/>
        </p:nvSpPr>
        <p:spPr>
          <a:xfrm rot="0">
            <a:off x="7716459" y="1149088"/>
            <a:ext cx="9389448" cy="7740650"/>
          </a:xfrm>
          <a:prstGeom prst="rect">
            <a:avLst/>
          </a:prstGeom>
        </p:spPr>
        <p:txBody>
          <a:bodyPr anchor="t" rtlCol="false" tIns="0" lIns="0" bIns="0" rIns="0">
            <a:spAutoFit/>
          </a:bodyPr>
          <a:lstStyle/>
          <a:p>
            <a:pPr>
              <a:lnSpc>
                <a:spcPts val="2800"/>
              </a:lnSpc>
            </a:pPr>
            <a:r>
              <a:rPr lang="en-US" sz="2000">
                <a:solidFill>
                  <a:srgbClr val="000000"/>
                </a:solidFill>
                <a:latin typeface="Montserrat Bold"/>
              </a:rPr>
              <a:t>Always test water depth before diving. If unable to see below water surface, don’t dive. </a:t>
            </a:r>
          </a:p>
          <a:p>
            <a:pPr>
              <a:lnSpc>
                <a:spcPts val="2800"/>
              </a:lnSpc>
            </a:pPr>
          </a:p>
          <a:p>
            <a:pPr>
              <a:lnSpc>
                <a:spcPts val="2800"/>
              </a:lnSpc>
            </a:pPr>
            <a:r>
              <a:rPr lang="en-US" sz="2000">
                <a:solidFill>
                  <a:srgbClr val="000000"/>
                </a:solidFill>
                <a:latin typeface="Montserrat Bold"/>
              </a:rPr>
              <a:t>Never dive into rivers or other moving bodies of water. Keep your arms extended above your head when diving. </a:t>
            </a:r>
          </a:p>
          <a:p>
            <a:pPr>
              <a:lnSpc>
                <a:spcPts val="2800"/>
              </a:lnSpc>
            </a:pPr>
          </a:p>
          <a:p>
            <a:pPr>
              <a:lnSpc>
                <a:spcPts val="2800"/>
              </a:lnSpc>
            </a:pPr>
            <a:r>
              <a:rPr lang="en-US" sz="2000">
                <a:solidFill>
                  <a:srgbClr val="000000"/>
                </a:solidFill>
                <a:latin typeface="Montserrat Bold"/>
              </a:rPr>
              <a:t>Don’t drink. Drinking before a dive entails a number of risks, including nitrogen narcosis, heat loss and impaired judgment that affects reaction time, attention span and visual tracking, among others. </a:t>
            </a:r>
          </a:p>
          <a:p>
            <a:pPr>
              <a:lnSpc>
                <a:spcPts val="2800"/>
              </a:lnSpc>
            </a:pPr>
          </a:p>
          <a:p>
            <a:pPr>
              <a:lnSpc>
                <a:spcPts val="2800"/>
              </a:lnSpc>
            </a:pPr>
            <a:r>
              <a:rPr lang="en-US" sz="2000">
                <a:solidFill>
                  <a:srgbClr val="000000"/>
                </a:solidFill>
                <a:latin typeface="Montserrat Bold"/>
              </a:rPr>
              <a:t>Don’t smoke. It’s advisable to abstain from smoking at least 12 hours before your dive. </a:t>
            </a:r>
          </a:p>
          <a:p>
            <a:pPr>
              <a:lnSpc>
                <a:spcPts val="2800"/>
              </a:lnSpc>
            </a:pPr>
          </a:p>
          <a:p>
            <a:pPr>
              <a:lnSpc>
                <a:spcPts val="2800"/>
              </a:lnSpc>
            </a:pPr>
            <a:r>
              <a:rPr lang="en-US" sz="2000">
                <a:solidFill>
                  <a:srgbClr val="000000"/>
                </a:solidFill>
                <a:latin typeface="Montserrat Bold"/>
              </a:rPr>
              <a:t>Get medically assessed. Some medical conditions are not compatible with diving. Even a common cold or sinus infection can prevent you from going under. </a:t>
            </a:r>
          </a:p>
          <a:p>
            <a:pPr>
              <a:lnSpc>
                <a:spcPts val="2800"/>
              </a:lnSpc>
            </a:pPr>
          </a:p>
          <a:p>
            <a:pPr>
              <a:lnSpc>
                <a:spcPts val="2800"/>
              </a:lnSpc>
            </a:pPr>
            <a:r>
              <a:rPr lang="en-US" sz="2000">
                <a:solidFill>
                  <a:srgbClr val="000000"/>
                </a:solidFill>
                <a:latin typeface="Montserrat Bold"/>
              </a:rPr>
              <a:t>Double-check your gear. Whether you own your gear or rent it, always do a safety check. Inspect the gear for wear and tear; look for faulty zippers, cracked buckles, straps or frayed areas that could lead to leaks. Your regulator and tank should also get checked regularly for functional issues. </a:t>
            </a:r>
          </a:p>
        </p:txBody>
      </p:sp>
      <p:grpSp>
        <p:nvGrpSpPr>
          <p:cNvPr name="Group 4" id="4"/>
          <p:cNvGrpSpPr>
            <a:grpSpLocks noChangeAspect="true"/>
          </p:cNvGrpSpPr>
          <p:nvPr/>
        </p:nvGrpSpPr>
        <p:grpSpPr>
          <a:xfrm rot="0">
            <a:off x="590550" y="1454412"/>
            <a:ext cx="6335168" cy="7378175"/>
            <a:chOff x="0" y="0"/>
            <a:chExt cx="13561060" cy="15793720"/>
          </a:xfrm>
        </p:grpSpPr>
        <p:sp>
          <p:nvSpPr>
            <p:cNvPr name="Freeform 5" id="5"/>
            <p:cNvSpPr/>
            <p:nvPr/>
          </p:nvSpPr>
          <p:spPr>
            <a:xfrm flipH="false" flipV="false" rot="421388">
              <a:off x="1289646" y="1085240"/>
              <a:ext cx="10489008" cy="13553389"/>
            </a:xfrm>
            <a:custGeom>
              <a:avLst/>
              <a:gdLst/>
              <a:ahLst/>
              <a:cxnLst/>
              <a:rect r="r" b="b" t="t" l="l"/>
              <a:pathLst>
                <a:path h="13553389" w="10489008">
                  <a:moveTo>
                    <a:pt x="10381375" y="13553389"/>
                  </a:moveTo>
                  <a:lnTo>
                    <a:pt x="0" y="13491298"/>
                  </a:lnTo>
                  <a:lnTo>
                    <a:pt x="107633" y="0"/>
                  </a:lnTo>
                  <a:lnTo>
                    <a:pt x="10489008" y="62092"/>
                  </a:lnTo>
                  <a:lnTo>
                    <a:pt x="10381375" y="13553389"/>
                  </a:lnTo>
                  <a:close/>
                </a:path>
              </a:pathLst>
            </a:custGeom>
            <a:blipFill>
              <a:blip r:embed="rId4"/>
              <a:stretch>
                <a:fillRect l="-116226" t="-1529" r="-36065" b="0"/>
              </a:stretch>
            </a:blipFill>
          </p:spPr>
        </p:sp>
        <p:sp>
          <p:nvSpPr>
            <p:cNvPr name="Freeform 6" id="6"/>
            <p:cNvSpPr/>
            <p:nvPr/>
          </p:nvSpPr>
          <p:spPr>
            <a:xfrm flipH="false" flipV="false" rot="0">
              <a:off x="0" y="-21590"/>
              <a:ext cx="13561061" cy="15815310"/>
            </a:xfrm>
            <a:custGeom>
              <a:avLst/>
              <a:gdLst/>
              <a:ahLst/>
              <a:cxnLst/>
              <a:rect r="r" b="b" t="t" l="l"/>
              <a:pathLst>
                <a:path h="15815310" w="13561061">
                  <a:moveTo>
                    <a:pt x="13561061" y="15815310"/>
                  </a:moveTo>
                  <a:lnTo>
                    <a:pt x="0" y="15815310"/>
                  </a:lnTo>
                  <a:lnTo>
                    <a:pt x="0" y="0"/>
                  </a:lnTo>
                  <a:lnTo>
                    <a:pt x="13561061" y="0"/>
                  </a:lnTo>
                  <a:lnTo>
                    <a:pt x="13561061" y="15815310"/>
                  </a:lnTo>
                  <a:close/>
                </a:path>
              </a:pathLst>
            </a:custGeom>
            <a:blipFill>
              <a:blip r:embed="rId5"/>
              <a:stretch>
                <a:fillRect l="0" t="-144" r="0" b="-144"/>
              </a:stretch>
            </a:blipFill>
          </p:spPr>
        </p:sp>
      </p:grpSp>
      <p:sp>
        <p:nvSpPr>
          <p:cNvPr name="Freeform 7" id="7"/>
          <p:cNvSpPr/>
          <p:nvPr/>
        </p:nvSpPr>
        <p:spPr>
          <a:xfrm flipH="false" flipV="false" rot="0">
            <a:off x="16743206" y="7446488"/>
            <a:ext cx="1350597" cy="2530392"/>
          </a:xfrm>
          <a:custGeom>
            <a:avLst/>
            <a:gdLst/>
            <a:ahLst/>
            <a:cxnLst/>
            <a:rect r="r" b="b" t="t" l="l"/>
            <a:pathLst>
              <a:path h="2530392" w="1350597">
                <a:moveTo>
                  <a:pt x="0" y="0"/>
                </a:moveTo>
                <a:lnTo>
                  <a:pt x="1350597" y="0"/>
                </a:lnTo>
                <a:lnTo>
                  <a:pt x="1350597" y="2530392"/>
                </a:lnTo>
                <a:lnTo>
                  <a:pt x="0" y="253039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2893396">
            <a:off x="318893" y="7845595"/>
            <a:ext cx="2921959" cy="3063653"/>
          </a:xfrm>
          <a:custGeom>
            <a:avLst/>
            <a:gdLst/>
            <a:ahLst/>
            <a:cxnLst/>
            <a:rect r="r" b="b" t="t" l="l"/>
            <a:pathLst>
              <a:path h="3063653" w="2921959">
                <a:moveTo>
                  <a:pt x="0" y="0"/>
                </a:moveTo>
                <a:lnTo>
                  <a:pt x="2921960" y="0"/>
                </a:lnTo>
                <a:lnTo>
                  <a:pt x="2921960" y="3063653"/>
                </a:lnTo>
                <a:lnTo>
                  <a:pt x="0" y="306365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1028700" y="317363"/>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Diving</a:t>
            </a:r>
          </a:p>
        </p:txBody>
      </p:sp>
      <p:sp>
        <p:nvSpPr>
          <p:cNvPr name="TextBox 10" id="10"/>
          <p:cNvSpPr txBox="true"/>
          <p:nvPr/>
        </p:nvSpPr>
        <p:spPr>
          <a:xfrm rot="0">
            <a:off x="3278063" y="317363"/>
            <a:ext cx="6919115" cy="876283"/>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Safety</a:t>
            </a:r>
          </a:p>
        </p:txBody>
      </p:sp>
      <p:sp>
        <p:nvSpPr>
          <p:cNvPr name="TextBox 11" id="11"/>
          <p:cNvSpPr txBox="true"/>
          <p:nvPr/>
        </p:nvSpPr>
        <p:spPr>
          <a:xfrm rot="0">
            <a:off x="10792750" y="9044364"/>
            <a:ext cx="4988404" cy="589916"/>
          </a:xfrm>
          <a:prstGeom prst="rect">
            <a:avLst/>
          </a:prstGeom>
        </p:spPr>
        <p:txBody>
          <a:bodyPr anchor="t" rtlCol="false" tIns="0" lIns="0" bIns="0" rIns="0">
            <a:spAutoFit/>
          </a:bodyPr>
          <a:lstStyle/>
          <a:p>
            <a:pPr algn="ctr">
              <a:lnSpc>
                <a:spcPts val="4759"/>
              </a:lnSpc>
            </a:pPr>
            <a:r>
              <a:rPr lang="en-US" sz="3399">
                <a:solidFill>
                  <a:srgbClr val="FF8800"/>
                </a:solidFill>
                <a:latin typeface="Barlow Bold"/>
              </a:rPr>
              <a:t>Observing warning signs.</a:t>
            </a:r>
          </a:p>
        </p:txBody>
      </p:sp>
      <p:sp>
        <p:nvSpPr>
          <p:cNvPr name="Freeform 12" id="12"/>
          <p:cNvSpPr/>
          <p:nvPr/>
        </p:nvSpPr>
        <p:spPr>
          <a:xfrm flipH="false" flipV="false" rot="-10800000">
            <a:off x="16743206" y="565510"/>
            <a:ext cx="1350597" cy="2530392"/>
          </a:xfrm>
          <a:custGeom>
            <a:avLst/>
            <a:gdLst/>
            <a:ahLst/>
            <a:cxnLst/>
            <a:rect r="r" b="b" t="t" l="l"/>
            <a:pathLst>
              <a:path h="2530392" w="1350597">
                <a:moveTo>
                  <a:pt x="0" y="0"/>
                </a:moveTo>
                <a:lnTo>
                  <a:pt x="1350597" y="0"/>
                </a:lnTo>
                <a:lnTo>
                  <a:pt x="1350597" y="2530392"/>
                </a:lnTo>
                <a:lnTo>
                  <a:pt x="0" y="253039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6874778">
            <a:off x="5717331" y="-109981"/>
            <a:ext cx="1190012" cy="2229530"/>
          </a:xfrm>
          <a:custGeom>
            <a:avLst/>
            <a:gdLst/>
            <a:ahLst/>
            <a:cxnLst/>
            <a:rect r="r" b="b" t="t" l="l"/>
            <a:pathLst>
              <a:path h="2229530" w="1190012">
                <a:moveTo>
                  <a:pt x="0" y="0"/>
                </a:moveTo>
                <a:lnTo>
                  <a:pt x="1190012" y="0"/>
                </a:lnTo>
                <a:lnTo>
                  <a:pt x="1190012" y="2229530"/>
                </a:lnTo>
                <a:lnTo>
                  <a:pt x="0" y="222953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652347" y="484933"/>
            <a:ext cx="7136078" cy="9310671"/>
            <a:chOff x="0" y="0"/>
            <a:chExt cx="9514771" cy="12414229"/>
          </a:xfrm>
        </p:grpSpPr>
        <p:pic>
          <p:nvPicPr>
            <p:cNvPr name="Picture 3" id="3"/>
            <p:cNvPicPr>
              <a:picLocks noChangeAspect="true"/>
            </p:cNvPicPr>
            <p:nvPr/>
          </p:nvPicPr>
          <p:blipFill>
            <a:blip r:embed="rId2"/>
            <a:srcRect l="24819" t="0" r="24819" b="0"/>
            <a:stretch>
              <a:fillRect/>
            </a:stretch>
          </p:blipFill>
          <p:spPr>
            <a:xfrm flipH="false" flipV="false">
              <a:off x="0" y="0"/>
              <a:ext cx="9514771" cy="12414229"/>
            </a:xfrm>
            <a:prstGeom prst="rect">
              <a:avLst/>
            </a:prstGeom>
          </p:spPr>
        </p:pic>
      </p:grpSp>
      <p:grpSp>
        <p:nvGrpSpPr>
          <p:cNvPr name="Group 4" id="4"/>
          <p:cNvGrpSpPr/>
          <p:nvPr/>
        </p:nvGrpSpPr>
        <p:grpSpPr>
          <a:xfrm rot="0">
            <a:off x="1028700" y="2140791"/>
            <a:ext cx="8747657" cy="6395227"/>
            <a:chOff x="0" y="0"/>
            <a:chExt cx="3349342" cy="2448633"/>
          </a:xfrm>
        </p:grpSpPr>
        <p:sp>
          <p:nvSpPr>
            <p:cNvPr name="Freeform 5" id="5"/>
            <p:cNvSpPr/>
            <p:nvPr/>
          </p:nvSpPr>
          <p:spPr>
            <a:xfrm flipH="false" flipV="false" rot="0">
              <a:off x="0" y="0"/>
              <a:ext cx="3349342" cy="2448633"/>
            </a:xfrm>
            <a:custGeom>
              <a:avLst/>
              <a:gdLst/>
              <a:ahLst/>
              <a:cxnLst/>
              <a:rect r="r" b="b" t="t" l="l"/>
              <a:pathLst>
                <a:path h="2448633" w="3349342">
                  <a:moveTo>
                    <a:pt x="3224882" y="2448633"/>
                  </a:moveTo>
                  <a:lnTo>
                    <a:pt x="124460" y="2448633"/>
                  </a:lnTo>
                  <a:cubicBezTo>
                    <a:pt x="55880" y="2448633"/>
                    <a:pt x="0" y="2392753"/>
                    <a:pt x="0" y="2324173"/>
                  </a:cubicBezTo>
                  <a:lnTo>
                    <a:pt x="0" y="124460"/>
                  </a:lnTo>
                  <a:cubicBezTo>
                    <a:pt x="0" y="55880"/>
                    <a:pt x="55880" y="0"/>
                    <a:pt x="124460" y="0"/>
                  </a:cubicBezTo>
                  <a:lnTo>
                    <a:pt x="3224882" y="0"/>
                  </a:lnTo>
                  <a:cubicBezTo>
                    <a:pt x="3293462" y="0"/>
                    <a:pt x="3349342" y="55880"/>
                    <a:pt x="3349342" y="124460"/>
                  </a:cubicBezTo>
                  <a:lnTo>
                    <a:pt x="3349342" y="2324173"/>
                  </a:lnTo>
                  <a:cubicBezTo>
                    <a:pt x="3349342" y="2392753"/>
                    <a:pt x="3293462" y="2448633"/>
                    <a:pt x="3224882" y="2448633"/>
                  </a:cubicBezTo>
                  <a:close/>
                </a:path>
              </a:pathLst>
            </a:custGeom>
            <a:solidFill>
              <a:srgbClr val="FF8800"/>
            </a:solidFill>
          </p:spPr>
        </p:sp>
      </p:grpSp>
      <p:sp>
        <p:nvSpPr>
          <p:cNvPr name="Freeform 6" id="6"/>
          <p:cNvSpPr/>
          <p:nvPr/>
        </p:nvSpPr>
        <p:spPr>
          <a:xfrm flipH="true" flipV="true" rot="3596378">
            <a:off x="8442593" y="-1731018"/>
            <a:ext cx="1402815" cy="4082266"/>
          </a:xfrm>
          <a:custGeom>
            <a:avLst/>
            <a:gdLst/>
            <a:ahLst/>
            <a:cxnLst/>
            <a:rect r="r" b="b" t="t" l="l"/>
            <a:pathLst>
              <a:path h="4082266" w="1402815">
                <a:moveTo>
                  <a:pt x="1402814" y="4082266"/>
                </a:moveTo>
                <a:lnTo>
                  <a:pt x="0" y="4082266"/>
                </a:lnTo>
                <a:lnTo>
                  <a:pt x="0" y="0"/>
                </a:lnTo>
                <a:lnTo>
                  <a:pt x="1402814" y="0"/>
                </a:lnTo>
                <a:lnTo>
                  <a:pt x="1402814" y="4082266"/>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true" rot="-225746">
            <a:off x="10092337" y="-1109162"/>
            <a:ext cx="2014997" cy="5863747"/>
          </a:xfrm>
          <a:custGeom>
            <a:avLst/>
            <a:gdLst/>
            <a:ahLst/>
            <a:cxnLst/>
            <a:rect r="r" b="b" t="t" l="l"/>
            <a:pathLst>
              <a:path h="5863747" w="2014997">
                <a:moveTo>
                  <a:pt x="2014997" y="5863747"/>
                </a:moveTo>
                <a:lnTo>
                  <a:pt x="0" y="5863747"/>
                </a:lnTo>
                <a:lnTo>
                  <a:pt x="0" y="0"/>
                </a:lnTo>
                <a:lnTo>
                  <a:pt x="2014997" y="0"/>
                </a:lnTo>
                <a:lnTo>
                  <a:pt x="2014997" y="586374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563957" y="804976"/>
            <a:ext cx="6919115" cy="876300"/>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Alcohol</a:t>
            </a:r>
          </a:p>
        </p:txBody>
      </p:sp>
      <p:sp>
        <p:nvSpPr>
          <p:cNvPr name="TextBox 9" id="9"/>
          <p:cNvSpPr txBox="true"/>
          <p:nvPr/>
        </p:nvSpPr>
        <p:spPr>
          <a:xfrm rot="0">
            <a:off x="3307341" y="804976"/>
            <a:ext cx="6919115" cy="876283"/>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Safety</a:t>
            </a:r>
          </a:p>
        </p:txBody>
      </p:sp>
      <p:sp>
        <p:nvSpPr>
          <p:cNvPr name="TextBox 10" id="10"/>
          <p:cNvSpPr txBox="true"/>
          <p:nvPr/>
        </p:nvSpPr>
        <p:spPr>
          <a:xfrm rot="0">
            <a:off x="1579406" y="2447567"/>
            <a:ext cx="7646245" cy="5734050"/>
          </a:xfrm>
          <a:prstGeom prst="rect">
            <a:avLst/>
          </a:prstGeom>
        </p:spPr>
        <p:txBody>
          <a:bodyPr anchor="t" rtlCol="false" tIns="0" lIns="0" bIns="0" rIns="0">
            <a:spAutoFit/>
          </a:bodyPr>
          <a:lstStyle/>
          <a:p>
            <a:pPr algn="ctr">
              <a:lnSpc>
                <a:spcPts val="4199"/>
              </a:lnSpc>
            </a:pPr>
            <a:r>
              <a:rPr lang="en-US" sz="2999">
                <a:solidFill>
                  <a:srgbClr val="FFFFFF"/>
                </a:solidFill>
                <a:latin typeface="Montserrat Bold"/>
              </a:rPr>
              <a:t>For some, summer activities may include alcohol, but risky drinking </a:t>
            </a:r>
          </a:p>
          <a:p>
            <a:pPr algn="ctr">
              <a:lnSpc>
                <a:spcPts val="4199"/>
              </a:lnSpc>
            </a:pPr>
            <a:r>
              <a:rPr lang="en-US" sz="2999">
                <a:solidFill>
                  <a:srgbClr val="FFFFFF"/>
                </a:solidFill>
                <a:latin typeface="Montserrat Bold"/>
              </a:rPr>
              <a:t>can put a chill on summer fun, says </a:t>
            </a:r>
          </a:p>
          <a:p>
            <a:pPr algn="ctr">
              <a:lnSpc>
                <a:spcPts val="4199"/>
              </a:lnSpc>
            </a:pPr>
            <a:r>
              <a:rPr lang="en-US" sz="2999">
                <a:solidFill>
                  <a:srgbClr val="FFFFFF"/>
                </a:solidFill>
                <a:latin typeface="Montserrat Bold"/>
              </a:rPr>
              <a:t>the National Institute on Alcohol </a:t>
            </a:r>
          </a:p>
          <a:p>
            <a:pPr algn="ctr">
              <a:lnSpc>
                <a:spcPts val="4199"/>
              </a:lnSpc>
            </a:pPr>
            <a:r>
              <a:rPr lang="en-US" sz="2999">
                <a:solidFill>
                  <a:srgbClr val="FFFFFF"/>
                </a:solidFill>
                <a:latin typeface="Montserrat Bold"/>
              </a:rPr>
              <a:t>Abuse and Alcoholism. </a:t>
            </a:r>
          </a:p>
          <a:p>
            <a:pPr algn="ctr">
              <a:lnSpc>
                <a:spcPts val="4199"/>
              </a:lnSpc>
            </a:pPr>
          </a:p>
          <a:p>
            <a:pPr algn="ctr">
              <a:lnSpc>
                <a:spcPts val="4199"/>
              </a:lnSpc>
            </a:pPr>
            <a:r>
              <a:rPr lang="en-US" sz="2999">
                <a:solidFill>
                  <a:srgbClr val="FFFFFF"/>
                </a:solidFill>
                <a:latin typeface="Montserrat Bold"/>
              </a:rPr>
              <a:t>For more information on preventing problems with alcohol this summer and tips on cutting back, visit: https://www.rethinkingdrinking.</a:t>
            </a:r>
          </a:p>
          <a:p>
            <a:pPr algn="ctr">
              <a:lnSpc>
                <a:spcPts val="4199"/>
              </a:lnSpc>
            </a:pPr>
            <a:r>
              <a:rPr lang="en-US" sz="2999">
                <a:solidFill>
                  <a:srgbClr val="FFFFFF"/>
                </a:solidFill>
                <a:latin typeface="Montserrat Bold"/>
              </a:rPr>
              <a:t>niaaa.nih.gov</a:t>
            </a:r>
          </a:p>
        </p:txBody>
      </p:sp>
      <p:sp>
        <p:nvSpPr>
          <p:cNvPr name="Freeform 11" id="11"/>
          <p:cNvSpPr/>
          <p:nvPr/>
        </p:nvSpPr>
        <p:spPr>
          <a:xfrm flipH="true" flipV="true" rot="-9919531">
            <a:off x="-868794" y="4842717"/>
            <a:ext cx="2102986" cy="6119800"/>
          </a:xfrm>
          <a:custGeom>
            <a:avLst/>
            <a:gdLst/>
            <a:ahLst/>
            <a:cxnLst/>
            <a:rect r="r" b="b" t="t" l="l"/>
            <a:pathLst>
              <a:path h="6119800" w="2102986">
                <a:moveTo>
                  <a:pt x="2102986" y="6119800"/>
                </a:moveTo>
                <a:lnTo>
                  <a:pt x="0" y="6119800"/>
                </a:lnTo>
                <a:lnTo>
                  <a:pt x="0" y="0"/>
                </a:lnTo>
                <a:lnTo>
                  <a:pt x="2102986" y="0"/>
                </a:lnTo>
                <a:lnTo>
                  <a:pt x="2102986" y="611980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true" flipV="true" rot="-6727558">
            <a:off x="1226745" y="7577192"/>
            <a:ext cx="1600357" cy="4657124"/>
          </a:xfrm>
          <a:custGeom>
            <a:avLst/>
            <a:gdLst/>
            <a:ahLst/>
            <a:cxnLst/>
            <a:rect r="r" b="b" t="t" l="l"/>
            <a:pathLst>
              <a:path h="4657124" w="1600357">
                <a:moveTo>
                  <a:pt x="1600357" y="4657124"/>
                </a:moveTo>
                <a:lnTo>
                  <a:pt x="0" y="4657124"/>
                </a:lnTo>
                <a:lnTo>
                  <a:pt x="0" y="0"/>
                </a:lnTo>
                <a:lnTo>
                  <a:pt x="1600357" y="0"/>
                </a:lnTo>
                <a:lnTo>
                  <a:pt x="1600357" y="4657124"/>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true" flipV="true" rot="2776621">
            <a:off x="9092968" y="-764632"/>
            <a:ext cx="1366779" cy="3977399"/>
          </a:xfrm>
          <a:custGeom>
            <a:avLst/>
            <a:gdLst/>
            <a:ahLst/>
            <a:cxnLst/>
            <a:rect r="r" b="b" t="t" l="l"/>
            <a:pathLst>
              <a:path h="3977399" w="1366779">
                <a:moveTo>
                  <a:pt x="1366778" y="3977399"/>
                </a:moveTo>
                <a:lnTo>
                  <a:pt x="0" y="3977399"/>
                </a:lnTo>
                <a:lnTo>
                  <a:pt x="0" y="0"/>
                </a:lnTo>
                <a:lnTo>
                  <a:pt x="1366778" y="0"/>
                </a:lnTo>
                <a:lnTo>
                  <a:pt x="1366778" y="3977399"/>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true" flipV="true" rot="-7749907">
            <a:off x="720365" y="7036178"/>
            <a:ext cx="1330816" cy="3872744"/>
          </a:xfrm>
          <a:custGeom>
            <a:avLst/>
            <a:gdLst/>
            <a:ahLst/>
            <a:cxnLst/>
            <a:rect r="r" b="b" t="t" l="l"/>
            <a:pathLst>
              <a:path h="3872744" w="1330816">
                <a:moveTo>
                  <a:pt x="1330815" y="3872744"/>
                </a:moveTo>
                <a:lnTo>
                  <a:pt x="0" y="3872744"/>
                </a:lnTo>
                <a:lnTo>
                  <a:pt x="0" y="0"/>
                </a:lnTo>
                <a:lnTo>
                  <a:pt x="1330815" y="0"/>
                </a:lnTo>
                <a:lnTo>
                  <a:pt x="1330815" y="3872744"/>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197248">
            <a:off x="17802970" y="-955807"/>
            <a:ext cx="928739" cy="2702680"/>
          </a:xfrm>
          <a:custGeom>
            <a:avLst/>
            <a:gdLst/>
            <a:ahLst/>
            <a:cxnLst/>
            <a:rect r="r" b="b" t="t" l="l"/>
            <a:pathLst>
              <a:path h="2702680" w="928739">
                <a:moveTo>
                  <a:pt x="928739" y="2702681"/>
                </a:moveTo>
                <a:lnTo>
                  <a:pt x="0" y="2702681"/>
                </a:lnTo>
                <a:lnTo>
                  <a:pt x="0" y="0"/>
                </a:lnTo>
                <a:lnTo>
                  <a:pt x="928739" y="0"/>
                </a:lnTo>
                <a:lnTo>
                  <a:pt x="928739" y="2702681"/>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1982263">
            <a:off x="17084654" y="-2122411"/>
            <a:ext cx="1283173" cy="3734103"/>
          </a:xfrm>
          <a:custGeom>
            <a:avLst/>
            <a:gdLst/>
            <a:ahLst/>
            <a:cxnLst/>
            <a:rect r="r" b="b" t="t" l="l"/>
            <a:pathLst>
              <a:path h="3734103" w="1283173">
                <a:moveTo>
                  <a:pt x="1283173" y="3734102"/>
                </a:moveTo>
                <a:lnTo>
                  <a:pt x="0" y="3734102"/>
                </a:lnTo>
                <a:lnTo>
                  <a:pt x="0" y="0"/>
                </a:lnTo>
                <a:lnTo>
                  <a:pt x="1283173" y="0"/>
                </a:lnTo>
                <a:lnTo>
                  <a:pt x="1283173" y="373410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428130" y="433633"/>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Mixing Sun</a:t>
            </a:r>
          </a:p>
        </p:txBody>
      </p:sp>
      <p:sp>
        <p:nvSpPr>
          <p:cNvPr name="TextBox 5" id="5"/>
          <p:cNvSpPr txBox="true"/>
          <p:nvPr/>
        </p:nvSpPr>
        <p:spPr>
          <a:xfrm rot="0">
            <a:off x="4231104" y="433633"/>
            <a:ext cx="6919115" cy="876283"/>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and Alcohol</a:t>
            </a:r>
          </a:p>
        </p:txBody>
      </p:sp>
      <p:grpSp>
        <p:nvGrpSpPr>
          <p:cNvPr name="Group 6" id="6"/>
          <p:cNvGrpSpPr/>
          <p:nvPr/>
        </p:nvGrpSpPr>
        <p:grpSpPr>
          <a:xfrm rot="0">
            <a:off x="1060575" y="1876054"/>
            <a:ext cx="16166850" cy="7828754"/>
            <a:chOff x="0" y="0"/>
            <a:chExt cx="21555799" cy="10438339"/>
          </a:xfrm>
        </p:grpSpPr>
        <p:grpSp>
          <p:nvGrpSpPr>
            <p:cNvPr name="Group 7" id="7"/>
            <p:cNvGrpSpPr/>
            <p:nvPr/>
          </p:nvGrpSpPr>
          <p:grpSpPr>
            <a:xfrm rot="0">
              <a:off x="0" y="0"/>
              <a:ext cx="21555799" cy="2128534"/>
              <a:chOff x="0" y="0"/>
              <a:chExt cx="6687914" cy="660400"/>
            </a:xfrm>
          </p:grpSpPr>
          <p:sp>
            <p:nvSpPr>
              <p:cNvPr name="Freeform 8" id="8"/>
              <p:cNvSpPr/>
              <p:nvPr/>
            </p:nvSpPr>
            <p:spPr>
              <a:xfrm flipH="false" flipV="false" rot="0">
                <a:off x="0" y="0"/>
                <a:ext cx="6687913" cy="660400"/>
              </a:xfrm>
              <a:custGeom>
                <a:avLst/>
                <a:gdLst/>
                <a:ahLst/>
                <a:cxnLst/>
                <a:rect r="r" b="b" t="t" l="l"/>
                <a:pathLst>
                  <a:path h="660400" w="6687913">
                    <a:moveTo>
                      <a:pt x="6563454" y="660400"/>
                    </a:moveTo>
                    <a:lnTo>
                      <a:pt x="124460" y="660400"/>
                    </a:lnTo>
                    <a:cubicBezTo>
                      <a:pt x="55880" y="660400"/>
                      <a:pt x="0" y="604520"/>
                      <a:pt x="0" y="535940"/>
                    </a:cubicBezTo>
                    <a:lnTo>
                      <a:pt x="0" y="124460"/>
                    </a:lnTo>
                    <a:cubicBezTo>
                      <a:pt x="0" y="55880"/>
                      <a:pt x="55880" y="0"/>
                      <a:pt x="124460" y="0"/>
                    </a:cubicBezTo>
                    <a:lnTo>
                      <a:pt x="6563454" y="0"/>
                    </a:lnTo>
                    <a:cubicBezTo>
                      <a:pt x="6632034" y="0"/>
                      <a:pt x="6687913" y="55880"/>
                      <a:pt x="6687913" y="124460"/>
                    </a:cubicBezTo>
                    <a:lnTo>
                      <a:pt x="6687913" y="535940"/>
                    </a:lnTo>
                    <a:cubicBezTo>
                      <a:pt x="6687913" y="604520"/>
                      <a:pt x="6632034" y="660400"/>
                      <a:pt x="6563454" y="660400"/>
                    </a:cubicBezTo>
                    <a:close/>
                  </a:path>
                </a:pathLst>
              </a:custGeom>
              <a:solidFill>
                <a:srgbClr val="FF8800"/>
              </a:solidFill>
            </p:spPr>
          </p:sp>
        </p:grpSp>
        <p:sp>
          <p:nvSpPr>
            <p:cNvPr name="TextBox 9" id="9"/>
            <p:cNvSpPr txBox="true"/>
            <p:nvPr/>
          </p:nvSpPr>
          <p:spPr>
            <a:xfrm rot="0">
              <a:off x="417763" y="421108"/>
              <a:ext cx="20720273" cy="1229168"/>
            </a:xfrm>
            <a:prstGeom prst="rect">
              <a:avLst/>
            </a:prstGeom>
          </p:spPr>
          <p:txBody>
            <a:bodyPr anchor="t" rtlCol="false" tIns="0" lIns="0" bIns="0" rIns="0">
              <a:spAutoFit/>
            </a:bodyPr>
            <a:lstStyle/>
            <a:p>
              <a:pPr>
                <a:lnSpc>
                  <a:spcPts val="3747"/>
                </a:lnSpc>
              </a:pPr>
              <a:r>
                <a:rPr lang="en-US" sz="2676">
                  <a:solidFill>
                    <a:srgbClr val="FFFFFF"/>
                  </a:solidFill>
                  <a:latin typeface="Montserrat Bold"/>
                </a:rPr>
                <a:t>The sun causes your body to sweat to stay cool and if those fluids aren’t replaced, your body will undergo adverse reactions. You may feel extremely thirsty, dizzy or fatigued.</a:t>
              </a:r>
              <a:r>
                <a:rPr lang="en-US" sz="2676">
                  <a:solidFill>
                    <a:srgbClr val="FFFFFF"/>
                  </a:solidFill>
                  <a:latin typeface="Montserrat Bold"/>
                </a:rPr>
                <a:t> </a:t>
              </a:r>
            </a:p>
          </p:txBody>
        </p:sp>
        <p:grpSp>
          <p:nvGrpSpPr>
            <p:cNvPr name="Group 10" id="10"/>
            <p:cNvGrpSpPr/>
            <p:nvPr/>
          </p:nvGrpSpPr>
          <p:grpSpPr>
            <a:xfrm rot="0">
              <a:off x="272" y="2264626"/>
              <a:ext cx="21555255" cy="2198524"/>
              <a:chOff x="0" y="0"/>
              <a:chExt cx="6474839" cy="660400"/>
            </a:xfrm>
          </p:grpSpPr>
          <p:sp>
            <p:nvSpPr>
              <p:cNvPr name="Freeform 11" id="11"/>
              <p:cNvSpPr/>
              <p:nvPr/>
            </p:nvSpPr>
            <p:spPr>
              <a:xfrm flipH="false" flipV="false" rot="0">
                <a:off x="0" y="0"/>
                <a:ext cx="6474839" cy="660400"/>
              </a:xfrm>
              <a:custGeom>
                <a:avLst/>
                <a:gdLst/>
                <a:ahLst/>
                <a:cxnLst/>
                <a:rect r="r" b="b" t="t" l="l"/>
                <a:pathLst>
                  <a:path h="660400" w="6474839">
                    <a:moveTo>
                      <a:pt x="6350379" y="660400"/>
                    </a:moveTo>
                    <a:lnTo>
                      <a:pt x="124460" y="660400"/>
                    </a:lnTo>
                    <a:cubicBezTo>
                      <a:pt x="55880" y="660400"/>
                      <a:pt x="0" y="604520"/>
                      <a:pt x="0" y="535940"/>
                    </a:cubicBezTo>
                    <a:lnTo>
                      <a:pt x="0" y="124460"/>
                    </a:lnTo>
                    <a:cubicBezTo>
                      <a:pt x="0" y="55880"/>
                      <a:pt x="55880" y="0"/>
                      <a:pt x="124460" y="0"/>
                    </a:cubicBezTo>
                    <a:lnTo>
                      <a:pt x="6350379" y="0"/>
                    </a:lnTo>
                    <a:cubicBezTo>
                      <a:pt x="6418959" y="0"/>
                      <a:pt x="6474839" y="55880"/>
                      <a:pt x="6474839" y="124460"/>
                    </a:cubicBezTo>
                    <a:lnTo>
                      <a:pt x="6474839" y="535940"/>
                    </a:lnTo>
                    <a:cubicBezTo>
                      <a:pt x="6474839" y="604520"/>
                      <a:pt x="6418959" y="660400"/>
                      <a:pt x="6350379" y="660400"/>
                    </a:cubicBezTo>
                    <a:close/>
                  </a:path>
                </a:pathLst>
              </a:custGeom>
              <a:solidFill>
                <a:srgbClr val="E35A1D"/>
              </a:solidFill>
            </p:spPr>
          </p:sp>
        </p:grpSp>
        <p:sp>
          <p:nvSpPr>
            <p:cNvPr name="TextBox 12" id="12"/>
            <p:cNvSpPr txBox="true"/>
            <p:nvPr/>
          </p:nvSpPr>
          <p:spPr>
            <a:xfrm rot="0">
              <a:off x="417763" y="2720729"/>
              <a:ext cx="21083273" cy="1229168"/>
            </a:xfrm>
            <a:prstGeom prst="rect">
              <a:avLst/>
            </a:prstGeom>
          </p:spPr>
          <p:txBody>
            <a:bodyPr anchor="t" rtlCol="false" tIns="0" lIns="0" bIns="0" rIns="0">
              <a:spAutoFit/>
            </a:bodyPr>
            <a:lstStyle/>
            <a:p>
              <a:pPr>
                <a:lnSpc>
                  <a:spcPts val="3747"/>
                </a:lnSpc>
              </a:pPr>
              <a:r>
                <a:rPr lang="en-US" sz="2676">
                  <a:solidFill>
                    <a:srgbClr val="FFFFFF"/>
                  </a:solidFill>
                  <a:latin typeface="Montserrat Bold"/>
                </a:rPr>
                <a:t>When people drink alcohol, they may become lackadaisical and reckless, which can have dangerous implications when water is involved.</a:t>
              </a:r>
              <a:r>
                <a:rPr lang="en-US" sz="2676">
                  <a:solidFill>
                    <a:srgbClr val="FFFFFF"/>
                  </a:solidFill>
                  <a:latin typeface="Montserrat Bold"/>
                </a:rPr>
                <a:t> </a:t>
              </a:r>
            </a:p>
          </p:txBody>
        </p:sp>
        <p:grpSp>
          <p:nvGrpSpPr>
            <p:cNvPr name="Group 13" id="13"/>
            <p:cNvGrpSpPr/>
            <p:nvPr/>
          </p:nvGrpSpPr>
          <p:grpSpPr>
            <a:xfrm rot="0">
              <a:off x="272" y="4599242"/>
              <a:ext cx="21555255" cy="3263243"/>
              <a:chOff x="0" y="0"/>
              <a:chExt cx="6474839" cy="980224"/>
            </a:xfrm>
          </p:grpSpPr>
          <p:sp>
            <p:nvSpPr>
              <p:cNvPr name="Freeform 14" id="14"/>
              <p:cNvSpPr/>
              <p:nvPr/>
            </p:nvSpPr>
            <p:spPr>
              <a:xfrm flipH="false" flipV="false" rot="0">
                <a:off x="0" y="0"/>
                <a:ext cx="6474839" cy="980224"/>
              </a:xfrm>
              <a:custGeom>
                <a:avLst/>
                <a:gdLst/>
                <a:ahLst/>
                <a:cxnLst/>
                <a:rect r="r" b="b" t="t" l="l"/>
                <a:pathLst>
                  <a:path h="980224" w="6474839">
                    <a:moveTo>
                      <a:pt x="6350379" y="980224"/>
                    </a:moveTo>
                    <a:lnTo>
                      <a:pt x="124460" y="980224"/>
                    </a:lnTo>
                    <a:cubicBezTo>
                      <a:pt x="55880" y="980224"/>
                      <a:pt x="0" y="924344"/>
                      <a:pt x="0" y="855764"/>
                    </a:cubicBezTo>
                    <a:lnTo>
                      <a:pt x="0" y="124460"/>
                    </a:lnTo>
                    <a:cubicBezTo>
                      <a:pt x="0" y="55880"/>
                      <a:pt x="55880" y="0"/>
                      <a:pt x="124460" y="0"/>
                    </a:cubicBezTo>
                    <a:lnTo>
                      <a:pt x="6350379" y="0"/>
                    </a:lnTo>
                    <a:cubicBezTo>
                      <a:pt x="6418959" y="0"/>
                      <a:pt x="6474839" y="55880"/>
                      <a:pt x="6474839" y="124460"/>
                    </a:cubicBezTo>
                    <a:lnTo>
                      <a:pt x="6474839" y="855764"/>
                    </a:lnTo>
                    <a:cubicBezTo>
                      <a:pt x="6474839" y="924344"/>
                      <a:pt x="6418959" y="980224"/>
                      <a:pt x="6350379" y="980224"/>
                    </a:cubicBezTo>
                    <a:close/>
                  </a:path>
                </a:pathLst>
              </a:custGeom>
              <a:solidFill>
                <a:srgbClr val="FF8800"/>
              </a:solidFill>
            </p:spPr>
          </p:sp>
        </p:grpSp>
        <p:sp>
          <p:nvSpPr>
            <p:cNvPr name="TextBox 15" id="15"/>
            <p:cNvSpPr txBox="true"/>
            <p:nvPr/>
          </p:nvSpPr>
          <p:spPr>
            <a:xfrm rot="0">
              <a:off x="417763" y="4956369"/>
              <a:ext cx="21137694" cy="2491839"/>
            </a:xfrm>
            <a:prstGeom prst="rect">
              <a:avLst/>
            </a:prstGeom>
          </p:spPr>
          <p:txBody>
            <a:bodyPr anchor="t" rtlCol="false" tIns="0" lIns="0" bIns="0" rIns="0">
              <a:spAutoFit/>
            </a:bodyPr>
            <a:lstStyle/>
            <a:p>
              <a:pPr>
                <a:lnSpc>
                  <a:spcPts val="3747"/>
                </a:lnSpc>
              </a:pPr>
              <a:r>
                <a:rPr lang="en-US" sz="2676">
                  <a:solidFill>
                    <a:srgbClr val="FFFFFF"/>
                  </a:solidFill>
                  <a:latin typeface="Montserrat Bold"/>
                </a:rPr>
                <a:t>If you are drinking in or near a body of water be aware that you may lack the dexterity needed to stay afloat, which can increase your risk of drowning (the third leading cause of unintentional injury and death worldwide and fifth in the United States). Sun and heat exposure only amplifies this risk.</a:t>
              </a:r>
            </a:p>
          </p:txBody>
        </p:sp>
        <p:grpSp>
          <p:nvGrpSpPr>
            <p:cNvPr name="Group 16" id="16"/>
            <p:cNvGrpSpPr/>
            <p:nvPr/>
          </p:nvGrpSpPr>
          <p:grpSpPr>
            <a:xfrm rot="0">
              <a:off x="272" y="7998577"/>
              <a:ext cx="21555255" cy="2439763"/>
              <a:chOff x="0" y="0"/>
              <a:chExt cx="6474839" cy="732864"/>
            </a:xfrm>
          </p:grpSpPr>
          <p:sp>
            <p:nvSpPr>
              <p:cNvPr name="Freeform 17" id="17"/>
              <p:cNvSpPr/>
              <p:nvPr/>
            </p:nvSpPr>
            <p:spPr>
              <a:xfrm flipH="false" flipV="false" rot="0">
                <a:off x="0" y="0"/>
                <a:ext cx="6474839" cy="732864"/>
              </a:xfrm>
              <a:custGeom>
                <a:avLst/>
                <a:gdLst/>
                <a:ahLst/>
                <a:cxnLst/>
                <a:rect r="r" b="b" t="t" l="l"/>
                <a:pathLst>
                  <a:path h="732864" w="6474839">
                    <a:moveTo>
                      <a:pt x="6350379" y="732864"/>
                    </a:moveTo>
                    <a:lnTo>
                      <a:pt x="124460" y="732864"/>
                    </a:lnTo>
                    <a:cubicBezTo>
                      <a:pt x="55880" y="732864"/>
                      <a:pt x="0" y="676984"/>
                      <a:pt x="0" y="608404"/>
                    </a:cubicBezTo>
                    <a:lnTo>
                      <a:pt x="0" y="124460"/>
                    </a:lnTo>
                    <a:cubicBezTo>
                      <a:pt x="0" y="55880"/>
                      <a:pt x="55880" y="0"/>
                      <a:pt x="124460" y="0"/>
                    </a:cubicBezTo>
                    <a:lnTo>
                      <a:pt x="6350379" y="0"/>
                    </a:lnTo>
                    <a:cubicBezTo>
                      <a:pt x="6418959" y="0"/>
                      <a:pt x="6474839" y="55880"/>
                      <a:pt x="6474839" y="124460"/>
                    </a:cubicBezTo>
                    <a:lnTo>
                      <a:pt x="6474839" y="608404"/>
                    </a:lnTo>
                    <a:cubicBezTo>
                      <a:pt x="6474839" y="676984"/>
                      <a:pt x="6418959" y="732864"/>
                      <a:pt x="6350379" y="732864"/>
                    </a:cubicBezTo>
                    <a:close/>
                  </a:path>
                </a:pathLst>
              </a:custGeom>
              <a:solidFill>
                <a:srgbClr val="E35A1D"/>
              </a:solidFill>
            </p:spPr>
          </p:sp>
        </p:grpSp>
        <p:sp>
          <p:nvSpPr>
            <p:cNvPr name="TextBox 18" id="18"/>
            <p:cNvSpPr txBox="true"/>
            <p:nvPr/>
          </p:nvSpPr>
          <p:spPr>
            <a:xfrm rot="0">
              <a:off x="417763" y="8259631"/>
              <a:ext cx="19433296" cy="1860503"/>
            </a:xfrm>
            <a:prstGeom prst="rect">
              <a:avLst/>
            </a:prstGeom>
          </p:spPr>
          <p:txBody>
            <a:bodyPr anchor="t" rtlCol="false" tIns="0" lIns="0" bIns="0" rIns="0">
              <a:spAutoFit/>
            </a:bodyPr>
            <a:lstStyle/>
            <a:p>
              <a:pPr>
                <a:lnSpc>
                  <a:spcPts val="3747"/>
                </a:lnSpc>
              </a:pPr>
              <a:r>
                <a:rPr lang="en-US" sz="2676">
                  <a:solidFill>
                    <a:srgbClr val="FFFFFF"/>
                  </a:solidFill>
                  <a:latin typeface="Montserrat Bold"/>
                </a:rPr>
                <a:t>The physical exertion of swimming on a hot day paired with alcohol consumption </a:t>
              </a:r>
            </a:p>
            <a:p>
              <a:pPr>
                <a:lnSpc>
                  <a:spcPts val="3747"/>
                </a:lnSpc>
              </a:pPr>
              <a:r>
                <a:rPr lang="en-US" sz="2676">
                  <a:solidFill>
                    <a:srgbClr val="FFFFFF"/>
                  </a:solidFill>
                  <a:latin typeface="Montserrat Bold"/>
                </a:rPr>
                <a:t>can lead to overheating, a risk factor for heat syncope (fainting), which can </a:t>
              </a:r>
            </a:p>
            <a:p>
              <a:pPr>
                <a:lnSpc>
                  <a:spcPts val="3747"/>
                </a:lnSpc>
              </a:pPr>
              <a:r>
                <a:rPr lang="en-US" sz="2676">
                  <a:solidFill>
                    <a:srgbClr val="FFFFFF"/>
                  </a:solidFill>
                  <a:latin typeface="Montserrat Bold"/>
                </a:rPr>
                <a:t>have deadly consequences.</a:t>
              </a:r>
            </a:p>
          </p:txBody>
        </p:sp>
      </p:grpSp>
      <p:sp>
        <p:nvSpPr>
          <p:cNvPr name="Freeform 19" id="19"/>
          <p:cNvSpPr/>
          <p:nvPr/>
        </p:nvSpPr>
        <p:spPr>
          <a:xfrm flipH="true" flipV="true" rot="4098076">
            <a:off x="15192580" y="-1111084"/>
            <a:ext cx="1127413" cy="3280831"/>
          </a:xfrm>
          <a:custGeom>
            <a:avLst/>
            <a:gdLst/>
            <a:ahLst/>
            <a:cxnLst/>
            <a:rect r="r" b="b" t="t" l="l"/>
            <a:pathLst>
              <a:path h="3280831" w="1127413">
                <a:moveTo>
                  <a:pt x="1127413" y="3280831"/>
                </a:moveTo>
                <a:lnTo>
                  <a:pt x="0" y="3280831"/>
                </a:lnTo>
                <a:lnTo>
                  <a:pt x="0" y="0"/>
                </a:lnTo>
                <a:lnTo>
                  <a:pt x="1127413" y="0"/>
                </a:lnTo>
                <a:lnTo>
                  <a:pt x="1127413" y="3280831"/>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false" flipV="false" rot="0">
            <a:off x="9449205" y="260622"/>
            <a:ext cx="3178401" cy="1624958"/>
          </a:xfrm>
          <a:custGeom>
            <a:avLst/>
            <a:gdLst/>
            <a:ahLst/>
            <a:cxnLst/>
            <a:rect r="r" b="b" t="t" l="l"/>
            <a:pathLst>
              <a:path h="1624958" w="3178401">
                <a:moveTo>
                  <a:pt x="0" y="0"/>
                </a:moveTo>
                <a:lnTo>
                  <a:pt x="3178401" y="0"/>
                </a:lnTo>
                <a:lnTo>
                  <a:pt x="3178401" y="1624957"/>
                </a:lnTo>
                <a:lnTo>
                  <a:pt x="0" y="162495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DAF8mKNdn4Q</dc:identifier>
  <dcterms:modified xsi:type="dcterms:W3CDTF">2011-08-01T06:04:30Z</dcterms:modified>
  <cp:revision>1</cp:revision>
  <dc:title>2024 101 Critical Days of Summer</dc:title>
</cp:coreProperties>
</file>