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6"/>
  </p:notesMasterIdLst>
  <p:sldIdLst>
    <p:sldId id="256" r:id="rId46"/>
    <p:sldId id="257" r:id="rId47"/>
    <p:sldId id="258" r:id="rId48"/>
    <p:sldId id="259" r:id="rId49"/>
    <p:sldId id="260" r:id="rId50"/>
    <p:sldId id="261" r:id="rId51"/>
    <p:sldId id="262" r:id="rId52"/>
    <p:sldId id="263" r:id="rId53"/>
    <p:sldId id="264" r:id="rId54"/>
    <p:sldId id="265" r:id="rId5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arlow" charset="1" panose="00000500000000000000"/>
      <p:regular r:id="rId10"/>
    </p:embeddedFont>
    <p:embeddedFont>
      <p:font typeface="Barlow Bold" charset="1" panose="00000800000000000000"/>
      <p:regular r:id="rId11"/>
    </p:embeddedFont>
    <p:embeddedFont>
      <p:font typeface="Barlow Italics" charset="1" panose="00000500000000000000"/>
      <p:regular r:id="rId12"/>
    </p:embeddedFont>
    <p:embeddedFont>
      <p:font typeface="Barlow Bold Italics" charset="1" panose="00000800000000000000"/>
      <p:regular r:id="rId13"/>
    </p:embeddedFont>
    <p:embeddedFont>
      <p:font typeface="Barlow Thin" charset="1" panose="00000300000000000000"/>
      <p:regular r:id="rId14"/>
    </p:embeddedFont>
    <p:embeddedFont>
      <p:font typeface="Barlow Thin Italics" charset="1" panose="00000300000000000000"/>
      <p:regular r:id="rId15"/>
    </p:embeddedFont>
    <p:embeddedFont>
      <p:font typeface="Barlow Extra-Light" charset="1" panose="00000300000000000000"/>
      <p:regular r:id="rId16"/>
    </p:embeddedFont>
    <p:embeddedFont>
      <p:font typeface="Barlow Extra-Light Italics" charset="1" panose="00000300000000000000"/>
      <p:regular r:id="rId17"/>
    </p:embeddedFont>
    <p:embeddedFont>
      <p:font typeface="Barlow Light" charset="1" panose="00000400000000000000"/>
      <p:regular r:id="rId18"/>
    </p:embeddedFont>
    <p:embeddedFont>
      <p:font typeface="Barlow Light Italics" charset="1" panose="00000400000000000000"/>
      <p:regular r:id="rId19"/>
    </p:embeddedFont>
    <p:embeddedFont>
      <p:font typeface="Barlow Medium" charset="1" panose="00000600000000000000"/>
      <p:regular r:id="rId20"/>
    </p:embeddedFont>
    <p:embeddedFont>
      <p:font typeface="Barlow Medium Italics" charset="1" panose="00000600000000000000"/>
      <p:regular r:id="rId21"/>
    </p:embeddedFont>
    <p:embeddedFont>
      <p:font typeface="Barlow Semi-Bold" charset="1" panose="00000700000000000000"/>
      <p:regular r:id="rId22"/>
    </p:embeddedFont>
    <p:embeddedFont>
      <p:font typeface="Barlow Semi-Bold Italics" charset="1" panose="00000700000000000000"/>
      <p:regular r:id="rId23"/>
    </p:embeddedFont>
    <p:embeddedFont>
      <p:font typeface="Barlow Ultra-Bold" charset="1" panose="00000900000000000000"/>
      <p:regular r:id="rId24"/>
    </p:embeddedFont>
    <p:embeddedFont>
      <p:font typeface="Barlow Ultra-Bold Italics" charset="1" panose="00000900000000000000"/>
      <p:regular r:id="rId25"/>
    </p:embeddedFont>
    <p:embeddedFont>
      <p:font typeface="Barlow Heavy" charset="1" panose="00000A00000000000000"/>
      <p:regular r:id="rId26"/>
    </p:embeddedFont>
    <p:embeddedFont>
      <p:font typeface="Barlow Heavy Italics" charset="1" panose="00000A00000000000000"/>
      <p:regular r:id="rId27"/>
    </p:embeddedFont>
    <p:embeddedFont>
      <p:font typeface="Montserrat" charset="1" panose="00000500000000000000"/>
      <p:regular r:id="rId28"/>
    </p:embeddedFont>
    <p:embeddedFont>
      <p:font typeface="Montserrat Bold" charset="1" panose="00000800000000000000"/>
      <p:regular r:id="rId29"/>
    </p:embeddedFont>
    <p:embeddedFont>
      <p:font typeface="Montserrat Italics" charset="1" panose="00000500000000000000"/>
      <p:regular r:id="rId30"/>
    </p:embeddedFont>
    <p:embeddedFont>
      <p:font typeface="Montserrat Bold Italics" charset="1" panose="00000800000000000000"/>
      <p:regular r:id="rId31"/>
    </p:embeddedFont>
    <p:embeddedFont>
      <p:font typeface="Montserrat Thin" charset="1" panose="00000300000000000000"/>
      <p:regular r:id="rId32"/>
    </p:embeddedFont>
    <p:embeddedFont>
      <p:font typeface="Montserrat Thin Italics" charset="1" panose="00000300000000000000"/>
      <p:regular r:id="rId33"/>
    </p:embeddedFont>
    <p:embeddedFont>
      <p:font typeface="Montserrat Extra-Light" charset="1" panose="00000300000000000000"/>
      <p:regular r:id="rId34"/>
    </p:embeddedFont>
    <p:embeddedFont>
      <p:font typeface="Montserrat Extra-Light Italics" charset="1" panose="00000300000000000000"/>
      <p:regular r:id="rId35"/>
    </p:embeddedFont>
    <p:embeddedFont>
      <p:font typeface="Montserrat Light" charset="1" panose="00000400000000000000"/>
      <p:regular r:id="rId36"/>
    </p:embeddedFont>
    <p:embeddedFont>
      <p:font typeface="Montserrat Light Italics" charset="1" panose="00000400000000000000"/>
      <p:regular r:id="rId37"/>
    </p:embeddedFont>
    <p:embeddedFont>
      <p:font typeface="Montserrat Medium" charset="1" panose="00000600000000000000"/>
      <p:regular r:id="rId38"/>
    </p:embeddedFont>
    <p:embeddedFont>
      <p:font typeface="Montserrat Medium Italics" charset="1" panose="00000600000000000000"/>
      <p:regular r:id="rId39"/>
    </p:embeddedFont>
    <p:embeddedFont>
      <p:font typeface="Montserrat Semi-Bold" charset="1" panose="00000700000000000000"/>
      <p:regular r:id="rId40"/>
    </p:embeddedFont>
    <p:embeddedFont>
      <p:font typeface="Montserrat Semi-Bold Italics" charset="1" panose="00000700000000000000"/>
      <p:regular r:id="rId41"/>
    </p:embeddedFont>
    <p:embeddedFont>
      <p:font typeface="Montserrat Ultra-Bold" charset="1" panose="00000900000000000000"/>
      <p:regular r:id="rId42"/>
    </p:embeddedFont>
    <p:embeddedFont>
      <p:font typeface="Montserrat Ultra-Bold Italics" charset="1" panose="00000900000000000000"/>
      <p:regular r:id="rId43"/>
    </p:embeddedFont>
    <p:embeddedFont>
      <p:font typeface="Montserrat Heavy" charset="1" panose="00000A00000000000000"/>
      <p:regular r:id="rId44"/>
    </p:embeddedFont>
    <p:embeddedFont>
      <p:font typeface="Montserrat Heavy Italics" charset="1" panose="00000A0000000000000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slides/slide1.xml" Type="http://schemas.openxmlformats.org/officeDocument/2006/relationships/slide"/><Relationship Id="rId47" Target="slides/slide2.xml" Type="http://schemas.openxmlformats.org/officeDocument/2006/relationships/slide"/><Relationship Id="rId48" Target="slides/slide3.xml" Type="http://schemas.openxmlformats.org/officeDocument/2006/relationships/slide"/><Relationship Id="rId49" Target="slides/slide4.xml" Type="http://schemas.openxmlformats.org/officeDocument/2006/relationships/slide"/><Relationship Id="rId5" Target="tableStyles.xml" Type="http://schemas.openxmlformats.org/officeDocument/2006/relationships/tableStyles"/><Relationship Id="rId50" Target="slides/slide5.xml" Type="http://schemas.openxmlformats.org/officeDocument/2006/relationships/slide"/><Relationship Id="rId51" Target="slides/slide6.xml" Type="http://schemas.openxmlformats.org/officeDocument/2006/relationships/slide"/><Relationship Id="rId52" Target="slides/slide7.xml" Type="http://schemas.openxmlformats.org/officeDocument/2006/relationships/slide"/><Relationship Id="rId53" Target="slides/slide8.xml" Type="http://schemas.openxmlformats.org/officeDocument/2006/relationships/slide"/><Relationship Id="rId54" Target="slides/slide9.xml" Type="http://schemas.openxmlformats.org/officeDocument/2006/relationships/slide"/><Relationship Id="rId55" Target="slides/slide10.xml" Type="http://schemas.openxmlformats.org/officeDocument/2006/relationships/slide"/><Relationship Id="rId56" Target="notesMasters/notesMaster1.xml" Type="http://schemas.openxmlformats.org/officeDocument/2006/relationships/notesMaster"/><Relationship Id="rId57" Target="theme/theme2.xml" Type="http://schemas.openxmlformats.org/officeDocument/2006/relationships/theme"/><Relationship Id="rId58" Target="notesSlides/notesSlide1.xml" Type="http://schemas.openxmlformats.org/officeDocument/2006/relationships/note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https://www.cdc.gov/violenceprevention/firearms/fastfact.html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13" Target="../media/image14.png" Type="http://schemas.openxmlformats.org/officeDocument/2006/relationships/image"/><Relationship Id="rId14" Target="../media/image15.svg" Type="http://schemas.openxmlformats.org/officeDocument/2006/relationships/image"/><Relationship Id="rId2" Target="../notesSlides/notesSlide1.xml" Type="http://schemas.openxmlformats.org/officeDocument/2006/relationships/notesSlide"/><Relationship Id="rId3" Target="../media/image4.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20.png" Type="http://schemas.openxmlformats.org/officeDocument/2006/relationships/image"/><Relationship Id="rId13" Target="../media/image21.sv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8.jpeg" Type="http://schemas.openxmlformats.org/officeDocument/2006/relationships/image"/><Relationship Id="rId5" Target="../media/image19.pn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svg" Type="http://schemas.openxmlformats.org/officeDocument/2006/relationships/image"/><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3.jpe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960988" y="1610798"/>
            <a:ext cx="5815484" cy="8005373"/>
            <a:chOff x="0" y="0"/>
            <a:chExt cx="7753978" cy="10673831"/>
          </a:xfrm>
        </p:grpSpPr>
        <p:pic>
          <p:nvPicPr>
            <p:cNvPr name="Picture 3" id="3"/>
            <p:cNvPicPr>
              <a:picLocks noChangeAspect="true"/>
            </p:cNvPicPr>
            <p:nvPr/>
          </p:nvPicPr>
          <p:blipFill>
            <a:blip r:embed="rId2"/>
            <a:srcRect l="0" t="12752" r="16343" b="10493"/>
            <a:stretch>
              <a:fillRect/>
            </a:stretch>
          </p:blipFill>
          <p:spPr>
            <a:xfrm flipH="false" flipV="false">
              <a:off x="0" y="0"/>
              <a:ext cx="7753978" cy="10673831"/>
            </a:xfrm>
            <a:prstGeom prst="rect">
              <a:avLst/>
            </a:prstGeom>
          </p:spPr>
        </p:pic>
      </p:grpSp>
      <p:grpSp>
        <p:nvGrpSpPr>
          <p:cNvPr name="Group 4" id="4"/>
          <p:cNvGrpSpPr/>
          <p:nvPr/>
        </p:nvGrpSpPr>
        <p:grpSpPr>
          <a:xfrm rot="0">
            <a:off x="504825" y="934265"/>
            <a:ext cx="11009228" cy="8418470"/>
            <a:chOff x="0" y="0"/>
            <a:chExt cx="4215262" cy="3223302"/>
          </a:xfrm>
        </p:grpSpPr>
        <p:sp>
          <p:nvSpPr>
            <p:cNvPr name="Freeform 5" id="5"/>
            <p:cNvSpPr/>
            <p:nvPr/>
          </p:nvSpPr>
          <p:spPr>
            <a:xfrm flipH="false" flipV="false" rot="0">
              <a:off x="0" y="0"/>
              <a:ext cx="4215262" cy="3223302"/>
            </a:xfrm>
            <a:custGeom>
              <a:avLst/>
              <a:gdLst/>
              <a:ahLst/>
              <a:cxnLst/>
              <a:rect r="r" b="b" t="t" l="l"/>
              <a:pathLst>
                <a:path h="3223302" w="4215262">
                  <a:moveTo>
                    <a:pt x="4090802" y="3223302"/>
                  </a:moveTo>
                  <a:lnTo>
                    <a:pt x="124460" y="3223302"/>
                  </a:lnTo>
                  <a:cubicBezTo>
                    <a:pt x="55880" y="3223302"/>
                    <a:pt x="0" y="3167422"/>
                    <a:pt x="0" y="3098841"/>
                  </a:cubicBezTo>
                  <a:lnTo>
                    <a:pt x="0" y="124460"/>
                  </a:lnTo>
                  <a:cubicBezTo>
                    <a:pt x="0" y="55880"/>
                    <a:pt x="55880" y="0"/>
                    <a:pt x="124460" y="0"/>
                  </a:cubicBezTo>
                  <a:lnTo>
                    <a:pt x="4090803" y="0"/>
                  </a:lnTo>
                  <a:cubicBezTo>
                    <a:pt x="4159383" y="0"/>
                    <a:pt x="4215262" y="55880"/>
                    <a:pt x="4215262" y="124460"/>
                  </a:cubicBezTo>
                  <a:lnTo>
                    <a:pt x="4215262" y="3098842"/>
                  </a:lnTo>
                  <a:cubicBezTo>
                    <a:pt x="4215262" y="3167422"/>
                    <a:pt x="4159383" y="3223302"/>
                    <a:pt x="4090803" y="3223302"/>
                  </a:cubicBezTo>
                  <a:close/>
                </a:path>
              </a:pathLst>
            </a:custGeom>
            <a:solidFill>
              <a:srgbClr val="E35A1D"/>
            </a:solidFill>
          </p:spPr>
        </p:sp>
      </p:grpSp>
      <p:sp>
        <p:nvSpPr>
          <p:cNvPr name="TextBox 6" id="6"/>
          <p:cNvSpPr txBox="true"/>
          <p:nvPr/>
        </p:nvSpPr>
        <p:spPr>
          <a:xfrm rot="0">
            <a:off x="11960988" y="43556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Cardio</a:t>
            </a:r>
          </a:p>
        </p:txBody>
      </p:sp>
      <p:sp>
        <p:nvSpPr>
          <p:cNvPr name="TextBox 7" id="7"/>
          <p:cNvSpPr txBox="true"/>
          <p:nvPr/>
        </p:nvSpPr>
        <p:spPr>
          <a:xfrm rot="0">
            <a:off x="14316914" y="435560"/>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Activities</a:t>
            </a:r>
          </a:p>
        </p:txBody>
      </p:sp>
      <p:sp>
        <p:nvSpPr>
          <p:cNvPr name="TextBox 8" id="8"/>
          <p:cNvSpPr txBox="true"/>
          <p:nvPr/>
        </p:nvSpPr>
        <p:spPr>
          <a:xfrm rot="0">
            <a:off x="889506" y="1320641"/>
            <a:ext cx="10239866" cy="7598092"/>
          </a:xfrm>
          <a:prstGeom prst="rect">
            <a:avLst/>
          </a:prstGeom>
        </p:spPr>
        <p:txBody>
          <a:bodyPr anchor="t" rtlCol="false" tIns="0" lIns="0" bIns="0" rIns="0">
            <a:spAutoFit/>
          </a:bodyPr>
          <a:lstStyle/>
          <a:p>
            <a:pPr>
              <a:lnSpc>
                <a:spcPts val="3045"/>
              </a:lnSpc>
            </a:pPr>
            <a:r>
              <a:rPr lang="en-US" sz="2100">
                <a:solidFill>
                  <a:srgbClr val="FFFFFF"/>
                </a:solidFill>
                <a:latin typeface="Montserrat Bold"/>
              </a:rPr>
              <a:t>Walking, jogging and exercising safely</a:t>
            </a:r>
            <a:r>
              <a:rPr lang="en-US" sz="2100">
                <a:solidFill>
                  <a:srgbClr val="FFFFFF"/>
                </a:solidFill>
                <a:latin typeface="Montserrat Bold"/>
              </a:rPr>
              <a:t> for security:</a:t>
            </a:r>
          </a:p>
          <a:p>
            <a:pPr>
              <a:lnSpc>
                <a:spcPts val="3045"/>
              </a:lnSpc>
            </a:pPr>
          </a:p>
          <a:p>
            <a:pPr marL="453392" indent="-226696" lvl="1">
              <a:lnSpc>
                <a:spcPts val="3045"/>
              </a:lnSpc>
              <a:buFont typeface="Arial"/>
              <a:buChar char="•"/>
            </a:pPr>
            <a:r>
              <a:rPr lang="en-US" sz="2100">
                <a:solidFill>
                  <a:srgbClr val="FFFFFF"/>
                </a:solidFill>
                <a:latin typeface="Montserrat Bold"/>
              </a:rPr>
              <a:t>Jog in a familiar area but vary your routes. Changing your route could prevent someone from noting your schedule or movements.</a:t>
            </a:r>
          </a:p>
          <a:p>
            <a:pPr>
              <a:lnSpc>
                <a:spcPts val="3045"/>
              </a:lnSpc>
            </a:pPr>
          </a:p>
          <a:p>
            <a:pPr marL="453392" indent="-226696" lvl="1">
              <a:lnSpc>
                <a:spcPts val="3045"/>
              </a:lnSpc>
              <a:buFont typeface="Arial"/>
              <a:buChar char="•"/>
            </a:pPr>
            <a:r>
              <a:rPr lang="en-US" sz="2100">
                <a:solidFill>
                  <a:srgbClr val="FFFFFF"/>
                </a:solidFill>
                <a:latin typeface="Montserrat Bold"/>
              </a:rPr>
              <a:t>J</a:t>
            </a:r>
            <a:r>
              <a:rPr lang="en-US" sz="2100">
                <a:solidFill>
                  <a:srgbClr val="FFFFFF"/>
                </a:solidFill>
                <a:latin typeface="Montserrat Bold"/>
              </a:rPr>
              <a:t>og in open spaces, away from bushes or alcoves where someone could hide. </a:t>
            </a:r>
          </a:p>
          <a:p>
            <a:pPr>
              <a:lnSpc>
                <a:spcPts val="3045"/>
              </a:lnSpc>
            </a:pPr>
          </a:p>
          <a:p>
            <a:pPr marL="453392" indent="-226696" lvl="1">
              <a:lnSpc>
                <a:spcPts val="3045"/>
              </a:lnSpc>
              <a:buFont typeface="Arial"/>
              <a:buChar char="•"/>
            </a:pPr>
            <a:r>
              <a:rPr lang="en-US" sz="2100">
                <a:solidFill>
                  <a:srgbClr val="FFFFFF"/>
                </a:solidFill>
                <a:latin typeface="Montserrat Bold"/>
              </a:rPr>
              <a:t>Carry your ID. If you suspect you’re being followed, call the police immediately and find a safe place to wait for them to arrive. </a:t>
            </a:r>
          </a:p>
          <a:p>
            <a:pPr>
              <a:lnSpc>
                <a:spcPts val="3045"/>
              </a:lnSpc>
            </a:pPr>
          </a:p>
          <a:p>
            <a:pPr marL="453392" indent="-226696" lvl="1">
              <a:lnSpc>
                <a:spcPts val="3045"/>
              </a:lnSpc>
              <a:buFont typeface="Arial"/>
              <a:buChar char="•"/>
            </a:pPr>
            <a:r>
              <a:rPr lang="en-US" sz="2100">
                <a:solidFill>
                  <a:srgbClr val="FFFFFF"/>
                </a:solidFill>
                <a:latin typeface="Montserrat Bold"/>
              </a:rPr>
              <a:t>Carry a whistle or shrill alarm to summon help if needed. </a:t>
            </a:r>
          </a:p>
          <a:p>
            <a:pPr>
              <a:lnSpc>
                <a:spcPts val="3045"/>
              </a:lnSpc>
            </a:pPr>
          </a:p>
          <a:p>
            <a:pPr marL="453392" indent="-226696" lvl="1">
              <a:lnSpc>
                <a:spcPts val="3045"/>
              </a:lnSpc>
              <a:buFont typeface="Arial"/>
              <a:buChar char="•"/>
            </a:pPr>
            <a:r>
              <a:rPr lang="en-US" sz="2100">
                <a:solidFill>
                  <a:srgbClr val="FFFFFF"/>
                </a:solidFill>
                <a:latin typeface="Montserrat Bold"/>
              </a:rPr>
              <a:t>Do not run with your phone or other valuables in sight. </a:t>
            </a:r>
          </a:p>
          <a:p>
            <a:pPr>
              <a:lnSpc>
                <a:spcPts val="3045"/>
              </a:lnSpc>
            </a:pPr>
          </a:p>
          <a:p>
            <a:pPr marL="453392" indent="-226696" lvl="1">
              <a:lnSpc>
                <a:spcPts val="3045"/>
              </a:lnSpc>
              <a:buFont typeface="Arial"/>
              <a:buChar char="•"/>
            </a:pPr>
            <a:r>
              <a:rPr lang="en-US" sz="2100">
                <a:solidFill>
                  <a:srgbClr val="FFFFFF"/>
                </a:solidFill>
                <a:latin typeface="Montserrat Bold"/>
              </a:rPr>
              <a:t>Avoid jogging in secluded areas or at night. If you do run after dark, do so in well-lit and populated areas and consider buying reflective running gear or a runner’s light so you’re highly visible to traffic. </a:t>
            </a:r>
          </a:p>
          <a:p>
            <a:pPr>
              <a:lnSpc>
                <a:spcPts val="3045"/>
              </a:lnSpc>
            </a:pPr>
          </a:p>
          <a:p>
            <a:pPr marL="453392" indent="-226696" lvl="1">
              <a:lnSpc>
                <a:spcPts val="2940"/>
              </a:lnSpc>
              <a:buFont typeface="Arial"/>
              <a:buChar char="•"/>
            </a:pPr>
            <a:r>
              <a:rPr lang="en-US" sz="2100">
                <a:solidFill>
                  <a:srgbClr val="FFFFFF"/>
                </a:solidFill>
                <a:latin typeface="Montserrat Bold"/>
              </a:rPr>
              <a:t>Recruit a friend. Runners in pairs or groups are less appealing targets.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890888" y="2190038"/>
            <a:ext cx="4885585" cy="7598542"/>
            <a:chOff x="0" y="0"/>
            <a:chExt cx="6514113" cy="10131390"/>
          </a:xfrm>
        </p:grpSpPr>
        <p:pic>
          <p:nvPicPr>
            <p:cNvPr name="Picture 3" id="3"/>
            <p:cNvPicPr>
              <a:picLocks noChangeAspect="true"/>
            </p:cNvPicPr>
            <p:nvPr/>
          </p:nvPicPr>
          <p:blipFill>
            <a:blip r:embed="rId2"/>
            <a:srcRect l="15509" t="0" r="15509" b="0"/>
            <a:stretch>
              <a:fillRect/>
            </a:stretch>
          </p:blipFill>
          <p:spPr>
            <a:xfrm flipH="false" flipV="false">
              <a:off x="0" y="0"/>
              <a:ext cx="6514113" cy="10131390"/>
            </a:xfrm>
            <a:prstGeom prst="rect">
              <a:avLst/>
            </a:prstGeom>
          </p:spPr>
        </p:pic>
      </p:grpSp>
      <p:grpSp>
        <p:nvGrpSpPr>
          <p:cNvPr name="Group 4" id="4"/>
          <p:cNvGrpSpPr/>
          <p:nvPr/>
        </p:nvGrpSpPr>
        <p:grpSpPr>
          <a:xfrm rot="0">
            <a:off x="504825" y="319163"/>
            <a:ext cx="11128532" cy="9648673"/>
            <a:chOff x="0" y="0"/>
            <a:chExt cx="4260942" cy="3694327"/>
          </a:xfrm>
        </p:grpSpPr>
        <p:sp>
          <p:nvSpPr>
            <p:cNvPr name="Freeform 5" id="5"/>
            <p:cNvSpPr/>
            <p:nvPr/>
          </p:nvSpPr>
          <p:spPr>
            <a:xfrm flipH="false" flipV="false" rot="0">
              <a:off x="0" y="0"/>
              <a:ext cx="4260942" cy="3694327"/>
            </a:xfrm>
            <a:custGeom>
              <a:avLst/>
              <a:gdLst/>
              <a:ahLst/>
              <a:cxnLst/>
              <a:rect r="r" b="b" t="t" l="l"/>
              <a:pathLst>
                <a:path h="3694327" w="4260942">
                  <a:moveTo>
                    <a:pt x="4136482" y="3694327"/>
                  </a:moveTo>
                  <a:lnTo>
                    <a:pt x="124460" y="3694327"/>
                  </a:lnTo>
                  <a:cubicBezTo>
                    <a:pt x="55880" y="3694327"/>
                    <a:pt x="0" y="3638447"/>
                    <a:pt x="0" y="3569867"/>
                  </a:cubicBezTo>
                  <a:lnTo>
                    <a:pt x="0" y="124460"/>
                  </a:lnTo>
                  <a:cubicBezTo>
                    <a:pt x="0" y="55880"/>
                    <a:pt x="55880" y="0"/>
                    <a:pt x="124460" y="0"/>
                  </a:cubicBezTo>
                  <a:lnTo>
                    <a:pt x="4136482" y="0"/>
                  </a:lnTo>
                  <a:cubicBezTo>
                    <a:pt x="4205062" y="0"/>
                    <a:pt x="4260942" y="55880"/>
                    <a:pt x="4260942" y="124460"/>
                  </a:cubicBezTo>
                  <a:lnTo>
                    <a:pt x="4260942" y="3569867"/>
                  </a:lnTo>
                  <a:cubicBezTo>
                    <a:pt x="4260942" y="3638447"/>
                    <a:pt x="4205062" y="3694327"/>
                    <a:pt x="4136482" y="3694327"/>
                  </a:cubicBezTo>
                  <a:close/>
                </a:path>
              </a:pathLst>
            </a:custGeom>
            <a:solidFill>
              <a:srgbClr val="E35A1D"/>
            </a:solidFill>
          </p:spPr>
        </p:sp>
      </p:grpSp>
      <p:sp>
        <p:nvSpPr>
          <p:cNvPr name="TextBox 6" id="6"/>
          <p:cNvSpPr txBox="true"/>
          <p:nvPr/>
        </p:nvSpPr>
        <p:spPr>
          <a:xfrm rot="0">
            <a:off x="12890888" y="190517"/>
            <a:ext cx="4996727" cy="17145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Drinking </a:t>
            </a:r>
          </a:p>
          <a:p>
            <a:pPr>
              <a:lnSpc>
                <a:spcPts val="6600"/>
              </a:lnSpc>
            </a:pPr>
            <a:r>
              <a:rPr lang="en-US" sz="6000">
                <a:solidFill>
                  <a:srgbClr val="FF8800"/>
                </a:solidFill>
                <a:latin typeface="Barlow Bold"/>
              </a:rPr>
              <a:t>and Driving</a:t>
            </a:r>
          </a:p>
        </p:txBody>
      </p:sp>
      <p:sp>
        <p:nvSpPr>
          <p:cNvPr name="TextBox 7" id="7"/>
          <p:cNvSpPr txBox="true"/>
          <p:nvPr/>
        </p:nvSpPr>
        <p:spPr>
          <a:xfrm rot="0">
            <a:off x="504825" y="536257"/>
            <a:ext cx="10777871" cy="9166860"/>
          </a:xfrm>
          <a:prstGeom prst="rect">
            <a:avLst/>
          </a:prstGeom>
        </p:spPr>
        <p:txBody>
          <a:bodyPr anchor="t" rtlCol="false" tIns="0" lIns="0" bIns="0" rIns="0">
            <a:spAutoFit/>
          </a:bodyPr>
          <a:lstStyle/>
          <a:p>
            <a:pPr marL="474979" indent="-237490" lvl="1">
              <a:lnSpc>
                <a:spcPts val="3189"/>
              </a:lnSpc>
              <a:buFont typeface="Arial"/>
              <a:buChar char="•"/>
            </a:pPr>
            <a:r>
              <a:rPr lang="en-US" sz="2199">
                <a:solidFill>
                  <a:srgbClr val="FFFFFF"/>
                </a:solidFill>
                <a:latin typeface="Montserrat Bold"/>
              </a:rPr>
              <a:t>Plan your safe ride home before you start the party, choose a non-drinking friend as a designated driver.</a:t>
            </a:r>
            <a:r>
              <a:rPr lang="en-US" sz="2199">
                <a:solidFill>
                  <a:srgbClr val="FFFFFF"/>
                </a:solidFill>
                <a:latin typeface="Montserrat Bold"/>
              </a:rPr>
              <a:t> </a:t>
            </a:r>
          </a:p>
          <a:p>
            <a:pPr>
              <a:lnSpc>
                <a:spcPts val="3189"/>
              </a:lnSpc>
            </a:pPr>
          </a:p>
          <a:p>
            <a:pPr marL="474979" indent="-237490" lvl="1">
              <a:lnSpc>
                <a:spcPts val="3189"/>
              </a:lnSpc>
              <a:buFont typeface="Arial"/>
              <a:buChar char="•"/>
            </a:pPr>
            <a:r>
              <a:rPr lang="en-US" sz="2199">
                <a:solidFill>
                  <a:srgbClr val="FFFFFF"/>
                </a:solidFill>
                <a:latin typeface="Montserrat Bold"/>
              </a:rPr>
              <a:t>If som</a:t>
            </a:r>
            <a:r>
              <a:rPr lang="en-US" sz="2199">
                <a:solidFill>
                  <a:srgbClr val="FFFFFF"/>
                </a:solidFill>
                <a:latin typeface="Montserrat Bold"/>
              </a:rPr>
              <a:t>eone you know has been drinking, do not let that person          get behind the wheel. Take their keys and help them arrange a          sober ride home. </a:t>
            </a:r>
          </a:p>
          <a:p>
            <a:pPr>
              <a:lnSpc>
                <a:spcPts val="3189"/>
              </a:lnSpc>
            </a:pPr>
          </a:p>
          <a:p>
            <a:pPr marL="474979" indent="-237490" lvl="1">
              <a:lnSpc>
                <a:spcPts val="3189"/>
              </a:lnSpc>
              <a:buFont typeface="Arial"/>
              <a:buChar char="•"/>
            </a:pPr>
            <a:r>
              <a:rPr lang="en-US" sz="2199">
                <a:solidFill>
                  <a:srgbClr val="FFFFFF"/>
                </a:solidFill>
                <a:latin typeface="Montserrat Bold"/>
              </a:rPr>
              <a:t>If you drink, do not drive for any reason. Call a taxi, a ride-hailing service or a sober friend. </a:t>
            </a:r>
          </a:p>
          <a:p>
            <a:pPr>
              <a:lnSpc>
                <a:spcPts val="3189"/>
              </a:lnSpc>
            </a:pPr>
          </a:p>
          <a:p>
            <a:pPr marL="474979" indent="-237490" lvl="1">
              <a:lnSpc>
                <a:spcPts val="3189"/>
              </a:lnSpc>
              <a:buFont typeface="Arial"/>
              <a:buChar char="•"/>
            </a:pPr>
            <a:r>
              <a:rPr lang="en-US" sz="2199">
                <a:solidFill>
                  <a:srgbClr val="FFFFFF"/>
                </a:solidFill>
                <a:latin typeface="Montserrat Bold"/>
              </a:rPr>
              <a:t>If you’re hosting a party where alcohol will be served, make sure all guests leave with a sober driver. </a:t>
            </a:r>
          </a:p>
          <a:p>
            <a:pPr>
              <a:lnSpc>
                <a:spcPts val="3189"/>
              </a:lnSpc>
            </a:pPr>
          </a:p>
          <a:p>
            <a:pPr marL="474979" indent="-237490" lvl="1">
              <a:lnSpc>
                <a:spcPts val="3189"/>
              </a:lnSpc>
              <a:buFont typeface="Arial"/>
              <a:buChar char="•"/>
            </a:pPr>
            <a:r>
              <a:rPr lang="en-US" sz="2199">
                <a:solidFill>
                  <a:srgbClr val="FFFFFF"/>
                </a:solidFill>
                <a:latin typeface="Montserrat Bold"/>
              </a:rPr>
              <a:t>Always wear your seat belt — it’s your best defense against        impaired drivers. </a:t>
            </a:r>
          </a:p>
          <a:p>
            <a:pPr>
              <a:lnSpc>
                <a:spcPts val="3189"/>
              </a:lnSpc>
            </a:pPr>
          </a:p>
          <a:p>
            <a:pPr marL="474979" indent="-237490" lvl="1">
              <a:lnSpc>
                <a:spcPts val="3189"/>
              </a:lnSpc>
              <a:buFont typeface="Arial"/>
              <a:buChar char="•"/>
            </a:pPr>
            <a:r>
              <a:rPr lang="en-US" sz="2199">
                <a:solidFill>
                  <a:srgbClr val="FFFFFF"/>
                </a:solidFill>
                <a:latin typeface="Montserrat Bold"/>
              </a:rPr>
              <a:t>E</a:t>
            </a:r>
            <a:r>
              <a:rPr lang="en-US" sz="2199">
                <a:solidFill>
                  <a:srgbClr val="FFFFFF"/>
                </a:solidFill>
                <a:latin typeface="Montserrat Bold"/>
              </a:rPr>
              <a:t>very day, 32 people die in drunk-driving crashes – that's one            person every 45 minutes. That means you, your family or friends could be innocent victims. (Source: National Highway                 Transportation Safety Administration)</a:t>
            </a:r>
          </a:p>
          <a:p>
            <a:pPr>
              <a:lnSpc>
                <a:spcPts val="3189"/>
              </a:lnSpc>
            </a:pPr>
          </a:p>
          <a:p>
            <a:pPr marL="474979" indent="-237490" lvl="1">
              <a:lnSpc>
                <a:spcPts val="3079"/>
              </a:lnSpc>
              <a:buFont typeface="Arial"/>
              <a:buChar char="•"/>
            </a:pPr>
            <a:r>
              <a:rPr lang="en-US" sz="2199">
                <a:solidFill>
                  <a:srgbClr val="FFFFFF"/>
                </a:solidFill>
                <a:latin typeface="Montserrat Bold"/>
              </a:rPr>
              <a:t>All 50 states, the District of Columbia and Puerto Rico have by law set a threshold making it illegal to drive with a BAC of .08 g/dL or higher.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1737249"/>
            <a:ext cx="5815484" cy="8044119"/>
            <a:chOff x="0" y="0"/>
            <a:chExt cx="7753978" cy="10725492"/>
          </a:xfrm>
        </p:grpSpPr>
        <p:pic>
          <p:nvPicPr>
            <p:cNvPr name="Picture 3" id="3"/>
            <p:cNvPicPr>
              <a:picLocks noChangeAspect="true"/>
            </p:cNvPicPr>
            <p:nvPr/>
          </p:nvPicPr>
          <p:blipFill>
            <a:blip r:embed="rId2"/>
            <a:srcRect l="48331" t="0" r="6966" b="13369"/>
            <a:stretch>
              <a:fillRect/>
            </a:stretch>
          </p:blipFill>
          <p:spPr>
            <a:xfrm flipH="false" flipV="false">
              <a:off x="0" y="0"/>
              <a:ext cx="7753978" cy="10725492"/>
            </a:xfrm>
            <a:prstGeom prst="rect">
              <a:avLst/>
            </a:prstGeom>
          </p:spPr>
        </p:pic>
      </p:grpSp>
      <p:grpSp>
        <p:nvGrpSpPr>
          <p:cNvPr name="Group 4" id="4"/>
          <p:cNvGrpSpPr/>
          <p:nvPr/>
        </p:nvGrpSpPr>
        <p:grpSpPr>
          <a:xfrm rot="0">
            <a:off x="6824394" y="397460"/>
            <a:ext cx="10578721" cy="9509409"/>
            <a:chOff x="0" y="0"/>
            <a:chExt cx="4050428" cy="3641005"/>
          </a:xfrm>
        </p:grpSpPr>
        <p:sp>
          <p:nvSpPr>
            <p:cNvPr name="Freeform 5" id="5"/>
            <p:cNvSpPr/>
            <p:nvPr/>
          </p:nvSpPr>
          <p:spPr>
            <a:xfrm flipH="false" flipV="false" rot="0">
              <a:off x="0" y="0"/>
              <a:ext cx="4050428" cy="3641005"/>
            </a:xfrm>
            <a:custGeom>
              <a:avLst/>
              <a:gdLst/>
              <a:ahLst/>
              <a:cxnLst/>
              <a:rect r="r" b="b" t="t" l="l"/>
              <a:pathLst>
                <a:path h="3641005" w="4050428">
                  <a:moveTo>
                    <a:pt x="3925968" y="3641005"/>
                  </a:moveTo>
                  <a:lnTo>
                    <a:pt x="124460" y="3641005"/>
                  </a:lnTo>
                  <a:cubicBezTo>
                    <a:pt x="55880" y="3641005"/>
                    <a:pt x="0" y="3585125"/>
                    <a:pt x="0" y="3516545"/>
                  </a:cubicBezTo>
                  <a:lnTo>
                    <a:pt x="0" y="124460"/>
                  </a:lnTo>
                  <a:cubicBezTo>
                    <a:pt x="0" y="55880"/>
                    <a:pt x="55880" y="0"/>
                    <a:pt x="124460" y="0"/>
                  </a:cubicBezTo>
                  <a:lnTo>
                    <a:pt x="3925968" y="0"/>
                  </a:lnTo>
                  <a:cubicBezTo>
                    <a:pt x="3994548" y="0"/>
                    <a:pt x="4050428" y="55880"/>
                    <a:pt x="4050428" y="124460"/>
                  </a:cubicBezTo>
                  <a:lnTo>
                    <a:pt x="4050428" y="3516545"/>
                  </a:lnTo>
                  <a:cubicBezTo>
                    <a:pt x="4050428" y="3585125"/>
                    <a:pt x="3994548" y="3641005"/>
                    <a:pt x="3925968" y="3641005"/>
                  </a:cubicBezTo>
                  <a:close/>
                </a:path>
              </a:pathLst>
            </a:custGeom>
            <a:solidFill>
              <a:srgbClr val="FF8800"/>
            </a:solidFill>
          </p:spPr>
        </p:sp>
      </p:grpSp>
      <p:sp>
        <p:nvSpPr>
          <p:cNvPr name="TextBox 6" id="6"/>
          <p:cNvSpPr txBox="true"/>
          <p:nvPr/>
        </p:nvSpPr>
        <p:spPr>
          <a:xfrm rot="0">
            <a:off x="563957" y="43556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Bicycling</a:t>
            </a:r>
          </a:p>
        </p:txBody>
      </p:sp>
      <p:sp>
        <p:nvSpPr>
          <p:cNvPr name="TextBox 7" id="7"/>
          <p:cNvSpPr txBox="true"/>
          <p:nvPr/>
        </p:nvSpPr>
        <p:spPr>
          <a:xfrm rot="0">
            <a:off x="7211951" y="754790"/>
            <a:ext cx="9803606" cy="8747010"/>
          </a:xfrm>
          <a:prstGeom prst="rect">
            <a:avLst/>
          </a:prstGeom>
        </p:spPr>
        <p:txBody>
          <a:bodyPr anchor="t" rtlCol="false" tIns="0" lIns="0" bIns="0" rIns="0">
            <a:spAutoFit/>
          </a:bodyPr>
          <a:lstStyle/>
          <a:p>
            <a:pPr>
              <a:lnSpc>
                <a:spcPts val="3500"/>
              </a:lnSpc>
            </a:pPr>
            <a:r>
              <a:rPr lang="en-US" sz="2500">
                <a:solidFill>
                  <a:srgbClr val="FFFFFF"/>
                </a:solidFill>
                <a:latin typeface="Montserrat Bold"/>
              </a:rPr>
              <a:t>When a crash occurs between a vehicle and a bike, it’s the cyclist who is most likely to be injured. A large percentage of crashes can be avoided if motorists and cyclists follow the rules of the road and watch out for each other. </a:t>
            </a:r>
          </a:p>
          <a:p>
            <a:pPr>
              <a:lnSpc>
                <a:spcPts val="3500"/>
              </a:lnSpc>
            </a:pPr>
          </a:p>
          <a:p>
            <a:pPr marL="539753" indent="-269876" lvl="1">
              <a:lnSpc>
                <a:spcPts val="3500"/>
              </a:lnSpc>
              <a:buFont typeface="Arial"/>
              <a:buChar char="•"/>
            </a:pPr>
            <a:r>
              <a:rPr lang="en-US" sz="2500">
                <a:solidFill>
                  <a:srgbClr val="FFFFFF"/>
                </a:solidFill>
                <a:latin typeface="Montserrat Bold"/>
              </a:rPr>
              <a:t>Wear equipment to protect you and make you more visible to others, like an approved bike helmet, bright clothing (during the day), reflective gear, a white front light and red rear light and reflectors on your bike (at night or when visibility is poor). </a:t>
            </a:r>
          </a:p>
          <a:p>
            <a:pPr>
              <a:lnSpc>
                <a:spcPts val="3500"/>
              </a:lnSpc>
            </a:pPr>
          </a:p>
          <a:p>
            <a:pPr marL="539753" indent="-269876" lvl="1">
              <a:lnSpc>
                <a:spcPts val="3500"/>
              </a:lnSpc>
              <a:buFont typeface="Arial"/>
              <a:buChar char="•"/>
            </a:pPr>
            <a:r>
              <a:rPr lang="en-US" sz="2500">
                <a:solidFill>
                  <a:srgbClr val="FFFFFF"/>
                </a:solidFill>
                <a:latin typeface="Montserrat Bold"/>
              </a:rPr>
              <a:t>Remember to use arm and hand signals. </a:t>
            </a:r>
          </a:p>
          <a:p>
            <a:pPr>
              <a:lnSpc>
                <a:spcPts val="3500"/>
              </a:lnSpc>
            </a:pPr>
          </a:p>
          <a:p>
            <a:pPr marL="539753" indent="-269876" lvl="1">
              <a:lnSpc>
                <a:spcPts val="3500"/>
              </a:lnSpc>
              <a:buFont typeface="Arial"/>
              <a:buChar char="•"/>
            </a:pPr>
            <a:r>
              <a:rPr lang="en-US" sz="2500">
                <a:solidFill>
                  <a:srgbClr val="FFFFFF"/>
                </a:solidFill>
                <a:latin typeface="Montserrat Bold"/>
              </a:rPr>
              <a:t>Ride with traffic, not against it. </a:t>
            </a:r>
          </a:p>
          <a:p>
            <a:pPr>
              <a:lnSpc>
                <a:spcPts val="3500"/>
              </a:lnSpc>
            </a:pPr>
          </a:p>
          <a:p>
            <a:pPr marL="539753" indent="-269876" lvl="1">
              <a:lnSpc>
                <a:spcPts val="3500"/>
              </a:lnSpc>
              <a:buFont typeface="Arial"/>
              <a:buChar char="•"/>
            </a:pPr>
            <a:r>
              <a:rPr lang="en-US" sz="2500">
                <a:solidFill>
                  <a:srgbClr val="FFFFFF"/>
                </a:solidFill>
                <a:latin typeface="Montserrat Bold"/>
              </a:rPr>
              <a:t>Avoid riding at night, if possible. If you must ride at night, install front and rear lights on your bicycle and wear reflective clothing. It’s the law! Regardless of the season, bicyclist deaths occurred most often      between 6 p.m. and 9 p.m.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960988" y="1610798"/>
            <a:ext cx="5815484" cy="8005373"/>
            <a:chOff x="0" y="0"/>
            <a:chExt cx="7753978" cy="10673831"/>
          </a:xfrm>
        </p:grpSpPr>
        <p:pic>
          <p:nvPicPr>
            <p:cNvPr name="Picture 3" id="3"/>
            <p:cNvPicPr>
              <a:picLocks noChangeAspect="true"/>
            </p:cNvPicPr>
            <p:nvPr/>
          </p:nvPicPr>
          <p:blipFill>
            <a:blip r:embed="rId2"/>
            <a:srcRect l="35312" t="0" r="16287" b="0"/>
            <a:stretch>
              <a:fillRect/>
            </a:stretch>
          </p:blipFill>
          <p:spPr>
            <a:xfrm flipH="false" flipV="false">
              <a:off x="0" y="0"/>
              <a:ext cx="7753978" cy="10673831"/>
            </a:xfrm>
            <a:prstGeom prst="rect">
              <a:avLst/>
            </a:prstGeom>
          </p:spPr>
        </p:pic>
      </p:grpSp>
      <p:grpSp>
        <p:nvGrpSpPr>
          <p:cNvPr name="Group 4" id="4"/>
          <p:cNvGrpSpPr/>
          <p:nvPr/>
        </p:nvGrpSpPr>
        <p:grpSpPr>
          <a:xfrm rot="0">
            <a:off x="504825" y="571509"/>
            <a:ext cx="11009228" cy="9509409"/>
            <a:chOff x="0" y="0"/>
            <a:chExt cx="4215262" cy="3641005"/>
          </a:xfrm>
        </p:grpSpPr>
        <p:sp>
          <p:nvSpPr>
            <p:cNvPr name="Freeform 5" id="5"/>
            <p:cNvSpPr/>
            <p:nvPr/>
          </p:nvSpPr>
          <p:spPr>
            <a:xfrm flipH="false" flipV="false" rot="0">
              <a:off x="0" y="0"/>
              <a:ext cx="4215262" cy="3641005"/>
            </a:xfrm>
            <a:custGeom>
              <a:avLst/>
              <a:gdLst/>
              <a:ahLst/>
              <a:cxnLst/>
              <a:rect r="r" b="b" t="t" l="l"/>
              <a:pathLst>
                <a:path h="3641005" w="4215262">
                  <a:moveTo>
                    <a:pt x="4090802" y="3641005"/>
                  </a:moveTo>
                  <a:lnTo>
                    <a:pt x="124460" y="3641005"/>
                  </a:lnTo>
                  <a:cubicBezTo>
                    <a:pt x="55880" y="3641005"/>
                    <a:pt x="0" y="3585125"/>
                    <a:pt x="0" y="3516545"/>
                  </a:cubicBezTo>
                  <a:lnTo>
                    <a:pt x="0" y="124460"/>
                  </a:lnTo>
                  <a:cubicBezTo>
                    <a:pt x="0" y="55880"/>
                    <a:pt x="55880" y="0"/>
                    <a:pt x="124460" y="0"/>
                  </a:cubicBezTo>
                  <a:lnTo>
                    <a:pt x="4090803" y="0"/>
                  </a:lnTo>
                  <a:cubicBezTo>
                    <a:pt x="4159383" y="0"/>
                    <a:pt x="4215262" y="55880"/>
                    <a:pt x="4215262" y="124460"/>
                  </a:cubicBezTo>
                  <a:lnTo>
                    <a:pt x="4215262" y="3516545"/>
                  </a:lnTo>
                  <a:cubicBezTo>
                    <a:pt x="4215262" y="3585125"/>
                    <a:pt x="4159383" y="3641005"/>
                    <a:pt x="4090803" y="3641005"/>
                  </a:cubicBezTo>
                  <a:close/>
                </a:path>
              </a:pathLst>
            </a:custGeom>
            <a:solidFill>
              <a:srgbClr val="E35A1D"/>
            </a:solidFill>
          </p:spPr>
        </p:sp>
      </p:grpSp>
      <p:sp>
        <p:nvSpPr>
          <p:cNvPr name="TextBox 6" id="6"/>
          <p:cNvSpPr txBox="true"/>
          <p:nvPr/>
        </p:nvSpPr>
        <p:spPr>
          <a:xfrm rot="0">
            <a:off x="1022989" y="790726"/>
            <a:ext cx="9972901" cy="9023350"/>
          </a:xfrm>
          <a:prstGeom prst="rect">
            <a:avLst/>
          </a:prstGeom>
        </p:spPr>
        <p:txBody>
          <a:bodyPr anchor="t" rtlCol="false" tIns="0" lIns="0" bIns="0" rIns="0">
            <a:spAutoFit/>
          </a:bodyPr>
          <a:lstStyle/>
          <a:p>
            <a:pPr>
              <a:lnSpc>
                <a:spcPts val="3479"/>
              </a:lnSpc>
            </a:pPr>
            <a:r>
              <a:rPr lang="en-US" sz="2400">
                <a:solidFill>
                  <a:srgbClr val="FFFFFF"/>
                </a:solidFill>
                <a:latin typeface="Montserrat Bold"/>
              </a:rPr>
              <a:t>In 2023, 857 cyclists were killed in traffic accidents in the United States, representing a 10% increase from the previous year, according to www.cyclepedal.com</a:t>
            </a:r>
          </a:p>
          <a:p>
            <a:pPr>
              <a:lnSpc>
                <a:spcPts val="3479"/>
              </a:lnSpc>
            </a:pPr>
          </a:p>
          <a:p>
            <a:pPr>
              <a:lnSpc>
                <a:spcPts val="3479"/>
              </a:lnSpc>
            </a:pPr>
            <a:r>
              <a:rPr lang="en-US" sz="2400">
                <a:solidFill>
                  <a:srgbClr val="FFFFFF"/>
                </a:solidFill>
                <a:latin typeface="Montserrat Bold"/>
              </a:rPr>
              <a:t>Bicycle-related deaths peak in the summer months, starting in June and they remain high through September.</a:t>
            </a:r>
          </a:p>
          <a:p>
            <a:pPr>
              <a:lnSpc>
                <a:spcPts val="3479"/>
              </a:lnSpc>
            </a:pPr>
          </a:p>
          <a:p>
            <a:pPr marL="518160" indent="-259080" lvl="1">
              <a:lnSpc>
                <a:spcPts val="3479"/>
              </a:lnSpc>
              <a:buFont typeface="Arial"/>
              <a:buChar char="•"/>
            </a:pPr>
            <a:r>
              <a:rPr lang="en-US" sz="2400">
                <a:solidFill>
                  <a:srgbClr val="FFFFFF"/>
                </a:solidFill>
                <a:latin typeface="Montserrat Bold"/>
              </a:rPr>
              <a:t>Rid</a:t>
            </a:r>
            <a:r>
              <a:rPr lang="en-US" sz="2400">
                <a:solidFill>
                  <a:srgbClr val="FFFFFF"/>
                </a:solidFill>
                <a:latin typeface="Montserrat Bold"/>
              </a:rPr>
              <a:t>e a bike that fits you. If it’s too big, it’s harder to control the bike. </a:t>
            </a:r>
          </a:p>
          <a:p>
            <a:pPr>
              <a:lnSpc>
                <a:spcPts val="3479"/>
              </a:lnSpc>
            </a:pPr>
          </a:p>
          <a:p>
            <a:pPr marL="518160" indent="-259080" lvl="1">
              <a:lnSpc>
                <a:spcPts val="3479"/>
              </a:lnSpc>
              <a:buFont typeface="Arial"/>
              <a:buChar char="•"/>
            </a:pPr>
            <a:r>
              <a:rPr lang="en-US" sz="2400">
                <a:solidFill>
                  <a:srgbClr val="FFFFFF"/>
                </a:solidFill>
                <a:latin typeface="Montserrat Bold"/>
              </a:rPr>
              <a:t>Carry all</a:t>
            </a:r>
            <a:r>
              <a:rPr lang="en-US" sz="2400">
                <a:solidFill>
                  <a:srgbClr val="FFFFFF"/>
                </a:solidFill>
                <a:latin typeface="Montserrat Bold"/>
              </a:rPr>
              <a:t> items in a backpack or strapped to the back of the bike. </a:t>
            </a:r>
          </a:p>
          <a:p>
            <a:pPr>
              <a:lnSpc>
                <a:spcPts val="3479"/>
              </a:lnSpc>
            </a:pPr>
          </a:p>
          <a:p>
            <a:pPr marL="518160" indent="-259080" lvl="1">
              <a:lnSpc>
                <a:spcPts val="3479"/>
              </a:lnSpc>
              <a:buFont typeface="Arial"/>
              <a:buChar char="•"/>
            </a:pPr>
            <a:r>
              <a:rPr lang="en-US" sz="2400">
                <a:solidFill>
                  <a:srgbClr val="FFFFFF"/>
                </a:solidFill>
                <a:latin typeface="Montserrat Bold"/>
              </a:rPr>
              <a:t>Tuck</a:t>
            </a:r>
            <a:r>
              <a:rPr lang="en-US" sz="2400">
                <a:solidFill>
                  <a:srgbClr val="FFFFFF"/>
                </a:solidFill>
                <a:latin typeface="Montserrat Bold"/>
              </a:rPr>
              <a:t> and tie your shoelaces and pant legs so they don’t get caught in your bike chain. </a:t>
            </a:r>
          </a:p>
          <a:p>
            <a:pPr>
              <a:lnSpc>
                <a:spcPts val="3479"/>
              </a:lnSpc>
            </a:pPr>
          </a:p>
          <a:p>
            <a:pPr marL="518160" indent="-259080" lvl="1">
              <a:lnSpc>
                <a:spcPts val="3359"/>
              </a:lnSpc>
              <a:buFont typeface="Arial"/>
              <a:buChar char="•"/>
            </a:pPr>
            <a:r>
              <a:rPr lang="en-US" sz="2400">
                <a:solidFill>
                  <a:srgbClr val="FFFFFF"/>
                </a:solidFill>
                <a:latin typeface="Montserrat Bold"/>
              </a:rPr>
              <a:t>Plan your route, choose routes with less traffic and slower speeds. Your safest route may be away from traffic altogether, in a bike lane or on a bike path. </a:t>
            </a:r>
          </a:p>
          <a:p>
            <a:pPr>
              <a:lnSpc>
                <a:spcPts val="3359"/>
              </a:lnSpc>
            </a:pPr>
          </a:p>
          <a:p>
            <a:pPr algn="r">
              <a:lnSpc>
                <a:spcPts val="2800"/>
              </a:lnSpc>
            </a:pPr>
            <a:r>
              <a:rPr lang="en-US" sz="2000">
                <a:solidFill>
                  <a:srgbClr val="FFFFFF"/>
                </a:solidFill>
                <a:latin typeface="Montserrat Bold"/>
                <a:ea typeface="Montserrat Bold"/>
              </a:rPr>
              <a:t>Example: R﻿MI ID #714805</a:t>
            </a:r>
          </a:p>
        </p:txBody>
      </p:sp>
      <p:sp>
        <p:nvSpPr>
          <p:cNvPr name="TextBox 7" id="7"/>
          <p:cNvSpPr txBox="true"/>
          <p:nvPr/>
        </p:nvSpPr>
        <p:spPr>
          <a:xfrm rot="0">
            <a:off x="11960988" y="43556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Bicycling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7333" r="0" b="0"/>
            </a:stretch>
          </a:blipFill>
        </p:spPr>
      </p:sp>
      <p:sp>
        <p:nvSpPr>
          <p:cNvPr name="Freeform 3" id="3"/>
          <p:cNvSpPr/>
          <p:nvPr/>
        </p:nvSpPr>
        <p:spPr>
          <a:xfrm flipH="false" flipV="true" rot="6044580">
            <a:off x="13424335" y="-7793808"/>
            <a:ext cx="11171039" cy="15819709"/>
          </a:xfrm>
          <a:custGeom>
            <a:avLst/>
            <a:gdLst/>
            <a:ahLst/>
            <a:cxnLst/>
            <a:rect r="r" b="b" t="t" l="l"/>
            <a:pathLst>
              <a:path h="15819709" w="11171039">
                <a:moveTo>
                  <a:pt x="0" y="15819709"/>
                </a:moveTo>
                <a:lnTo>
                  <a:pt x="11171039" y="15819709"/>
                </a:lnTo>
                <a:lnTo>
                  <a:pt x="11171039" y="0"/>
                </a:lnTo>
                <a:lnTo>
                  <a:pt x="0" y="0"/>
                </a:lnTo>
                <a:lnTo>
                  <a:pt x="0" y="15819709"/>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a:grpSpLocks noChangeAspect="true"/>
          </p:cNvGrpSpPr>
          <p:nvPr/>
        </p:nvGrpSpPr>
        <p:grpSpPr>
          <a:xfrm rot="0">
            <a:off x="9835013" y="1331845"/>
            <a:ext cx="7759713" cy="7759713"/>
            <a:chOff x="0" y="0"/>
            <a:chExt cx="6350000" cy="6350000"/>
          </a:xfrm>
        </p:grpSpPr>
        <p:sp>
          <p:nvSpPr>
            <p:cNvPr name="Freeform 5" id="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5317" t="0" r="-25317" b="0"/>
              </a:stretch>
            </a:blipFill>
          </p:spPr>
        </p:sp>
        <p:sp>
          <p:nvSpPr>
            <p:cNvPr name="Freeform 6" id="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name="TextBox 7" id="7"/>
          <p:cNvSpPr txBox="true"/>
          <p:nvPr/>
        </p:nvSpPr>
        <p:spPr>
          <a:xfrm rot="0">
            <a:off x="2767625" y="538362"/>
            <a:ext cx="6919115" cy="1844589"/>
          </a:xfrm>
          <a:prstGeom prst="rect">
            <a:avLst/>
          </a:prstGeom>
        </p:spPr>
        <p:txBody>
          <a:bodyPr anchor="t" rtlCol="false" tIns="0" lIns="0" bIns="0" rIns="0">
            <a:spAutoFit/>
          </a:bodyPr>
          <a:lstStyle/>
          <a:p>
            <a:pPr>
              <a:lnSpc>
                <a:spcPts val="7149"/>
              </a:lnSpc>
            </a:pPr>
            <a:r>
              <a:rPr lang="en-US" sz="6499">
                <a:solidFill>
                  <a:srgbClr val="FFFFFF"/>
                </a:solidFill>
                <a:latin typeface="Barlow Bold"/>
              </a:rPr>
              <a:t>FIREARMS </a:t>
            </a:r>
          </a:p>
          <a:p>
            <a:pPr>
              <a:lnSpc>
                <a:spcPts val="7149"/>
              </a:lnSpc>
            </a:pPr>
            <a:r>
              <a:rPr lang="en-US" sz="6499">
                <a:solidFill>
                  <a:srgbClr val="FFFFFF"/>
                </a:solidFill>
                <a:latin typeface="Barlow Bold"/>
              </a:rPr>
              <a:t>SAFETY </a:t>
            </a:r>
          </a:p>
        </p:txBody>
      </p:sp>
      <p:sp>
        <p:nvSpPr>
          <p:cNvPr name="Freeform 8" id="8"/>
          <p:cNvSpPr/>
          <p:nvPr/>
        </p:nvSpPr>
        <p:spPr>
          <a:xfrm flipH="true" flipV="false" rot="4263723">
            <a:off x="-300597" y="1379801"/>
            <a:ext cx="1505109" cy="4379946"/>
          </a:xfrm>
          <a:custGeom>
            <a:avLst/>
            <a:gdLst/>
            <a:ahLst/>
            <a:cxnLst/>
            <a:rect r="r" b="b" t="t" l="l"/>
            <a:pathLst>
              <a:path h="4379946" w="1505109">
                <a:moveTo>
                  <a:pt x="1505108" y="0"/>
                </a:moveTo>
                <a:lnTo>
                  <a:pt x="0" y="0"/>
                </a:lnTo>
                <a:lnTo>
                  <a:pt x="0" y="4379947"/>
                </a:lnTo>
                <a:lnTo>
                  <a:pt x="1505108" y="4379947"/>
                </a:lnTo>
                <a:lnTo>
                  <a:pt x="1505108"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false" rot="3310276">
            <a:off x="-350428" y="-565662"/>
            <a:ext cx="1791857" cy="5214399"/>
          </a:xfrm>
          <a:custGeom>
            <a:avLst/>
            <a:gdLst/>
            <a:ahLst/>
            <a:cxnLst/>
            <a:rect r="r" b="b" t="t" l="l"/>
            <a:pathLst>
              <a:path h="5214399" w="1791857">
                <a:moveTo>
                  <a:pt x="1791857" y="0"/>
                </a:moveTo>
                <a:lnTo>
                  <a:pt x="0" y="0"/>
                </a:lnTo>
                <a:lnTo>
                  <a:pt x="0" y="5214399"/>
                </a:lnTo>
                <a:lnTo>
                  <a:pt x="1791857" y="5214399"/>
                </a:lnTo>
                <a:lnTo>
                  <a:pt x="1791857"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8771479">
            <a:off x="16482038" y="-1578500"/>
            <a:ext cx="1791857" cy="5214399"/>
          </a:xfrm>
          <a:custGeom>
            <a:avLst/>
            <a:gdLst/>
            <a:ahLst/>
            <a:cxnLst/>
            <a:rect r="r" b="b" t="t" l="l"/>
            <a:pathLst>
              <a:path h="5214399" w="1791857">
                <a:moveTo>
                  <a:pt x="1791857" y="0"/>
                </a:moveTo>
                <a:lnTo>
                  <a:pt x="0" y="0"/>
                </a:lnTo>
                <a:lnTo>
                  <a:pt x="0" y="5214400"/>
                </a:lnTo>
                <a:lnTo>
                  <a:pt x="1791857" y="5214400"/>
                </a:lnTo>
                <a:lnTo>
                  <a:pt x="1791857"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true" flipV="false" rot="-3557861">
            <a:off x="17193183" y="8054085"/>
            <a:ext cx="1229289" cy="3577297"/>
          </a:xfrm>
          <a:custGeom>
            <a:avLst/>
            <a:gdLst/>
            <a:ahLst/>
            <a:cxnLst/>
            <a:rect r="r" b="b" t="t" l="l"/>
            <a:pathLst>
              <a:path h="3577297" w="1229289">
                <a:moveTo>
                  <a:pt x="1229289" y="0"/>
                </a:moveTo>
                <a:lnTo>
                  <a:pt x="0" y="0"/>
                </a:lnTo>
                <a:lnTo>
                  <a:pt x="0" y="3577297"/>
                </a:lnTo>
                <a:lnTo>
                  <a:pt x="1229289" y="3577297"/>
                </a:lnTo>
                <a:lnTo>
                  <a:pt x="1229289"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true" flipV="false" rot="-7009330">
            <a:off x="15469344" y="-2189973"/>
            <a:ext cx="1505109" cy="4379946"/>
          </a:xfrm>
          <a:custGeom>
            <a:avLst/>
            <a:gdLst/>
            <a:ahLst/>
            <a:cxnLst/>
            <a:rect r="r" b="b" t="t" l="l"/>
            <a:pathLst>
              <a:path h="4379946" w="1505109">
                <a:moveTo>
                  <a:pt x="1505108" y="0"/>
                </a:moveTo>
                <a:lnTo>
                  <a:pt x="0" y="0"/>
                </a:lnTo>
                <a:lnTo>
                  <a:pt x="0" y="4379946"/>
                </a:lnTo>
                <a:lnTo>
                  <a:pt x="1505108" y="4379946"/>
                </a:lnTo>
                <a:lnTo>
                  <a:pt x="1505108"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3" id="13"/>
          <p:cNvGrpSpPr/>
          <p:nvPr/>
        </p:nvGrpSpPr>
        <p:grpSpPr>
          <a:xfrm rot="0">
            <a:off x="2200671" y="3104964"/>
            <a:ext cx="7028832" cy="4228912"/>
            <a:chOff x="0" y="0"/>
            <a:chExt cx="9371776" cy="5638549"/>
          </a:xfrm>
        </p:grpSpPr>
        <p:grpSp>
          <p:nvGrpSpPr>
            <p:cNvPr name="Group 14" id="14"/>
            <p:cNvGrpSpPr/>
            <p:nvPr/>
          </p:nvGrpSpPr>
          <p:grpSpPr>
            <a:xfrm rot="0">
              <a:off x="0" y="0"/>
              <a:ext cx="9371776" cy="5638549"/>
              <a:chOff x="0" y="0"/>
              <a:chExt cx="2449771" cy="1473910"/>
            </a:xfrm>
          </p:grpSpPr>
          <p:sp>
            <p:nvSpPr>
              <p:cNvPr name="Freeform 15" id="15"/>
              <p:cNvSpPr/>
              <p:nvPr/>
            </p:nvSpPr>
            <p:spPr>
              <a:xfrm flipH="false" flipV="false" rot="0">
                <a:off x="0" y="0"/>
                <a:ext cx="2449771" cy="1473910"/>
              </a:xfrm>
              <a:custGeom>
                <a:avLst/>
                <a:gdLst/>
                <a:ahLst/>
                <a:cxnLst/>
                <a:rect r="r" b="b" t="t" l="l"/>
                <a:pathLst>
                  <a:path h="1473910" w="2449771">
                    <a:moveTo>
                      <a:pt x="2325311" y="1473910"/>
                    </a:moveTo>
                    <a:lnTo>
                      <a:pt x="124460" y="1473910"/>
                    </a:lnTo>
                    <a:cubicBezTo>
                      <a:pt x="55880" y="1473910"/>
                      <a:pt x="0" y="1418030"/>
                      <a:pt x="0" y="1349450"/>
                    </a:cubicBezTo>
                    <a:lnTo>
                      <a:pt x="0" y="124460"/>
                    </a:lnTo>
                    <a:cubicBezTo>
                      <a:pt x="0" y="55880"/>
                      <a:pt x="55880" y="0"/>
                      <a:pt x="124460" y="0"/>
                    </a:cubicBezTo>
                    <a:lnTo>
                      <a:pt x="2325311" y="0"/>
                    </a:lnTo>
                    <a:cubicBezTo>
                      <a:pt x="2393891" y="0"/>
                      <a:pt x="2449771" y="55880"/>
                      <a:pt x="2449771" y="124460"/>
                    </a:cubicBezTo>
                    <a:lnTo>
                      <a:pt x="2449771" y="1349450"/>
                    </a:lnTo>
                    <a:cubicBezTo>
                      <a:pt x="2449771" y="1418030"/>
                      <a:pt x="2393891" y="1473910"/>
                      <a:pt x="2325311" y="1473910"/>
                    </a:cubicBezTo>
                    <a:close/>
                  </a:path>
                </a:pathLst>
              </a:custGeom>
              <a:solidFill>
                <a:srgbClr val="F39200"/>
              </a:solidFill>
            </p:spPr>
          </p:sp>
        </p:grpSp>
        <p:sp>
          <p:nvSpPr>
            <p:cNvPr name="TextBox 16" id="16"/>
            <p:cNvSpPr txBox="true"/>
            <p:nvPr/>
          </p:nvSpPr>
          <p:spPr>
            <a:xfrm rot="0">
              <a:off x="392285" y="260859"/>
              <a:ext cx="8587206" cy="5050155"/>
            </a:xfrm>
            <a:prstGeom prst="rect">
              <a:avLst/>
            </a:prstGeom>
          </p:spPr>
          <p:txBody>
            <a:bodyPr anchor="t" rtlCol="false" tIns="0" lIns="0" bIns="0" rIns="0">
              <a:spAutoFit/>
            </a:bodyPr>
            <a:lstStyle/>
            <a:p>
              <a:pPr algn="ctr">
                <a:lnSpc>
                  <a:spcPts val="5039"/>
                </a:lnSpc>
              </a:pPr>
              <a:r>
                <a:rPr lang="en-US" sz="3599">
                  <a:solidFill>
                    <a:srgbClr val="FFFFFF"/>
                  </a:solidFill>
                  <a:latin typeface="Montserrat Bold"/>
                </a:rPr>
                <a:t>According to the CDC, in 2022, there were more than 48,000 firearm-related deaths in the U.S., an average of 132 people dying each day. </a:t>
              </a:r>
            </a:p>
          </p:txBody>
        </p:sp>
      </p:grpSp>
      <p:sp>
        <p:nvSpPr>
          <p:cNvPr name="Freeform 17" id="17"/>
          <p:cNvSpPr/>
          <p:nvPr/>
        </p:nvSpPr>
        <p:spPr>
          <a:xfrm flipH="true" flipV="false" rot="7566781">
            <a:off x="-192370" y="2573282"/>
            <a:ext cx="1505109" cy="4379946"/>
          </a:xfrm>
          <a:custGeom>
            <a:avLst/>
            <a:gdLst/>
            <a:ahLst/>
            <a:cxnLst/>
            <a:rect r="r" b="b" t="t" l="l"/>
            <a:pathLst>
              <a:path h="4379946" w="1505109">
                <a:moveTo>
                  <a:pt x="1505109" y="0"/>
                </a:moveTo>
                <a:lnTo>
                  <a:pt x="0" y="0"/>
                </a:lnTo>
                <a:lnTo>
                  <a:pt x="0" y="4379946"/>
                </a:lnTo>
                <a:lnTo>
                  <a:pt x="1505109" y="4379946"/>
                </a:lnTo>
                <a:lnTo>
                  <a:pt x="1505109"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0">
            <a:off x="451957" y="7495801"/>
            <a:ext cx="2745385" cy="2522322"/>
          </a:xfrm>
          <a:custGeom>
            <a:avLst/>
            <a:gdLst/>
            <a:ahLst/>
            <a:cxnLst/>
            <a:rect r="r" b="b" t="t" l="l"/>
            <a:pathLst>
              <a:path h="2522322" w="2745385">
                <a:moveTo>
                  <a:pt x="0" y="0"/>
                </a:moveTo>
                <a:lnTo>
                  <a:pt x="2745385" y="0"/>
                </a:lnTo>
                <a:lnTo>
                  <a:pt x="2745385" y="2522322"/>
                </a:lnTo>
                <a:lnTo>
                  <a:pt x="0" y="252232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5400000">
            <a:off x="635177" y="2208345"/>
            <a:ext cx="7443478" cy="8713831"/>
          </a:xfrm>
          <a:custGeom>
            <a:avLst/>
            <a:gdLst/>
            <a:ahLst/>
            <a:cxnLst/>
            <a:rect r="r" b="b" t="t" l="l"/>
            <a:pathLst>
              <a:path h="8713831" w="7443478">
                <a:moveTo>
                  <a:pt x="7443478" y="8713832"/>
                </a:moveTo>
                <a:lnTo>
                  <a:pt x="0" y="8713832"/>
                </a:lnTo>
                <a:lnTo>
                  <a:pt x="0" y="0"/>
                </a:lnTo>
                <a:lnTo>
                  <a:pt x="7443478" y="0"/>
                </a:lnTo>
                <a:lnTo>
                  <a:pt x="7443478" y="871383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800009">
            <a:off x="347240" y="434709"/>
            <a:ext cx="8184161" cy="9531581"/>
            <a:chOff x="0" y="0"/>
            <a:chExt cx="13561060" cy="15793720"/>
          </a:xfrm>
        </p:grpSpPr>
        <p:sp>
          <p:nvSpPr>
            <p:cNvPr name="Freeform 4" id="4"/>
            <p:cNvSpPr/>
            <p:nvPr/>
          </p:nvSpPr>
          <p:spPr>
            <a:xfrm flipH="false" flipV="false" rot="397581">
              <a:off x="1243272" y="1049829"/>
              <a:ext cx="10581756" cy="13624212"/>
            </a:xfrm>
            <a:custGeom>
              <a:avLst/>
              <a:gdLst/>
              <a:ahLst/>
              <a:cxnLst/>
              <a:rect r="r" b="b" t="t" l="l"/>
              <a:pathLst>
                <a:path h="13624212" w="10581756">
                  <a:moveTo>
                    <a:pt x="10380696" y="13624212"/>
                  </a:moveTo>
                  <a:lnTo>
                    <a:pt x="0" y="13490229"/>
                  </a:lnTo>
                  <a:lnTo>
                    <a:pt x="201060" y="0"/>
                  </a:lnTo>
                  <a:lnTo>
                    <a:pt x="10581756" y="133984"/>
                  </a:lnTo>
                  <a:lnTo>
                    <a:pt x="10380696" y="13624212"/>
                  </a:lnTo>
                  <a:close/>
                </a:path>
              </a:pathLst>
            </a:custGeom>
            <a:blipFill>
              <a:blip r:embed="rId4"/>
              <a:stretch>
                <a:fillRect l="-46628" t="-1507" r="-49474" b="-33"/>
              </a:stretch>
            </a:blipFill>
          </p:spPr>
        </p:sp>
        <p:sp>
          <p:nvSpPr>
            <p:cNvPr name="Freeform 5" id="5"/>
            <p:cNvSpPr/>
            <p:nvPr/>
          </p:nvSpPr>
          <p:spPr>
            <a:xfrm flipH="false" flipV="false" rot="0">
              <a:off x="0" y="-21590"/>
              <a:ext cx="13561061" cy="15815310"/>
            </a:xfrm>
            <a:custGeom>
              <a:avLst/>
              <a:gdLst/>
              <a:ahLst/>
              <a:cxnLst/>
              <a:rect r="r" b="b" t="t" l="l"/>
              <a:pathLst>
                <a:path h="15815310" w="13561061">
                  <a:moveTo>
                    <a:pt x="13561061" y="15815310"/>
                  </a:moveTo>
                  <a:lnTo>
                    <a:pt x="0" y="15815310"/>
                  </a:lnTo>
                  <a:lnTo>
                    <a:pt x="0" y="0"/>
                  </a:lnTo>
                  <a:lnTo>
                    <a:pt x="13561061" y="0"/>
                  </a:lnTo>
                  <a:lnTo>
                    <a:pt x="13561061" y="15815310"/>
                  </a:lnTo>
                  <a:close/>
                </a:path>
              </a:pathLst>
            </a:custGeom>
            <a:blipFill>
              <a:blip r:embed="rId5"/>
              <a:stretch>
                <a:fillRect l="0" t="-144" r="0" b="-144"/>
              </a:stretch>
            </a:blipFill>
          </p:spPr>
        </p:sp>
      </p:grpSp>
      <p:sp>
        <p:nvSpPr>
          <p:cNvPr name="Freeform 6" id="6"/>
          <p:cNvSpPr/>
          <p:nvPr/>
        </p:nvSpPr>
        <p:spPr>
          <a:xfrm flipH="true" flipV="false" rot="4433008">
            <a:off x="835220" y="7327688"/>
            <a:ext cx="1729171" cy="5031978"/>
          </a:xfrm>
          <a:custGeom>
            <a:avLst/>
            <a:gdLst/>
            <a:ahLst/>
            <a:cxnLst/>
            <a:rect r="r" b="b" t="t" l="l"/>
            <a:pathLst>
              <a:path h="5031978" w="1729171">
                <a:moveTo>
                  <a:pt x="1729171" y="0"/>
                </a:moveTo>
                <a:lnTo>
                  <a:pt x="0" y="0"/>
                </a:lnTo>
                <a:lnTo>
                  <a:pt x="0" y="5031978"/>
                </a:lnTo>
                <a:lnTo>
                  <a:pt x="1729171" y="5031978"/>
                </a:lnTo>
                <a:lnTo>
                  <a:pt x="172917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2700000">
            <a:off x="-349156" y="7373307"/>
            <a:ext cx="1457613" cy="4241732"/>
          </a:xfrm>
          <a:custGeom>
            <a:avLst/>
            <a:gdLst/>
            <a:ahLst/>
            <a:cxnLst/>
            <a:rect r="r" b="b" t="t" l="l"/>
            <a:pathLst>
              <a:path h="4241732" w="1457613">
                <a:moveTo>
                  <a:pt x="1457613" y="0"/>
                </a:moveTo>
                <a:lnTo>
                  <a:pt x="0" y="0"/>
                </a:lnTo>
                <a:lnTo>
                  <a:pt x="0" y="4241732"/>
                </a:lnTo>
                <a:lnTo>
                  <a:pt x="1457613" y="4241732"/>
                </a:lnTo>
                <a:lnTo>
                  <a:pt x="1457613"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862883">
            <a:off x="-453372" y="6193787"/>
            <a:ext cx="1457613" cy="4241732"/>
          </a:xfrm>
          <a:custGeom>
            <a:avLst/>
            <a:gdLst/>
            <a:ahLst/>
            <a:cxnLst/>
            <a:rect r="r" b="b" t="t" l="l"/>
            <a:pathLst>
              <a:path h="4241732" w="1457613">
                <a:moveTo>
                  <a:pt x="1457613" y="0"/>
                </a:moveTo>
                <a:lnTo>
                  <a:pt x="0" y="0"/>
                </a:lnTo>
                <a:lnTo>
                  <a:pt x="0" y="4241732"/>
                </a:lnTo>
                <a:lnTo>
                  <a:pt x="1457613" y="4241732"/>
                </a:lnTo>
                <a:lnTo>
                  <a:pt x="1457613"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7925032" y="1804409"/>
            <a:ext cx="10039118" cy="7940040"/>
          </a:xfrm>
          <a:prstGeom prst="rect">
            <a:avLst/>
          </a:prstGeom>
        </p:spPr>
        <p:txBody>
          <a:bodyPr anchor="t" rtlCol="false" tIns="0" lIns="0" bIns="0" rIns="0">
            <a:spAutoFit/>
          </a:bodyPr>
          <a:lstStyle/>
          <a:p>
            <a:pPr marL="518160" indent="-259080" lvl="1">
              <a:lnSpc>
                <a:spcPts val="3359"/>
              </a:lnSpc>
              <a:buFont typeface="Arial"/>
              <a:buChar char="•"/>
            </a:pPr>
            <a:r>
              <a:rPr lang="en-US" sz="2400">
                <a:solidFill>
                  <a:srgbClr val="000000"/>
                </a:solidFill>
                <a:latin typeface="Montserrat Bold"/>
              </a:rPr>
              <a:t>Handle every firearm as if loaded.</a:t>
            </a:r>
          </a:p>
          <a:p>
            <a:pPr>
              <a:lnSpc>
                <a:spcPts val="3359"/>
              </a:lnSpc>
            </a:pPr>
          </a:p>
          <a:p>
            <a:pPr marL="518160" indent="-259080" lvl="1">
              <a:lnSpc>
                <a:spcPts val="3359"/>
              </a:lnSpc>
              <a:buFont typeface="Arial"/>
              <a:buChar char="•"/>
            </a:pPr>
            <a:r>
              <a:rPr lang="en-US" sz="2400">
                <a:solidFill>
                  <a:srgbClr val="000000"/>
                </a:solidFill>
                <a:latin typeface="Montserrat Bold"/>
              </a:rPr>
              <a:t>Never point the muzzle at anything you don’t intend to shoot. </a:t>
            </a:r>
          </a:p>
          <a:p>
            <a:pPr>
              <a:lnSpc>
                <a:spcPts val="3359"/>
              </a:lnSpc>
            </a:pPr>
          </a:p>
          <a:p>
            <a:pPr marL="518160" indent="-259080" lvl="1">
              <a:lnSpc>
                <a:spcPts val="3359"/>
              </a:lnSpc>
              <a:buFont typeface="Arial"/>
              <a:buChar char="•"/>
            </a:pPr>
            <a:r>
              <a:rPr lang="en-US" sz="2400">
                <a:solidFill>
                  <a:srgbClr val="000000"/>
                </a:solidFill>
                <a:latin typeface="Montserrat Bold"/>
              </a:rPr>
              <a:t>Do not handle firearms while, or after, consuming alcohol. </a:t>
            </a:r>
          </a:p>
          <a:p>
            <a:pPr>
              <a:lnSpc>
                <a:spcPts val="3359"/>
              </a:lnSpc>
            </a:pPr>
          </a:p>
          <a:p>
            <a:pPr marL="518160" indent="-259080" lvl="1">
              <a:lnSpc>
                <a:spcPts val="3359"/>
              </a:lnSpc>
              <a:buFont typeface="Arial"/>
              <a:buChar char="•"/>
            </a:pPr>
            <a:r>
              <a:rPr lang="en-US" sz="2400">
                <a:solidFill>
                  <a:srgbClr val="000000"/>
                </a:solidFill>
                <a:latin typeface="Montserrat Bold"/>
              </a:rPr>
              <a:t>Know your firearm. </a:t>
            </a:r>
          </a:p>
          <a:p>
            <a:pPr>
              <a:lnSpc>
                <a:spcPts val="3359"/>
              </a:lnSpc>
            </a:pPr>
          </a:p>
          <a:p>
            <a:pPr marL="518160" indent="-259080" lvl="1">
              <a:lnSpc>
                <a:spcPts val="3359"/>
              </a:lnSpc>
              <a:buFont typeface="Arial"/>
              <a:buChar char="•"/>
            </a:pPr>
            <a:r>
              <a:rPr lang="en-US" sz="2400">
                <a:solidFill>
                  <a:srgbClr val="000000"/>
                </a:solidFill>
                <a:latin typeface="Montserrat Bold"/>
              </a:rPr>
              <a:t>Make sure you read the owner’s manual and take a class. </a:t>
            </a:r>
          </a:p>
          <a:p>
            <a:pPr>
              <a:lnSpc>
                <a:spcPts val="3359"/>
              </a:lnSpc>
            </a:pPr>
          </a:p>
          <a:p>
            <a:pPr marL="518160" indent="-259080" lvl="1">
              <a:lnSpc>
                <a:spcPts val="3359"/>
              </a:lnSpc>
              <a:buFont typeface="Arial"/>
              <a:buChar char="•"/>
            </a:pPr>
            <a:r>
              <a:rPr lang="en-US" sz="2400">
                <a:solidFill>
                  <a:srgbClr val="000000"/>
                </a:solidFill>
                <a:latin typeface="Montserrat Bold"/>
              </a:rPr>
              <a:t>Everyone is a safety officer. </a:t>
            </a:r>
          </a:p>
          <a:p>
            <a:pPr>
              <a:lnSpc>
                <a:spcPts val="3359"/>
              </a:lnSpc>
            </a:pPr>
          </a:p>
          <a:p>
            <a:pPr marL="518160" indent="-259080" lvl="1">
              <a:lnSpc>
                <a:spcPts val="3359"/>
              </a:lnSpc>
              <a:buFont typeface="Arial"/>
              <a:buChar char="•"/>
            </a:pPr>
            <a:r>
              <a:rPr lang="en-US" sz="2400">
                <a:solidFill>
                  <a:srgbClr val="000000"/>
                </a:solidFill>
                <a:latin typeface="Montserrat Bold"/>
              </a:rPr>
              <a:t>Intervene when you see someone                                                       handling a firearm improperly. </a:t>
            </a:r>
          </a:p>
          <a:p>
            <a:pPr>
              <a:lnSpc>
                <a:spcPts val="3359"/>
              </a:lnSpc>
            </a:pPr>
          </a:p>
          <a:p>
            <a:pPr marL="518160" indent="-259080" lvl="1">
              <a:lnSpc>
                <a:spcPts val="3359"/>
              </a:lnSpc>
              <a:buFont typeface="Arial"/>
              <a:buChar char="•"/>
            </a:pPr>
            <a:r>
              <a:rPr lang="en-US" sz="2400">
                <a:solidFill>
                  <a:srgbClr val="000000"/>
                </a:solidFill>
                <a:latin typeface="Montserrat Bold"/>
              </a:rPr>
              <a:t>Handle every firearm with care. </a:t>
            </a:r>
          </a:p>
          <a:p>
            <a:pPr>
              <a:lnSpc>
                <a:spcPts val="3359"/>
              </a:lnSpc>
            </a:pPr>
          </a:p>
          <a:p>
            <a:pPr marL="518160" indent="-259080" lvl="1">
              <a:lnSpc>
                <a:spcPts val="3359"/>
              </a:lnSpc>
              <a:buFont typeface="Arial"/>
              <a:buChar char="•"/>
            </a:pPr>
            <a:r>
              <a:rPr lang="en-US" sz="2400">
                <a:solidFill>
                  <a:srgbClr val="000000"/>
                </a:solidFill>
                <a:latin typeface="Montserrat Bold"/>
              </a:rPr>
              <a:t>Identify the target before you fire. </a:t>
            </a:r>
          </a:p>
        </p:txBody>
      </p:sp>
      <p:sp>
        <p:nvSpPr>
          <p:cNvPr name="Freeform 10" id="10"/>
          <p:cNvSpPr/>
          <p:nvPr/>
        </p:nvSpPr>
        <p:spPr>
          <a:xfrm flipH="false" flipV="false" rot="0">
            <a:off x="14399257" y="6420154"/>
            <a:ext cx="3189644" cy="3074019"/>
          </a:xfrm>
          <a:custGeom>
            <a:avLst/>
            <a:gdLst/>
            <a:ahLst/>
            <a:cxnLst/>
            <a:rect r="r" b="b" t="t" l="l"/>
            <a:pathLst>
              <a:path h="3074019" w="3189644">
                <a:moveTo>
                  <a:pt x="0" y="0"/>
                </a:moveTo>
                <a:lnTo>
                  <a:pt x="3189643" y="0"/>
                </a:lnTo>
                <a:lnTo>
                  <a:pt x="3189643" y="3074019"/>
                </a:lnTo>
                <a:lnTo>
                  <a:pt x="0" y="307401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1" id="11"/>
          <p:cNvSpPr txBox="true"/>
          <p:nvPr/>
        </p:nvSpPr>
        <p:spPr>
          <a:xfrm rot="0">
            <a:off x="8248882" y="696993"/>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Handle Firearms</a:t>
            </a:r>
          </a:p>
        </p:txBody>
      </p:sp>
      <p:sp>
        <p:nvSpPr>
          <p:cNvPr name="TextBox 12" id="12"/>
          <p:cNvSpPr txBox="true"/>
          <p:nvPr/>
        </p:nvSpPr>
        <p:spPr>
          <a:xfrm rot="0">
            <a:off x="13927855" y="696993"/>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Safely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1834114"/>
            <a:ext cx="5815484" cy="7424186"/>
            <a:chOff x="0" y="0"/>
            <a:chExt cx="7753978" cy="9898915"/>
          </a:xfrm>
        </p:grpSpPr>
        <p:pic>
          <p:nvPicPr>
            <p:cNvPr name="Picture 3" id="3"/>
            <p:cNvPicPr>
              <a:picLocks noChangeAspect="true"/>
            </p:cNvPicPr>
            <p:nvPr/>
          </p:nvPicPr>
          <p:blipFill>
            <a:blip r:embed="rId2"/>
            <a:srcRect l="5112" t="0" r="38652" b="0"/>
            <a:stretch>
              <a:fillRect/>
            </a:stretch>
          </p:blipFill>
          <p:spPr>
            <a:xfrm flipH="false" flipV="false">
              <a:off x="0" y="0"/>
              <a:ext cx="7753978" cy="9898915"/>
            </a:xfrm>
            <a:prstGeom prst="rect">
              <a:avLst/>
            </a:prstGeom>
          </p:spPr>
        </p:pic>
      </p:grpSp>
      <p:grpSp>
        <p:nvGrpSpPr>
          <p:cNvPr name="Group 4" id="4"/>
          <p:cNvGrpSpPr/>
          <p:nvPr/>
        </p:nvGrpSpPr>
        <p:grpSpPr>
          <a:xfrm rot="0">
            <a:off x="7287250" y="617391"/>
            <a:ext cx="10434906" cy="9052217"/>
            <a:chOff x="0" y="0"/>
            <a:chExt cx="3995363" cy="3465953"/>
          </a:xfrm>
        </p:grpSpPr>
        <p:sp>
          <p:nvSpPr>
            <p:cNvPr name="Freeform 5" id="5"/>
            <p:cNvSpPr/>
            <p:nvPr/>
          </p:nvSpPr>
          <p:spPr>
            <a:xfrm flipH="false" flipV="false" rot="0">
              <a:off x="0" y="0"/>
              <a:ext cx="3995363" cy="3465954"/>
            </a:xfrm>
            <a:custGeom>
              <a:avLst/>
              <a:gdLst/>
              <a:ahLst/>
              <a:cxnLst/>
              <a:rect r="r" b="b" t="t" l="l"/>
              <a:pathLst>
                <a:path h="3465954" w="3995363">
                  <a:moveTo>
                    <a:pt x="3870903" y="3465954"/>
                  </a:moveTo>
                  <a:lnTo>
                    <a:pt x="124460" y="3465954"/>
                  </a:lnTo>
                  <a:cubicBezTo>
                    <a:pt x="55880" y="3465954"/>
                    <a:pt x="0" y="3410074"/>
                    <a:pt x="0" y="3341493"/>
                  </a:cubicBezTo>
                  <a:lnTo>
                    <a:pt x="0" y="124460"/>
                  </a:lnTo>
                  <a:cubicBezTo>
                    <a:pt x="0" y="55880"/>
                    <a:pt x="55880" y="0"/>
                    <a:pt x="124460" y="0"/>
                  </a:cubicBezTo>
                  <a:lnTo>
                    <a:pt x="3870904" y="0"/>
                  </a:lnTo>
                  <a:cubicBezTo>
                    <a:pt x="3939484" y="0"/>
                    <a:pt x="3995363" y="55880"/>
                    <a:pt x="3995363" y="124460"/>
                  </a:cubicBezTo>
                  <a:lnTo>
                    <a:pt x="3995363" y="3341494"/>
                  </a:lnTo>
                  <a:cubicBezTo>
                    <a:pt x="3995363" y="3410074"/>
                    <a:pt x="3939484" y="3465954"/>
                    <a:pt x="3870904" y="3465954"/>
                  </a:cubicBezTo>
                  <a:close/>
                </a:path>
              </a:pathLst>
            </a:custGeom>
            <a:solidFill>
              <a:srgbClr val="FF8800"/>
            </a:solidFill>
          </p:spPr>
        </p:sp>
      </p:grpSp>
      <p:sp>
        <p:nvSpPr>
          <p:cNvPr name="TextBox 6" id="6"/>
          <p:cNvSpPr txBox="true"/>
          <p:nvPr/>
        </p:nvSpPr>
        <p:spPr>
          <a:xfrm rot="0">
            <a:off x="563957" y="435560"/>
            <a:ext cx="5294929"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Range </a:t>
            </a:r>
            <a:r>
              <a:rPr lang="en-US" sz="6000">
                <a:solidFill>
                  <a:srgbClr val="FF8800"/>
                </a:solidFill>
                <a:latin typeface="Barlow Bold"/>
              </a:rPr>
              <a:t>Safety</a:t>
            </a:r>
          </a:p>
        </p:txBody>
      </p:sp>
      <p:sp>
        <p:nvSpPr>
          <p:cNvPr name="TextBox 7" id="7"/>
          <p:cNvSpPr txBox="true"/>
          <p:nvPr/>
        </p:nvSpPr>
        <p:spPr>
          <a:xfrm rot="0">
            <a:off x="7649480" y="785495"/>
            <a:ext cx="9710447" cy="8668385"/>
          </a:xfrm>
          <a:prstGeom prst="rect">
            <a:avLst/>
          </a:prstGeom>
        </p:spPr>
        <p:txBody>
          <a:bodyPr anchor="t" rtlCol="false" tIns="0" lIns="0" bIns="0" rIns="0">
            <a:spAutoFit/>
          </a:bodyPr>
          <a:lstStyle/>
          <a:p>
            <a:pPr>
              <a:lnSpc>
                <a:spcPts val="3640"/>
              </a:lnSpc>
            </a:pPr>
          </a:p>
          <a:p>
            <a:pPr marL="561341" indent="-280670" lvl="1">
              <a:lnSpc>
                <a:spcPts val="3640"/>
              </a:lnSpc>
              <a:buFont typeface="Arial"/>
              <a:buChar char="•"/>
            </a:pPr>
            <a:r>
              <a:rPr lang="en-US" sz="2600">
                <a:solidFill>
                  <a:srgbClr val="FFFFFF"/>
                </a:solidFill>
                <a:latin typeface="Montserrat Bold"/>
              </a:rPr>
              <a:t>Know and follow all the rules of the shooting range.</a:t>
            </a:r>
          </a:p>
          <a:p>
            <a:pPr>
              <a:lnSpc>
                <a:spcPts val="3640"/>
              </a:lnSpc>
            </a:pPr>
          </a:p>
          <a:p>
            <a:pPr marL="561341" indent="-280670" lvl="1">
              <a:lnSpc>
                <a:spcPts val="3640"/>
              </a:lnSpc>
              <a:buFont typeface="Arial"/>
              <a:buChar char="•"/>
            </a:pPr>
            <a:r>
              <a:rPr lang="en-US" sz="2600">
                <a:solidFill>
                  <a:srgbClr val="FFFFFF"/>
                </a:solidFill>
                <a:latin typeface="Montserrat Bold"/>
              </a:rPr>
              <a:t>Listen and do what the range master tells you to do. </a:t>
            </a:r>
          </a:p>
          <a:p>
            <a:pPr>
              <a:lnSpc>
                <a:spcPts val="3640"/>
              </a:lnSpc>
            </a:pPr>
          </a:p>
          <a:p>
            <a:pPr marL="561341" indent="-280670" lvl="1">
              <a:lnSpc>
                <a:spcPts val="3640"/>
              </a:lnSpc>
              <a:buFont typeface="Arial"/>
              <a:buChar char="•"/>
            </a:pPr>
            <a:r>
              <a:rPr lang="en-US" sz="2600">
                <a:solidFill>
                  <a:srgbClr val="FFFFFF"/>
                </a:solidFill>
                <a:latin typeface="Montserrat Bold"/>
              </a:rPr>
              <a:t>Uncase and case your firearm at the shooting bench, never behind the safety line. </a:t>
            </a:r>
          </a:p>
          <a:p>
            <a:pPr>
              <a:lnSpc>
                <a:spcPts val="3640"/>
              </a:lnSpc>
            </a:pPr>
          </a:p>
          <a:p>
            <a:pPr marL="561341" indent="-280670" lvl="1">
              <a:lnSpc>
                <a:spcPts val="3640"/>
              </a:lnSpc>
              <a:buFont typeface="Arial"/>
              <a:buChar char="•"/>
            </a:pPr>
            <a:r>
              <a:rPr lang="en-US" sz="2600">
                <a:solidFill>
                  <a:srgbClr val="FFFFFF"/>
                </a:solidFill>
                <a:latin typeface="Montserrat Bold"/>
              </a:rPr>
              <a:t>Always keep the barrel pointed down range. </a:t>
            </a:r>
          </a:p>
          <a:p>
            <a:pPr>
              <a:lnSpc>
                <a:spcPts val="3640"/>
              </a:lnSpc>
            </a:pPr>
          </a:p>
          <a:p>
            <a:pPr marL="561341" indent="-280670" lvl="1">
              <a:lnSpc>
                <a:spcPts val="3640"/>
              </a:lnSpc>
              <a:buFont typeface="Arial"/>
              <a:buChar char="•"/>
            </a:pPr>
            <a:r>
              <a:rPr lang="en-US" sz="2600">
                <a:solidFill>
                  <a:srgbClr val="FFFFFF"/>
                </a:solidFill>
                <a:latin typeface="Montserrat Bold"/>
              </a:rPr>
              <a:t>Always keep the firearm on safe until you                    intend to shoot. </a:t>
            </a:r>
          </a:p>
          <a:p>
            <a:pPr>
              <a:lnSpc>
                <a:spcPts val="3640"/>
              </a:lnSpc>
            </a:pPr>
          </a:p>
          <a:p>
            <a:pPr marL="561341" indent="-280670" lvl="1">
              <a:lnSpc>
                <a:spcPts val="3640"/>
              </a:lnSpc>
              <a:buFont typeface="Arial"/>
              <a:buChar char="•"/>
            </a:pPr>
            <a:r>
              <a:rPr lang="en-US" sz="2600">
                <a:solidFill>
                  <a:srgbClr val="FFFFFF"/>
                </a:solidFill>
                <a:latin typeface="Montserrat Bold"/>
              </a:rPr>
              <a:t>Always wear eye and ear protection when shooting. </a:t>
            </a:r>
          </a:p>
          <a:p>
            <a:pPr>
              <a:lnSpc>
                <a:spcPts val="3640"/>
              </a:lnSpc>
            </a:pPr>
          </a:p>
          <a:p>
            <a:pPr marL="561341" indent="-280670" lvl="1">
              <a:lnSpc>
                <a:spcPts val="3640"/>
              </a:lnSpc>
              <a:buFont typeface="Arial"/>
              <a:buChar char="•"/>
            </a:pPr>
            <a:r>
              <a:rPr lang="en-US" sz="2600">
                <a:solidFill>
                  <a:srgbClr val="FFFFFF"/>
                </a:solidFill>
                <a:latin typeface="Montserrat Bold"/>
              </a:rPr>
              <a:t>Never shoot at water or hard surfaces.</a:t>
            </a:r>
          </a:p>
          <a:p>
            <a:pPr>
              <a:lnSpc>
                <a:spcPts val="3640"/>
              </a:lnSpc>
            </a:pPr>
          </a:p>
          <a:p>
            <a:pPr marL="561341" indent="-280670" lvl="1">
              <a:lnSpc>
                <a:spcPts val="3640"/>
              </a:lnSpc>
              <a:buFont typeface="Arial"/>
              <a:buChar char="•"/>
            </a:pPr>
            <a:r>
              <a:rPr lang="en-US" sz="2600">
                <a:solidFill>
                  <a:srgbClr val="FFFFFF"/>
                </a:solidFill>
                <a:latin typeface="Montserrat Bold"/>
              </a:rPr>
              <a:t>Apply range safety procedures even when                 shooting off-range.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333" r="0" b="0"/>
            </a:stretch>
          </a:blipFill>
        </p:spPr>
      </p:sp>
      <p:sp>
        <p:nvSpPr>
          <p:cNvPr name="Freeform 3" id="3"/>
          <p:cNvSpPr/>
          <p:nvPr/>
        </p:nvSpPr>
        <p:spPr>
          <a:xfrm flipH="false" flipV="true" rot="6044580">
            <a:off x="13252885" y="-7679508"/>
            <a:ext cx="11171039" cy="15819709"/>
          </a:xfrm>
          <a:custGeom>
            <a:avLst/>
            <a:gdLst/>
            <a:ahLst/>
            <a:cxnLst/>
            <a:rect r="r" b="b" t="t" l="l"/>
            <a:pathLst>
              <a:path h="15819709" w="11171039">
                <a:moveTo>
                  <a:pt x="0" y="15819709"/>
                </a:moveTo>
                <a:lnTo>
                  <a:pt x="11171039" y="15819709"/>
                </a:lnTo>
                <a:lnTo>
                  <a:pt x="11171039" y="0"/>
                </a:lnTo>
                <a:lnTo>
                  <a:pt x="0" y="0"/>
                </a:lnTo>
                <a:lnTo>
                  <a:pt x="0" y="15819709"/>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9835013" y="1331845"/>
            <a:ext cx="7759713" cy="7759713"/>
            <a:chOff x="0" y="0"/>
            <a:chExt cx="6350000" cy="6350000"/>
          </a:xfrm>
        </p:grpSpPr>
        <p:sp>
          <p:nvSpPr>
            <p:cNvPr name="Freeform 5" id="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16838" t="0" r="-16838" b="0"/>
              </a:stretch>
            </a:blipFill>
          </p:spPr>
        </p:sp>
        <p:sp>
          <p:nvSpPr>
            <p:cNvPr name="Freeform 6" id="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name="TextBox 7" id="7"/>
          <p:cNvSpPr txBox="true"/>
          <p:nvPr/>
        </p:nvSpPr>
        <p:spPr>
          <a:xfrm rot="0">
            <a:off x="2767625" y="538362"/>
            <a:ext cx="6919115" cy="1844589"/>
          </a:xfrm>
          <a:prstGeom prst="rect">
            <a:avLst/>
          </a:prstGeom>
        </p:spPr>
        <p:txBody>
          <a:bodyPr anchor="t" rtlCol="false" tIns="0" lIns="0" bIns="0" rIns="0">
            <a:spAutoFit/>
          </a:bodyPr>
          <a:lstStyle/>
          <a:p>
            <a:pPr>
              <a:lnSpc>
                <a:spcPts val="7149"/>
              </a:lnSpc>
            </a:pPr>
            <a:r>
              <a:rPr lang="en-US" sz="6499">
                <a:solidFill>
                  <a:srgbClr val="FFFFFF"/>
                </a:solidFill>
                <a:latin typeface="Barlow Bold"/>
              </a:rPr>
              <a:t>DRIVING </a:t>
            </a:r>
          </a:p>
          <a:p>
            <a:pPr>
              <a:lnSpc>
                <a:spcPts val="7149"/>
              </a:lnSpc>
            </a:pPr>
            <a:r>
              <a:rPr lang="en-US" sz="6499">
                <a:solidFill>
                  <a:srgbClr val="FFFFFF"/>
                </a:solidFill>
                <a:latin typeface="Barlow Bold"/>
              </a:rPr>
              <a:t>SAFETY </a:t>
            </a:r>
          </a:p>
        </p:txBody>
      </p:sp>
      <p:grpSp>
        <p:nvGrpSpPr>
          <p:cNvPr name="Group 8" id="8"/>
          <p:cNvGrpSpPr/>
          <p:nvPr/>
        </p:nvGrpSpPr>
        <p:grpSpPr>
          <a:xfrm rot="0">
            <a:off x="4012476" y="8065738"/>
            <a:ext cx="5579015" cy="1046521"/>
            <a:chOff x="0" y="0"/>
            <a:chExt cx="3520599" cy="660400"/>
          </a:xfrm>
        </p:grpSpPr>
        <p:sp>
          <p:nvSpPr>
            <p:cNvPr name="Freeform 9" id="9"/>
            <p:cNvSpPr/>
            <p:nvPr/>
          </p:nvSpPr>
          <p:spPr>
            <a:xfrm flipH="false" flipV="false" rot="0">
              <a:off x="0" y="0"/>
              <a:ext cx="3520599" cy="660400"/>
            </a:xfrm>
            <a:custGeom>
              <a:avLst/>
              <a:gdLst/>
              <a:ahLst/>
              <a:cxnLst/>
              <a:rect r="r" b="b" t="t" l="l"/>
              <a:pathLst>
                <a:path h="660400" w="3520599">
                  <a:moveTo>
                    <a:pt x="3396139" y="660400"/>
                  </a:moveTo>
                  <a:lnTo>
                    <a:pt x="124460" y="660400"/>
                  </a:lnTo>
                  <a:cubicBezTo>
                    <a:pt x="55880" y="660400"/>
                    <a:pt x="0" y="604520"/>
                    <a:pt x="0" y="535940"/>
                  </a:cubicBezTo>
                  <a:lnTo>
                    <a:pt x="0" y="124460"/>
                  </a:lnTo>
                  <a:cubicBezTo>
                    <a:pt x="0" y="55880"/>
                    <a:pt x="55880" y="0"/>
                    <a:pt x="124460" y="0"/>
                  </a:cubicBezTo>
                  <a:lnTo>
                    <a:pt x="3396139" y="0"/>
                  </a:lnTo>
                  <a:cubicBezTo>
                    <a:pt x="3464719" y="0"/>
                    <a:pt x="3520599" y="55880"/>
                    <a:pt x="3520599" y="124460"/>
                  </a:cubicBezTo>
                  <a:lnTo>
                    <a:pt x="3520599" y="535940"/>
                  </a:lnTo>
                  <a:cubicBezTo>
                    <a:pt x="3520599" y="604520"/>
                    <a:pt x="3464719" y="660400"/>
                    <a:pt x="3396139" y="660400"/>
                  </a:cubicBezTo>
                  <a:close/>
                </a:path>
              </a:pathLst>
            </a:custGeom>
            <a:solidFill>
              <a:srgbClr val="E35A1D"/>
            </a:solidFill>
          </p:spPr>
        </p:sp>
      </p:grpSp>
      <p:grpSp>
        <p:nvGrpSpPr>
          <p:cNvPr name="Group 10" id="10"/>
          <p:cNvGrpSpPr/>
          <p:nvPr/>
        </p:nvGrpSpPr>
        <p:grpSpPr>
          <a:xfrm rot="0">
            <a:off x="2017814" y="3009671"/>
            <a:ext cx="7506965" cy="4759543"/>
            <a:chOff x="0" y="0"/>
            <a:chExt cx="2654857" cy="1683224"/>
          </a:xfrm>
        </p:grpSpPr>
        <p:sp>
          <p:nvSpPr>
            <p:cNvPr name="Freeform 11" id="11"/>
            <p:cNvSpPr/>
            <p:nvPr/>
          </p:nvSpPr>
          <p:spPr>
            <a:xfrm flipH="false" flipV="false" rot="0">
              <a:off x="0" y="0"/>
              <a:ext cx="2654857" cy="1683224"/>
            </a:xfrm>
            <a:custGeom>
              <a:avLst/>
              <a:gdLst/>
              <a:ahLst/>
              <a:cxnLst/>
              <a:rect r="r" b="b" t="t" l="l"/>
              <a:pathLst>
                <a:path h="1683224" w="2654857">
                  <a:moveTo>
                    <a:pt x="2530397" y="1683224"/>
                  </a:moveTo>
                  <a:lnTo>
                    <a:pt x="124460" y="1683224"/>
                  </a:lnTo>
                  <a:cubicBezTo>
                    <a:pt x="55880" y="1683224"/>
                    <a:pt x="0" y="1627344"/>
                    <a:pt x="0" y="1558764"/>
                  </a:cubicBezTo>
                  <a:lnTo>
                    <a:pt x="0" y="124460"/>
                  </a:lnTo>
                  <a:cubicBezTo>
                    <a:pt x="0" y="55880"/>
                    <a:pt x="55880" y="0"/>
                    <a:pt x="124460" y="0"/>
                  </a:cubicBezTo>
                  <a:lnTo>
                    <a:pt x="2530397" y="0"/>
                  </a:lnTo>
                  <a:cubicBezTo>
                    <a:pt x="2598977" y="0"/>
                    <a:pt x="2654857" y="55880"/>
                    <a:pt x="2654857" y="124460"/>
                  </a:cubicBezTo>
                  <a:lnTo>
                    <a:pt x="2654857" y="1558764"/>
                  </a:lnTo>
                  <a:cubicBezTo>
                    <a:pt x="2654857" y="1627344"/>
                    <a:pt x="2598977" y="1683224"/>
                    <a:pt x="2530397" y="1683224"/>
                  </a:cubicBezTo>
                  <a:close/>
                </a:path>
              </a:pathLst>
            </a:custGeom>
            <a:solidFill>
              <a:srgbClr val="F39200"/>
            </a:solidFill>
          </p:spPr>
        </p:sp>
      </p:grpSp>
      <p:sp>
        <p:nvSpPr>
          <p:cNvPr name="TextBox 12" id="12"/>
          <p:cNvSpPr txBox="true"/>
          <p:nvPr/>
        </p:nvSpPr>
        <p:spPr>
          <a:xfrm rot="0">
            <a:off x="2369701" y="3350505"/>
            <a:ext cx="6803190" cy="4088236"/>
          </a:xfrm>
          <a:prstGeom prst="rect">
            <a:avLst/>
          </a:prstGeom>
        </p:spPr>
        <p:txBody>
          <a:bodyPr anchor="t" rtlCol="false" tIns="0" lIns="0" bIns="0" rIns="0">
            <a:spAutoFit/>
          </a:bodyPr>
          <a:lstStyle/>
          <a:p>
            <a:pPr>
              <a:lnSpc>
                <a:spcPts val="4060"/>
              </a:lnSpc>
            </a:pPr>
            <a:r>
              <a:rPr lang="en-US" sz="2900">
                <a:solidFill>
                  <a:srgbClr val="FFFFFF"/>
                </a:solidFill>
                <a:latin typeface="Montserrat Bold"/>
              </a:rPr>
              <a:t>In 2023 during the 101 Critical Days of Summer, the Department of the Navy lost 27 Sailors and Marines as a result of vehicle (PMV-4) and motorcycle (PMV-2) crashes.</a:t>
            </a:r>
            <a:r>
              <a:rPr lang="en-US" sz="2900">
                <a:solidFill>
                  <a:srgbClr val="FFFFFF"/>
                </a:solidFill>
                <a:latin typeface="Montserrat Bold"/>
              </a:rPr>
              <a:t> </a:t>
            </a:r>
          </a:p>
          <a:p>
            <a:pPr>
              <a:lnSpc>
                <a:spcPts val="4060"/>
              </a:lnSpc>
            </a:pPr>
          </a:p>
          <a:p>
            <a:pPr>
              <a:lnSpc>
                <a:spcPts val="4060"/>
              </a:lnSpc>
            </a:pPr>
            <a:r>
              <a:rPr lang="en-US" sz="2900">
                <a:solidFill>
                  <a:srgbClr val="FFFFFF"/>
                </a:solidFill>
                <a:latin typeface="Montserrat Bold"/>
              </a:rPr>
              <a:t>Overall, there were 32 PMV-4 and 67 PMV-2 Class A-E mishaps. </a:t>
            </a:r>
          </a:p>
        </p:txBody>
      </p:sp>
      <p:sp>
        <p:nvSpPr>
          <p:cNvPr name="Freeform 13" id="13"/>
          <p:cNvSpPr/>
          <p:nvPr/>
        </p:nvSpPr>
        <p:spPr>
          <a:xfrm flipH="false" flipV="false" rot="0">
            <a:off x="5942234" y="662572"/>
            <a:ext cx="3435287" cy="1979584"/>
          </a:xfrm>
          <a:custGeom>
            <a:avLst/>
            <a:gdLst/>
            <a:ahLst/>
            <a:cxnLst/>
            <a:rect r="r" b="b" t="t" l="l"/>
            <a:pathLst>
              <a:path h="1979584" w="3435287">
                <a:moveTo>
                  <a:pt x="0" y="0"/>
                </a:moveTo>
                <a:lnTo>
                  <a:pt x="3435287" y="0"/>
                </a:lnTo>
                <a:lnTo>
                  <a:pt x="3435287" y="1979584"/>
                </a:lnTo>
                <a:lnTo>
                  <a:pt x="0" y="19795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2937789">
            <a:off x="-1750081" y="7430030"/>
            <a:ext cx="7315200" cy="1554480"/>
          </a:xfrm>
          <a:custGeom>
            <a:avLst/>
            <a:gdLst/>
            <a:ahLst/>
            <a:cxnLst/>
            <a:rect r="r" b="b" t="t" l="l"/>
            <a:pathLst>
              <a:path h="1554480" w="7315200">
                <a:moveTo>
                  <a:pt x="0" y="0"/>
                </a:moveTo>
                <a:lnTo>
                  <a:pt x="7315200" y="0"/>
                </a:lnTo>
                <a:lnTo>
                  <a:pt x="7315200" y="1554480"/>
                </a:lnTo>
                <a:lnTo>
                  <a:pt x="0" y="15544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330521" y="-238199"/>
            <a:ext cx="2437104" cy="3781127"/>
          </a:xfrm>
          <a:custGeom>
            <a:avLst/>
            <a:gdLst/>
            <a:ahLst/>
            <a:cxnLst/>
            <a:rect r="r" b="b" t="t" l="l"/>
            <a:pathLst>
              <a:path h="3781127" w="2437104">
                <a:moveTo>
                  <a:pt x="0" y="0"/>
                </a:moveTo>
                <a:lnTo>
                  <a:pt x="2437104" y="0"/>
                </a:lnTo>
                <a:lnTo>
                  <a:pt x="2437104" y="3781127"/>
                </a:lnTo>
                <a:lnTo>
                  <a:pt x="0" y="378112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74714" y="8188314"/>
            <a:ext cx="5254539" cy="763269"/>
          </a:xfrm>
          <a:prstGeom prst="rect">
            <a:avLst/>
          </a:prstGeom>
        </p:spPr>
        <p:txBody>
          <a:bodyPr anchor="t" rtlCol="false" tIns="0" lIns="0" bIns="0" rIns="0">
            <a:spAutoFit/>
          </a:bodyPr>
          <a:lstStyle/>
          <a:p>
            <a:pPr>
              <a:lnSpc>
                <a:spcPts val="3080"/>
              </a:lnSpc>
            </a:pPr>
            <a:r>
              <a:rPr lang="en-US" sz="2200">
                <a:solidFill>
                  <a:srgbClr val="FFFFFF"/>
                </a:solidFill>
                <a:latin typeface="Montserrat Bold"/>
              </a:rPr>
              <a:t>PMV-4 Example RMI ID#928166</a:t>
            </a:r>
          </a:p>
          <a:p>
            <a:pPr>
              <a:lnSpc>
                <a:spcPts val="3080"/>
              </a:lnSpc>
            </a:pPr>
            <a:r>
              <a:rPr lang="en-US" sz="2200">
                <a:solidFill>
                  <a:srgbClr val="FFFFFF"/>
                </a:solidFill>
                <a:latin typeface="Montserrat Bold"/>
              </a:rPr>
              <a:t>PMV-2 Example: RMI ID#:4410726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960988" y="1735280"/>
            <a:ext cx="5815484" cy="8005373"/>
            <a:chOff x="0" y="0"/>
            <a:chExt cx="7753978" cy="10673831"/>
          </a:xfrm>
        </p:grpSpPr>
        <p:pic>
          <p:nvPicPr>
            <p:cNvPr name="Picture 3" id="3"/>
            <p:cNvPicPr>
              <a:picLocks noChangeAspect="true"/>
            </p:cNvPicPr>
            <p:nvPr/>
          </p:nvPicPr>
          <p:blipFill>
            <a:blip r:embed="rId2"/>
            <a:srcRect l="0" t="810" r="0" b="810"/>
            <a:stretch>
              <a:fillRect/>
            </a:stretch>
          </p:blipFill>
          <p:spPr>
            <a:xfrm flipH="false" flipV="false">
              <a:off x="0" y="0"/>
              <a:ext cx="7753978" cy="10673831"/>
            </a:xfrm>
            <a:prstGeom prst="rect">
              <a:avLst/>
            </a:prstGeom>
          </p:spPr>
        </p:pic>
      </p:grpSp>
      <p:grpSp>
        <p:nvGrpSpPr>
          <p:cNvPr name="Group 4" id="4"/>
          <p:cNvGrpSpPr/>
          <p:nvPr/>
        </p:nvGrpSpPr>
        <p:grpSpPr>
          <a:xfrm rot="0">
            <a:off x="504825" y="546347"/>
            <a:ext cx="11009228" cy="9194307"/>
            <a:chOff x="0" y="0"/>
            <a:chExt cx="4215262" cy="3520357"/>
          </a:xfrm>
        </p:grpSpPr>
        <p:sp>
          <p:nvSpPr>
            <p:cNvPr name="Freeform 5" id="5"/>
            <p:cNvSpPr/>
            <p:nvPr/>
          </p:nvSpPr>
          <p:spPr>
            <a:xfrm flipH="false" flipV="false" rot="0">
              <a:off x="0" y="0"/>
              <a:ext cx="4215262" cy="3520358"/>
            </a:xfrm>
            <a:custGeom>
              <a:avLst/>
              <a:gdLst/>
              <a:ahLst/>
              <a:cxnLst/>
              <a:rect r="r" b="b" t="t" l="l"/>
              <a:pathLst>
                <a:path h="3520358" w="4215262">
                  <a:moveTo>
                    <a:pt x="4090802" y="3520357"/>
                  </a:moveTo>
                  <a:lnTo>
                    <a:pt x="124460" y="3520357"/>
                  </a:lnTo>
                  <a:cubicBezTo>
                    <a:pt x="55880" y="3520357"/>
                    <a:pt x="0" y="3464477"/>
                    <a:pt x="0" y="3395897"/>
                  </a:cubicBezTo>
                  <a:lnTo>
                    <a:pt x="0" y="124460"/>
                  </a:lnTo>
                  <a:cubicBezTo>
                    <a:pt x="0" y="55880"/>
                    <a:pt x="55880" y="0"/>
                    <a:pt x="124460" y="0"/>
                  </a:cubicBezTo>
                  <a:lnTo>
                    <a:pt x="4090803" y="0"/>
                  </a:lnTo>
                  <a:cubicBezTo>
                    <a:pt x="4159383" y="0"/>
                    <a:pt x="4215262" y="55880"/>
                    <a:pt x="4215262" y="124460"/>
                  </a:cubicBezTo>
                  <a:lnTo>
                    <a:pt x="4215262" y="3395897"/>
                  </a:lnTo>
                  <a:cubicBezTo>
                    <a:pt x="4215262" y="3464477"/>
                    <a:pt x="4159383" y="3520358"/>
                    <a:pt x="4090803" y="3520358"/>
                  </a:cubicBezTo>
                  <a:close/>
                </a:path>
              </a:pathLst>
            </a:custGeom>
            <a:solidFill>
              <a:srgbClr val="E35A1D"/>
            </a:solidFill>
          </p:spPr>
        </p:sp>
      </p:grpSp>
      <p:sp>
        <p:nvSpPr>
          <p:cNvPr name="TextBox 6" id="6"/>
          <p:cNvSpPr txBox="true"/>
          <p:nvPr/>
        </p:nvSpPr>
        <p:spPr>
          <a:xfrm rot="0">
            <a:off x="836113" y="777240"/>
            <a:ext cx="10346653" cy="8684895"/>
          </a:xfrm>
          <a:prstGeom prst="rect">
            <a:avLst/>
          </a:prstGeom>
        </p:spPr>
        <p:txBody>
          <a:bodyPr anchor="t" rtlCol="false" tIns="0" lIns="0" bIns="0" rIns="0">
            <a:spAutoFit/>
          </a:bodyPr>
          <a:lstStyle/>
          <a:p>
            <a:pPr>
              <a:lnSpc>
                <a:spcPts val="3479"/>
              </a:lnSpc>
            </a:pPr>
            <a:r>
              <a:rPr lang="en-US" sz="2400">
                <a:solidFill>
                  <a:srgbClr val="FFFFFF"/>
                </a:solidFill>
                <a:latin typeface="Montserrat Bold"/>
              </a:rPr>
              <a:t>When you’re behind the wheel of a car – whether alone or with passengers – driving safely is paramount.</a:t>
            </a:r>
            <a:r>
              <a:rPr lang="en-US" sz="2400">
                <a:solidFill>
                  <a:srgbClr val="FFFFFF"/>
                </a:solidFill>
                <a:latin typeface="Montserrat Bold"/>
              </a:rPr>
              <a:t> </a:t>
            </a:r>
          </a:p>
          <a:p>
            <a:pPr>
              <a:lnSpc>
                <a:spcPts val="3479"/>
              </a:lnSpc>
            </a:pPr>
          </a:p>
          <a:p>
            <a:pPr>
              <a:lnSpc>
                <a:spcPts val="3479"/>
              </a:lnSpc>
            </a:pPr>
            <a:r>
              <a:rPr lang="en-US" sz="2400">
                <a:solidFill>
                  <a:srgbClr val="FFFFFF"/>
                </a:solidFill>
                <a:latin typeface="Montserrat Bold"/>
              </a:rPr>
              <a:t>We’re more distracted than ever, so it’s crucial to know the basics of safe driving and practice them every time you’re on the road. Ensure you and your vehicle are in the right condition before you get behind the wheel. Dangerous driving behaviors like speeding, distraction and impairment are the greatest threats to pedestrians. </a:t>
            </a:r>
          </a:p>
          <a:p>
            <a:pPr>
              <a:lnSpc>
                <a:spcPts val="3479"/>
              </a:lnSpc>
            </a:pPr>
          </a:p>
          <a:p>
            <a:pPr marL="518160" indent="-259080" lvl="1">
              <a:lnSpc>
                <a:spcPts val="3479"/>
              </a:lnSpc>
              <a:buFont typeface="Arial"/>
              <a:buChar char="•"/>
            </a:pPr>
            <a:r>
              <a:rPr lang="en-US" sz="2400">
                <a:solidFill>
                  <a:srgbClr val="FFFFFF"/>
                </a:solidFill>
                <a:latin typeface="Montserrat Bold"/>
              </a:rPr>
              <a:t>Avoid distracted driving.</a:t>
            </a:r>
          </a:p>
          <a:p>
            <a:pPr marL="518160" indent="-259080" lvl="1">
              <a:lnSpc>
                <a:spcPts val="3479"/>
              </a:lnSpc>
              <a:buFont typeface="Arial"/>
              <a:buChar char="•"/>
            </a:pPr>
            <a:r>
              <a:rPr lang="en-US" sz="2400">
                <a:solidFill>
                  <a:srgbClr val="FFFFFF"/>
                </a:solidFill>
                <a:latin typeface="Montserrat Bold"/>
              </a:rPr>
              <a:t>Don't drink and drive.</a:t>
            </a:r>
          </a:p>
          <a:p>
            <a:pPr marL="518160" indent="-259080" lvl="1">
              <a:lnSpc>
                <a:spcPts val="3479"/>
              </a:lnSpc>
              <a:buFont typeface="Arial"/>
              <a:buChar char="•"/>
            </a:pPr>
            <a:r>
              <a:rPr lang="en-US" sz="2400">
                <a:solidFill>
                  <a:srgbClr val="FFFFFF"/>
                </a:solidFill>
                <a:latin typeface="Montserrat Bold"/>
              </a:rPr>
              <a:t>Follow the rules of the road and don't speed.*</a:t>
            </a:r>
          </a:p>
          <a:p>
            <a:pPr marL="518160" indent="-259080" lvl="1">
              <a:lnSpc>
                <a:spcPts val="3479"/>
              </a:lnSpc>
              <a:buFont typeface="Arial"/>
              <a:buChar char="•"/>
            </a:pPr>
            <a:r>
              <a:rPr lang="en-US" sz="2400">
                <a:solidFill>
                  <a:srgbClr val="FFFFFF"/>
                </a:solidFill>
                <a:latin typeface="Montserrat Bold"/>
              </a:rPr>
              <a:t>Use caution when changing lanes. Cutting in front of someone, changing lanes too fast or not using your signals may cause an accident or upset other drivers. </a:t>
            </a:r>
          </a:p>
          <a:p>
            <a:pPr>
              <a:lnSpc>
                <a:spcPts val="3479"/>
              </a:lnSpc>
            </a:pPr>
          </a:p>
          <a:p>
            <a:pPr>
              <a:lnSpc>
                <a:spcPts val="3359"/>
              </a:lnSpc>
            </a:pPr>
            <a:r>
              <a:rPr lang="en-US" sz="2400">
                <a:solidFill>
                  <a:srgbClr val="FFFFFF"/>
                </a:solidFill>
                <a:latin typeface="Montserrat Bold"/>
              </a:rPr>
              <a:t>*Note: Between fiscal 2013 and 2023, excessive speed was the reported leading causal factor of PMV fatalities across the naval services, followed by improper maneuvering.</a:t>
            </a:r>
          </a:p>
        </p:txBody>
      </p:sp>
      <p:sp>
        <p:nvSpPr>
          <p:cNvPr name="TextBox 7" id="7"/>
          <p:cNvSpPr txBox="true"/>
          <p:nvPr/>
        </p:nvSpPr>
        <p:spPr>
          <a:xfrm rot="0">
            <a:off x="11960988" y="435560"/>
            <a:ext cx="5491653"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Safe </a:t>
            </a:r>
            <a:r>
              <a:rPr lang="en-US" sz="6000">
                <a:solidFill>
                  <a:srgbClr val="FF8800"/>
                </a:solidFill>
                <a:latin typeface="Barlow Bold"/>
              </a:rPr>
              <a:t>Driving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2482683"/>
            <a:ext cx="5703847" cy="6875871"/>
            <a:chOff x="0" y="0"/>
            <a:chExt cx="7605130" cy="9167828"/>
          </a:xfrm>
        </p:grpSpPr>
        <p:pic>
          <p:nvPicPr>
            <p:cNvPr name="Picture 3" id="3"/>
            <p:cNvPicPr>
              <a:picLocks noChangeAspect="true"/>
            </p:cNvPicPr>
            <p:nvPr/>
          </p:nvPicPr>
          <p:blipFill>
            <a:blip r:embed="rId2"/>
            <a:srcRect l="3949" t="23345" r="7340" b="193"/>
            <a:stretch>
              <a:fillRect/>
            </a:stretch>
          </p:blipFill>
          <p:spPr>
            <a:xfrm flipH="false" flipV="false">
              <a:off x="0" y="0"/>
              <a:ext cx="7605130" cy="9167828"/>
            </a:xfrm>
            <a:prstGeom prst="rect">
              <a:avLst/>
            </a:prstGeom>
          </p:spPr>
        </p:pic>
      </p:grpSp>
      <p:grpSp>
        <p:nvGrpSpPr>
          <p:cNvPr name="Group 4" id="4"/>
          <p:cNvGrpSpPr/>
          <p:nvPr/>
        </p:nvGrpSpPr>
        <p:grpSpPr>
          <a:xfrm rot="0">
            <a:off x="6824394" y="928446"/>
            <a:ext cx="11009228" cy="8430108"/>
            <a:chOff x="0" y="0"/>
            <a:chExt cx="4215262" cy="3227757"/>
          </a:xfrm>
        </p:grpSpPr>
        <p:sp>
          <p:nvSpPr>
            <p:cNvPr name="Freeform 5" id="5"/>
            <p:cNvSpPr/>
            <p:nvPr/>
          </p:nvSpPr>
          <p:spPr>
            <a:xfrm flipH="false" flipV="false" rot="0">
              <a:off x="0" y="0"/>
              <a:ext cx="4215262" cy="3227758"/>
            </a:xfrm>
            <a:custGeom>
              <a:avLst/>
              <a:gdLst/>
              <a:ahLst/>
              <a:cxnLst/>
              <a:rect r="r" b="b" t="t" l="l"/>
              <a:pathLst>
                <a:path h="3227758" w="4215262">
                  <a:moveTo>
                    <a:pt x="4090802" y="3227757"/>
                  </a:moveTo>
                  <a:lnTo>
                    <a:pt x="124460" y="3227757"/>
                  </a:lnTo>
                  <a:cubicBezTo>
                    <a:pt x="55880" y="3227757"/>
                    <a:pt x="0" y="3171878"/>
                    <a:pt x="0" y="3103297"/>
                  </a:cubicBezTo>
                  <a:lnTo>
                    <a:pt x="0" y="124460"/>
                  </a:lnTo>
                  <a:cubicBezTo>
                    <a:pt x="0" y="55880"/>
                    <a:pt x="55880" y="0"/>
                    <a:pt x="124460" y="0"/>
                  </a:cubicBezTo>
                  <a:lnTo>
                    <a:pt x="4090803" y="0"/>
                  </a:lnTo>
                  <a:cubicBezTo>
                    <a:pt x="4159383" y="0"/>
                    <a:pt x="4215262" y="55880"/>
                    <a:pt x="4215262" y="124460"/>
                  </a:cubicBezTo>
                  <a:lnTo>
                    <a:pt x="4215262" y="3103298"/>
                  </a:lnTo>
                  <a:cubicBezTo>
                    <a:pt x="4215262" y="3171878"/>
                    <a:pt x="4159383" y="3227758"/>
                    <a:pt x="4090803" y="3227758"/>
                  </a:cubicBezTo>
                  <a:close/>
                </a:path>
              </a:pathLst>
            </a:custGeom>
            <a:solidFill>
              <a:srgbClr val="FF8800"/>
            </a:solidFill>
          </p:spPr>
        </p:sp>
      </p:grpSp>
      <p:sp>
        <p:nvSpPr>
          <p:cNvPr name="TextBox 6" id="6"/>
          <p:cNvSpPr txBox="true"/>
          <p:nvPr/>
        </p:nvSpPr>
        <p:spPr>
          <a:xfrm rot="0">
            <a:off x="563957" y="43556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Driving Fatality</a:t>
            </a:r>
          </a:p>
        </p:txBody>
      </p:sp>
      <p:sp>
        <p:nvSpPr>
          <p:cNvPr name="TextBox 7" id="7"/>
          <p:cNvSpPr txBox="true"/>
          <p:nvPr/>
        </p:nvSpPr>
        <p:spPr>
          <a:xfrm rot="0">
            <a:off x="563957" y="1349943"/>
            <a:ext cx="5596102" cy="876300"/>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Trends</a:t>
            </a:r>
          </a:p>
        </p:txBody>
      </p:sp>
      <p:sp>
        <p:nvSpPr>
          <p:cNvPr name="TextBox 8" id="8"/>
          <p:cNvSpPr txBox="true"/>
          <p:nvPr/>
        </p:nvSpPr>
        <p:spPr>
          <a:xfrm rot="0">
            <a:off x="7325606" y="1221422"/>
            <a:ext cx="10006805" cy="7796530"/>
          </a:xfrm>
          <a:prstGeom prst="rect">
            <a:avLst/>
          </a:prstGeom>
        </p:spPr>
        <p:txBody>
          <a:bodyPr anchor="t" rtlCol="false" tIns="0" lIns="0" bIns="0" rIns="0">
            <a:spAutoFit/>
          </a:bodyPr>
          <a:lstStyle/>
          <a:p>
            <a:pPr>
              <a:lnSpc>
                <a:spcPts val="3919"/>
              </a:lnSpc>
            </a:pPr>
            <a:r>
              <a:rPr lang="en-US" sz="2799">
                <a:solidFill>
                  <a:srgbClr val="FFFFFF"/>
                </a:solidFill>
                <a:latin typeface="Montserrat Bold"/>
              </a:rPr>
              <a:t>The National Highway Traffic Safety Administration </a:t>
            </a:r>
            <a:r>
              <a:rPr lang="en-US" sz="2799">
                <a:solidFill>
                  <a:srgbClr val="FFFFFF"/>
                </a:solidFill>
                <a:latin typeface="Montserrat Bold"/>
              </a:rPr>
              <a:t>estimates that 42,795 people died in motor vehicle traffic crashes in 2022. For more information on regional overview, visit: </a:t>
            </a:r>
          </a:p>
          <a:p>
            <a:pPr>
              <a:lnSpc>
                <a:spcPts val="3919"/>
              </a:lnSpc>
            </a:pPr>
          </a:p>
          <a:p>
            <a:pPr>
              <a:lnSpc>
                <a:spcPts val="3080"/>
              </a:lnSpc>
            </a:pPr>
            <a:r>
              <a:rPr lang="en-US" sz="2200">
                <a:solidFill>
                  <a:srgbClr val="FFFFFF"/>
                </a:solidFill>
                <a:latin typeface="Montserrat Bold"/>
              </a:rPr>
              <a:t>https://crashstats.nhtsa.dot.gov/Api/Public/ViewPublication/813428</a:t>
            </a:r>
          </a:p>
          <a:p>
            <a:pPr>
              <a:lnSpc>
                <a:spcPts val="3919"/>
              </a:lnSpc>
            </a:pPr>
          </a:p>
          <a:p>
            <a:pPr>
              <a:lnSpc>
                <a:spcPts val="3919"/>
              </a:lnSpc>
            </a:pPr>
            <a:r>
              <a:rPr lang="en-US" sz="2799">
                <a:solidFill>
                  <a:srgbClr val="FFFFFF"/>
                </a:solidFill>
                <a:latin typeface="Montserrat Bold"/>
              </a:rPr>
              <a:t>2020 had an average of 107 fatal car accidents per day. 2021 had the highest daily average of car accident fatalities: 118 a day. 2022 saw an average of 117 fatal accidents per day.</a:t>
            </a:r>
          </a:p>
          <a:p>
            <a:pPr>
              <a:lnSpc>
                <a:spcPts val="3919"/>
              </a:lnSpc>
            </a:pPr>
          </a:p>
          <a:p>
            <a:pPr marL="604519" indent="-302260" lvl="1">
              <a:lnSpc>
                <a:spcPts val="3919"/>
              </a:lnSpc>
              <a:buFont typeface="Arial"/>
              <a:buChar char="•"/>
            </a:pPr>
            <a:r>
              <a:rPr lang="en-US" sz="2799">
                <a:solidFill>
                  <a:srgbClr val="FFFFFF"/>
                </a:solidFill>
                <a:latin typeface="Montserrat Bold"/>
              </a:rPr>
              <a:t>Slow down. </a:t>
            </a:r>
          </a:p>
          <a:p>
            <a:pPr marL="604519" indent="-302260" lvl="1">
              <a:lnSpc>
                <a:spcPts val="3919"/>
              </a:lnSpc>
              <a:buFont typeface="Arial"/>
              <a:buChar char="•"/>
            </a:pPr>
            <a:r>
              <a:rPr lang="en-US" sz="2799">
                <a:solidFill>
                  <a:srgbClr val="FFFFFF"/>
                </a:solidFill>
                <a:latin typeface="Montserrat Bold"/>
              </a:rPr>
              <a:t>Keep plenty of distance between you and the car or motorcycle in front. </a:t>
            </a:r>
          </a:p>
          <a:p>
            <a:pPr marL="604519" indent="-302260" lvl="1">
              <a:lnSpc>
                <a:spcPts val="3919"/>
              </a:lnSpc>
              <a:buFont typeface="Arial"/>
              <a:buChar char="•"/>
            </a:pPr>
            <a:r>
              <a:rPr lang="en-US" sz="2799">
                <a:solidFill>
                  <a:srgbClr val="FFFFFF"/>
                </a:solidFill>
                <a:latin typeface="Montserrat Bold"/>
              </a:rPr>
              <a:t>Share the road.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DAF8mKNdn4Q</dc:identifier>
  <dcterms:modified xsi:type="dcterms:W3CDTF">2011-08-01T06:04:30Z</dcterms:modified>
  <cp:revision>1</cp:revision>
  <dc:title>2024 101 Critical Days of Summer</dc:title>
</cp:coreProperties>
</file>