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47"/>
    <p:sldId id="257" r:id="rId48"/>
    <p:sldId id="258" r:id="rId49"/>
    <p:sldId id="259" r:id="rId50"/>
    <p:sldId id="260" r:id="rId51"/>
    <p:sldId id="261" r:id="rId52"/>
    <p:sldId id="262" r:id="rId53"/>
    <p:sldId id="263" r:id="rId54"/>
    <p:sldId id="264" r:id="rId55"/>
    <p:sldId id="265" r:id="rId56"/>
    <p:sldId id="266" r:id="rId57"/>
    <p:sldId id="267" r:id="rId5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Nickainley" charset="1" panose="00000500000000000000"/>
      <p:regular r:id="rId10"/>
    </p:embeddedFont>
    <p:embeddedFont>
      <p:font typeface="Barlow" charset="1" panose="00000500000000000000"/>
      <p:regular r:id="rId11"/>
    </p:embeddedFont>
    <p:embeddedFont>
      <p:font typeface="Barlow Bold" charset="1" panose="00000800000000000000"/>
      <p:regular r:id="rId12"/>
    </p:embeddedFont>
    <p:embeddedFont>
      <p:font typeface="Barlow Italics" charset="1" panose="00000500000000000000"/>
      <p:regular r:id="rId13"/>
    </p:embeddedFont>
    <p:embeddedFont>
      <p:font typeface="Barlow Bold Italics" charset="1" panose="00000800000000000000"/>
      <p:regular r:id="rId14"/>
    </p:embeddedFont>
    <p:embeddedFont>
      <p:font typeface="Barlow Thin" charset="1" panose="00000300000000000000"/>
      <p:regular r:id="rId15"/>
    </p:embeddedFont>
    <p:embeddedFont>
      <p:font typeface="Barlow Thin Italics" charset="1" panose="00000300000000000000"/>
      <p:regular r:id="rId16"/>
    </p:embeddedFont>
    <p:embeddedFont>
      <p:font typeface="Barlow Extra-Light" charset="1" panose="00000300000000000000"/>
      <p:regular r:id="rId17"/>
    </p:embeddedFont>
    <p:embeddedFont>
      <p:font typeface="Barlow Extra-Light Italics" charset="1" panose="00000300000000000000"/>
      <p:regular r:id="rId18"/>
    </p:embeddedFont>
    <p:embeddedFont>
      <p:font typeface="Barlow Light" charset="1" panose="00000400000000000000"/>
      <p:regular r:id="rId19"/>
    </p:embeddedFont>
    <p:embeddedFont>
      <p:font typeface="Barlow Light Italics" charset="1" panose="00000400000000000000"/>
      <p:regular r:id="rId20"/>
    </p:embeddedFont>
    <p:embeddedFont>
      <p:font typeface="Barlow Medium" charset="1" panose="00000600000000000000"/>
      <p:regular r:id="rId21"/>
    </p:embeddedFont>
    <p:embeddedFont>
      <p:font typeface="Barlow Medium Italics" charset="1" panose="00000600000000000000"/>
      <p:regular r:id="rId22"/>
    </p:embeddedFont>
    <p:embeddedFont>
      <p:font typeface="Barlow Semi-Bold" charset="1" panose="00000700000000000000"/>
      <p:regular r:id="rId23"/>
    </p:embeddedFont>
    <p:embeddedFont>
      <p:font typeface="Barlow Semi-Bold Italics" charset="1" panose="00000700000000000000"/>
      <p:regular r:id="rId24"/>
    </p:embeddedFont>
    <p:embeddedFont>
      <p:font typeface="Barlow Ultra-Bold" charset="1" panose="00000900000000000000"/>
      <p:regular r:id="rId25"/>
    </p:embeddedFont>
    <p:embeddedFont>
      <p:font typeface="Barlow Ultra-Bold Italics" charset="1" panose="00000900000000000000"/>
      <p:regular r:id="rId26"/>
    </p:embeddedFont>
    <p:embeddedFont>
      <p:font typeface="Barlow Heavy" charset="1" panose="00000A00000000000000"/>
      <p:regular r:id="rId27"/>
    </p:embeddedFont>
    <p:embeddedFont>
      <p:font typeface="Barlow Heavy Italics" charset="1" panose="00000A00000000000000"/>
      <p:regular r:id="rId28"/>
    </p:embeddedFont>
    <p:embeddedFont>
      <p:font typeface="Montserrat" charset="1" panose="00000500000000000000"/>
      <p:regular r:id="rId29"/>
    </p:embeddedFont>
    <p:embeddedFont>
      <p:font typeface="Montserrat Bold" charset="1" panose="00000800000000000000"/>
      <p:regular r:id="rId30"/>
    </p:embeddedFont>
    <p:embeddedFont>
      <p:font typeface="Montserrat Italics" charset="1" panose="00000500000000000000"/>
      <p:regular r:id="rId31"/>
    </p:embeddedFont>
    <p:embeddedFont>
      <p:font typeface="Montserrat Bold Italics" charset="1" panose="00000800000000000000"/>
      <p:regular r:id="rId32"/>
    </p:embeddedFont>
    <p:embeddedFont>
      <p:font typeface="Montserrat Thin" charset="1" panose="00000300000000000000"/>
      <p:regular r:id="rId33"/>
    </p:embeddedFont>
    <p:embeddedFont>
      <p:font typeface="Montserrat Thin Italics" charset="1" panose="00000300000000000000"/>
      <p:regular r:id="rId34"/>
    </p:embeddedFont>
    <p:embeddedFont>
      <p:font typeface="Montserrat Extra-Light" charset="1" panose="00000300000000000000"/>
      <p:regular r:id="rId35"/>
    </p:embeddedFont>
    <p:embeddedFont>
      <p:font typeface="Montserrat Extra-Light Italics" charset="1" panose="00000300000000000000"/>
      <p:regular r:id="rId36"/>
    </p:embeddedFont>
    <p:embeddedFont>
      <p:font typeface="Montserrat Light" charset="1" panose="00000400000000000000"/>
      <p:regular r:id="rId37"/>
    </p:embeddedFont>
    <p:embeddedFont>
      <p:font typeface="Montserrat Light Italics" charset="1" panose="00000400000000000000"/>
      <p:regular r:id="rId38"/>
    </p:embeddedFont>
    <p:embeddedFont>
      <p:font typeface="Montserrat Medium" charset="1" panose="00000600000000000000"/>
      <p:regular r:id="rId39"/>
    </p:embeddedFont>
    <p:embeddedFont>
      <p:font typeface="Montserrat Medium Italics" charset="1" panose="00000600000000000000"/>
      <p:regular r:id="rId40"/>
    </p:embeddedFont>
    <p:embeddedFont>
      <p:font typeface="Montserrat Semi-Bold" charset="1" panose="00000700000000000000"/>
      <p:regular r:id="rId41"/>
    </p:embeddedFont>
    <p:embeddedFont>
      <p:font typeface="Montserrat Semi-Bold Italics" charset="1" panose="00000700000000000000"/>
      <p:regular r:id="rId42"/>
    </p:embeddedFont>
    <p:embeddedFont>
      <p:font typeface="Montserrat Ultra-Bold" charset="1" panose="00000900000000000000"/>
      <p:regular r:id="rId43"/>
    </p:embeddedFont>
    <p:embeddedFont>
      <p:font typeface="Montserrat Ultra-Bold Italics" charset="1" panose="00000900000000000000"/>
      <p:regular r:id="rId44"/>
    </p:embeddedFont>
    <p:embeddedFont>
      <p:font typeface="Montserrat Heavy" charset="1" panose="00000A00000000000000"/>
      <p:regular r:id="rId45"/>
    </p:embeddedFont>
    <p:embeddedFont>
      <p:font typeface="Montserrat Heavy Italics" charset="1" panose="00000A0000000000000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slides/slide1.xml" Type="http://schemas.openxmlformats.org/officeDocument/2006/relationships/slide"/><Relationship Id="rId48" Target="slides/slide2.xml" Type="http://schemas.openxmlformats.org/officeDocument/2006/relationships/slide"/><Relationship Id="rId49" Target="slides/slide3.xml" Type="http://schemas.openxmlformats.org/officeDocument/2006/relationships/slide"/><Relationship Id="rId5" Target="tableStyles.xml" Type="http://schemas.openxmlformats.org/officeDocument/2006/relationships/tableStyles"/><Relationship Id="rId50" Target="slides/slide4.xml" Type="http://schemas.openxmlformats.org/officeDocument/2006/relationships/slide"/><Relationship Id="rId51" Target="slides/slide5.xml" Type="http://schemas.openxmlformats.org/officeDocument/2006/relationships/slide"/><Relationship Id="rId52" Target="slides/slide6.xml" Type="http://schemas.openxmlformats.org/officeDocument/2006/relationships/slide"/><Relationship Id="rId53" Target="slides/slide7.xml" Type="http://schemas.openxmlformats.org/officeDocument/2006/relationships/slide"/><Relationship Id="rId54" Target="slides/slide8.xml" Type="http://schemas.openxmlformats.org/officeDocument/2006/relationships/slide"/><Relationship Id="rId55" Target="slides/slide9.xml" Type="http://schemas.openxmlformats.org/officeDocument/2006/relationships/slide"/><Relationship Id="rId56" Target="slides/slide10.xml" Type="http://schemas.openxmlformats.org/officeDocument/2006/relationships/slide"/><Relationship Id="rId57" Target="slides/slide11.xml" Type="http://schemas.openxmlformats.org/officeDocument/2006/relationships/slide"/><Relationship Id="rId58" Target="slides/slide1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3.png" Type="http://schemas.openxmlformats.org/officeDocument/2006/relationships/image"/><Relationship Id="rId11" Target="../media/image37.png" Type="http://schemas.openxmlformats.org/officeDocument/2006/relationships/image"/><Relationship Id="rId12" Target="../media/image38.svg" Type="http://schemas.openxmlformats.org/officeDocument/2006/relationships/image"/><Relationship Id="rId13" Target="../media/image8.png" Type="http://schemas.openxmlformats.org/officeDocument/2006/relationships/image"/><Relationship Id="rId14" Target="../media/image9.svg" Type="http://schemas.openxmlformats.org/officeDocument/2006/relationships/image"/><Relationship Id="rId2" Target="../media/image39.jpeg" Type="http://schemas.openxmlformats.org/officeDocument/2006/relationships/image"/><Relationship Id="rId3" Target="../media/image40.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8.png" Type="http://schemas.openxmlformats.org/officeDocument/2006/relationships/image"/><Relationship Id="rId11" Target="../media/image49.svg" Type="http://schemas.openxmlformats.org/officeDocument/2006/relationships/image"/><Relationship Id="rId12" Target="../media/image50.png" Type="http://schemas.openxmlformats.org/officeDocument/2006/relationships/image"/><Relationship Id="rId13" Target="../media/image51.svg" Type="http://schemas.openxmlformats.org/officeDocument/2006/relationships/image"/><Relationship Id="rId14" Target="../media/image6.png" Type="http://schemas.openxmlformats.org/officeDocument/2006/relationships/image"/><Relationship Id="rId15" Target="../media/image7.svg" Type="http://schemas.openxmlformats.org/officeDocument/2006/relationships/image"/><Relationship Id="rId16" Target="../media/image8.png" Type="http://schemas.openxmlformats.org/officeDocument/2006/relationships/image"/><Relationship Id="rId17" Target="../media/image9.svg" Type="http://schemas.openxmlformats.org/officeDocument/2006/relationships/image"/><Relationship Id="rId18" Target="../media/image41.png" Type="http://schemas.openxmlformats.org/officeDocument/2006/relationships/image"/><Relationship Id="rId19" Target="../media/image42.svg" Type="http://schemas.openxmlformats.org/officeDocument/2006/relationships/image"/><Relationship Id="rId2" Target="../media/image44.png" Type="http://schemas.openxmlformats.org/officeDocument/2006/relationships/image"/><Relationship Id="rId20" Target="../media/image52.png" Type="http://schemas.openxmlformats.org/officeDocument/2006/relationships/image"/><Relationship Id="rId21" Target="../media/image53.svg" Type="http://schemas.openxmlformats.org/officeDocument/2006/relationships/image"/><Relationship Id="rId22" Target="../media/image54.png" Type="http://schemas.openxmlformats.org/officeDocument/2006/relationships/image"/><Relationship Id="rId3" Target="../media/image45.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 Id="rId8" Target="../media/image46.png" Type="http://schemas.openxmlformats.org/officeDocument/2006/relationships/image"/><Relationship Id="rId9" Target="../media/image4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png" Type="http://schemas.openxmlformats.org/officeDocument/2006/relationships/image"/><Relationship Id="rId11" Target="../media/image11.svg" Type="http://schemas.openxmlformats.org/officeDocument/2006/relationships/image"/><Relationship Id="rId12" Target="../media/image12.png" Type="http://schemas.openxmlformats.org/officeDocument/2006/relationships/image"/><Relationship Id="rId13" Target="../media/image13.svg" Type="http://schemas.openxmlformats.org/officeDocument/2006/relationships/image"/><Relationship Id="rId2" Target="../media/image2.jpe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5.jpe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 Id="rId8" Target="../media/image8.png" Type="http://schemas.openxmlformats.org/officeDocument/2006/relationships/image"/><Relationship Id="rId9" Target="../media/image9.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18.png" Type="http://schemas.openxmlformats.org/officeDocument/2006/relationships/image"/><Relationship Id="rId4" Target="../media/image1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png" Type="http://schemas.openxmlformats.org/officeDocument/2006/relationships/image"/><Relationship Id="rId11" Target="../media/image25.sv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14" Target="../media/image28.png" Type="http://schemas.openxmlformats.org/officeDocument/2006/relationships/image"/><Relationship Id="rId15" Target="../media/image29.svg" Type="http://schemas.openxmlformats.org/officeDocument/2006/relationships/image"/><Relationship Id="rId2" Target="../media/image20.png" Type="http://schemas.openxmlformats.org/officeDocument/2006/relationships/image"/><Relationship Id="rId3" Target="../media/image21.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22.png" Type="http://schemas.openxmlformats.org/officeDocument/2006/relationships/image"/><Relationship Id="rId9" Target="../media/image2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30.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8.svg" Type="http://schemas.openxmlformats.org/officeDocument/2006/relationships/image"/><Relationship Id="rId11" Target="../media/image6.png" Type="http://schemas.openxmlformats.org/officeDocument/2006/relationships/image"/><Relationship Id="rId12" Target="../media/image7.svg" Type="http://schemas.openxmlformats.org/officeDocument/2006/relationships/image"/><Relationship Id="rId2" Target="../media/image32.jpe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35.png" Type="http://schemas.openxmlformats.org/officeDocument/2006/relationships/image"/><Relationship Id="rId8" Target="../media/image36.svg" Type="http://schemas.openxmlformats.org/officeDocument/2006/relationships/image"/><Relationship Id="rId9" Target="../media/image3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2482683"/>
            <a:ext cx="5815484" cy="7424186"/>
            <a:chOff x="0" y="0"/>
            <a:chExt cx="7753978" cy="9898915"/>
          </a:xfrm>
        </p:grpSpPr>
        <p:pic>
          <p:nvPicPr>
            <p:cNvPr name="Picture 3" id="3"/>
            <p:cNvPicPr>
              <a:picLocks noChangeAspect="true"/>
            </p:cNvPicPr>
            <p:nvPr/>
          </p:nvPicPr>
          <p:blipFill>
            <a:blip r:embed="rId2"/>
            <a:srcRect l="5559" t="0" r="5559" b="0"/>
            <a:stretch>
              <a:fillRect/>
            </a:stretch>
          </p:blipFill>
          <p:spPr>
            <a:xfrm flipH="false" flipV="false">
              <a:off x="0" y="0"/>
              <a:ext cx="7753978" cy="9898915"/>
            </a:xfrm>
            <a:prstGeom prst="rect">
              <a:avLst/>
            </a:prstGeom>
          </p:spPr>
        </p:pic>
      </p:grpSp>
      <p:grpSp>
        <p:nvGrpSpPr>
          <p:cNvPr name="Group 4" id="4"/>
          <p:cNvGrpSpPr/>
          <p:nvPr/>
        </p:nvGrpSpPr>
        <p:grpSpPr>
          <a:xfrm rot="0">
            <a:off x="6824394" y="397460"/>
            <a:ext cx="11009228" cy="9509409"/>
            <a:chOff x="0" y="0"/>
            <a:chExt cx="4215262" cy="3641005"/>
          </a:xfrm>
        </p:grpSpPr>
        <p:sp>
          <p:nvSpPr>
            <p:cNvPr name="Freeform 5" id="5"/>
            <p:cNvSpPr/>
            <p:nvPr/>
          </p:nvSpPr>
          <p:spPr>
            <a:xfrm flipH="false" flipV="false" rot="0">
              <a:off x="0" y="0"/>
              <a:ext cx="4215262" cy="3641005"/>
            </a:xfrm>
            <a:custGeom>
              <a:avLst/>
              <a:gdLst/>
              <a:ahLst/>
              <a:cxnLst/>
              <a:rect r="r" b="b" t="t" l="l"/>
              <a:pathLst>
                <a:path h="3641005" w="4215262">
                  <a:moveTo>
                    <a:pt x="4090802" y="3641005"/>
                  </a:moveTo>
                  <a:lnTo>
                    <a:pt x="124460" y="3641005"/>
                  </a:lnTo>
                  <a:cubicBezTo>
                    <a:pt x="55880" y="3641005"/>
                    <a:pt x="0" y="3585125"/>
                    <a:pt x="0" y="3516545"/>
                  </a:cubicBezTo>
                  <a:lnTo>
                    <a:pt x="0" y="124460"/>
                  </a:lnTo>
                  <a:cubicBezTo>
                    <a:pt x="0" y="55880"/>
                    <a:pt x="55880" y="0"/>
                    <a:pt x="124460" y="0"/>
                  </a:cubicBezTo>
                  <a:lnTo>
                    <a:pt x="4090803" y="0"/>
                  </a:lnTo>
                  <a:cubicBezTo>
                    <a:pt x="4159383" y="0"/>
                    <a:pt x="4215262" y="55880"/>
                    <a:pt x="4215262" y="124460"/>
                  </a:cubicBezTo>
                  <a:lnTo>
                    <a:pt x="4215262" y="3516545"/>
                  </a:lnTo>
                  <a:cubicBezTo>
                    <a:pt x="4215262" y="3585125"/>
                    <a:pt x="4159383" y="3641005"/>
                    <a:pt x="4090803" y="3641005"/>
                  </a:cubicBezTo>
                  <a:close/>
                </a:path>
              </a:pathLst>
            </a:custGeom>
            <a:solidFill>
              <a:srgbClr val="FF8800"/>
            </a:solidFill>
          </p:spPr>
        </p:sp>
      </p:grpSp>
      <p:sp>
        <p:nvSpPr>
          <p:cNvPr name="TextBox 6" id="6"/>
          <p:cNvSpPr txBox="true"/>
          <p:nvPr/>
        </p:nvSpPr>
        <p:spPr>
          <a:xfrm rot="0">
            <a:off x="563957"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Slips, Trips</a:t>
            </a:r>
          </a:p>
        </p:txBody>
      </p:sp>
      <p:sp>
        <p:nvSpPr>
          <p:cNvPr name="TextBox 7" id="7"/>
          <p:cNvSpPr txBox="true"/>
          <p:nvPr/>
        </p:nvSpPr>
        <p:spPr>
          <a:xfrm rot="0">
            <a:off x="563957" y="1349943"/>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and Falls</a:t>
            </a:r>
          </a:p>
        </p:txBody>
      </p:sp>
      <p:sp>
        <p:nvSpPr>
          <p:cNvPr name="TextBox 8" id="8"/>
          <p:cNvSpPr txBox="true"/>
          <p:nvPr/>
        </p:nvSpPr>
        <p:spPr>
          <a:xfrm rot="0">
            <a:off x="7106275" y="534445"/>
            <a:ext cx="10306319" cy="9197340"/>
          </a:xfrm>
          <a:prstGeom prst="rect">
            <a:avLst/>
          </a:prstGeom>
        </p:spPr>
        <p:txBody>
          <a:bodyPr anchor="t" rtlCol="false" tIns="0" lIns="0" bIns="0" rIns="0">
            <a:spAutoFit/>
          </a:bodyPr>
          <a:lstStyle/>
          <a:p>
            <a:pPr>
              <a:lnSpc>
                <a:spcPts val="3359"/>
              </a:lnSpc>
            </a:pPr>
            <a:r>
              <a:rPr lang="en-US" sz="2400">
                <a:solidFill>
                  <a:srgbClr val="FFFFFF"/>
                </a:solidFill>
                <a:latin typeface="Montserrat Bold"/>
              </a:rPr>
              <a:t>Wet floors, slippery stairs and scattered toys all create the potential for falls. Make sure to do the following:</a:t>
            </a:r>
          </a:p>
          <a:p>
            <a:pPr>
              <a:lnSpc>
                <a:spcPts val="3359"/>
              </a:lnSpc>
            </a:pPr>
          </a:p>
          <a:p>
            <a:pPr marL="518160" indent="-259080" lvl="1">
              <a:lnSpc>
                <a:spcPts val="3359"/>
              </a:lnSpc>
              <a:buFont typeface="Arial"/>
              <a:buChar char="•"/>
            </a:pPr>
            <a:r>
              <a:rPr lang="en-US" sz="2400">
                <a:solidFill>
                  <a:srgbClr val="FFFFFF"/>
                </a:solidFill>
                <a:latin typeface="Montserrat Bold"/>
              </a:rPr>
              <a:t>Install handrails on staircases.</a:t>
            </a:r>
          </a:p>
          <a:p>
            <a:pPr marL="518160" indent="-259080" lvl="1">
              <a:lnSpc>
                <a:spcPts val="3359"/>
              </a:lnSpc>
              <a:buFont typeface="Arial"/>
              <a:buChar char="•"/>
            </a:pPr>
            <a:r>
              <a:rPr lang="en-US" sz="2400">
                <a:solidFill>
                  <a:srgbClr val="FFFFFF"/>
                </a:solidFill>
                <a:latin typeface="Montserrat Bold"/>
              </a:rPr>
              <a:t>Clear outdoor steps.</a:t>
            </a:r>
          </a:p>
          <a:p>
            <a:pPr marL="518160" indent="-259080" lvl="1">
              <a:lnSpc>
                <a:spcPts val="3359"/>
              </a:lnSpc>
              <a:buFont typeface="Arial"/>
              <a:buChar char="•"/>
            </a:pPr>
            <a:r>
              <a:rPr lang="en-US" sz="2400">
                <a:solidFill>
                  <a:srgbClr val="FFFFFF"/>
                </a:solidFill>
                <a:latin typeface="Montserrat Bold"/>
              </a:rPr>
              <a:t>Cover slippery surfaces in bathrooms.</a:t>
            </a:r>
          </a:p>
          <a:p>
            <a:pPr marL="518160" indent="-259080" lvl="1">
              <a:lnSpc>
                <a:spcPts val="3359"/>
              </a:lnSpc>
              <a:buFont typeface="Arial"/>
              <a:buChar char="•"/>
            </a:pPr>
            <a:r>
              <a:rPr lang="en-US" sz="2400">
                <a:solidFill>
                  <a:srgbClr val="FFFFFF"/>
                </a:solidFill>
                <a:latin typeface="Montserrat Bold"/>
              </a:rPr>
              <a:t>Install grab rails in shower and bathtub.</a:t>
            </a:r>
          </a:p>
          <a:p>
            <a:pPr marL="518160" indent="-259080" lvl="1">
              <a:lnSpc>
                <a:spcPts val="3359"/>
              </a:lnSpc>
              <a:buFont typeface="Arial"/>
              <a:buChar char="•"/>
            </a:pPr>
            <a:r>
              <a:rPr lang="en-US" sz="2400">
                <a:solidFill>
                  <a:srgbClr val="FFFFFF"/>
                </a:solidFill>
                <a:latin typeface="Montserrat Bold"/>
              </a:rPr>
              <a:t>Secure toys, skateboards, bikes and other mobile toys in a safe area where family members and visitors won’t trip on them.</a:t>
            </a:r>
          </a:p>
          <a:p>
            <a:pPr marL="518160" indent="-259080" lvl="1">
              <a:lnSpc>
                <a:spcPts val="3359"/>
              </a:lnSpc>
              <a:buFont typeface="Arial"/>
              <a:buChar char="•"/>
            </a:pPr>
            <a:r>
              <a:rPr lang="en-US" sz="2400">
                <a:solidFill>
                  <a:srgbClr val="FFFFFF"/>
                </a:solidFill>
                <a:latin typeface="Montserrat Bold"/>
              </a:rPr>
              <a:t>When working from a ladder assess risk and use the right equipment.</a:t>
            </a:r>
          </a:p>
          <a:p>
            <a:pPr marL="518160" indent="-259080" lvl="1">
              <a:lnSpc>
                <a:spcPts val="3359"/>
              </a:lnSpc>
              <a:buFont typeface="Arial"/>
              <a:buChar char="•"/>
            </a:pPr>
            <a:r>
              <a:rPr lang="en-US" sz="2400">
                <a:solidFill>
                  <a:srgbClr val="FFFFFF"/>
                </a:solidFill>
                <a:latin typeface="Montserrat Bold"/>
              </a:rPr>
              <a:t>Make sure you have level ground and never lean the ladder against an unstable surface.</a:t>
            </a:r>
          </a:p>
          <a:p>
            <a:pPr marL="518160" indent="-259080" lvl="1">
              <a:lnSpc>
                <a:spcPts val="3359"/>
              </a:lnSpc>
              <a:buFont typeface="Arial"/>
              <a:buChar char="•"/>
            </a:pPr>
            <a:r>
              <a:rPr lang="en-US" sz="2400">
                <a:solidFill>
                  <a:srgbClr val="FFFFFF"/>
                </a:solidFill>
                <a:latin typeface="Montserrat Bold"/>
              </a:rPr>
              <a:t>Ensure stepladders have a locking device to hold the front and back open.</a:t>
            </a:r>
          </a:p>
          <a:p>
            <a:pPr marL="518160" indent="-259080" lvl="1">
              <a:lnSpc>
                <a:spcPts val="3359"/>
              </a:lnSpc>
              <a:buFont typeface="Arial"/>
              <a:buChar char="•"/>
            </a:pPr>
            <a:r>
              <a:rPr lang="en-US" sz="2400">
                <a:solidFill>
                  <a:srgbClr val="FFFFFF"/>
                </a:solidFill>
                <a:latin typeface="Montserrat Bold"/>
              </a:rPr>
              <a:t>Always keep two hands and one foot, or two feet and one hand on the ladder.</a:t>
            </a:r>
          </a:p>
          <a:p>
            <a:pPr marL="518160" indent="-259080" lvl="1">
              <a:lnSpc>
                <a:spcPts val="3359"/>
              </a:lnSpc>
              <a:buFont typeface="Arial"/>
              <a:buChar char="•"/>
            </a:pPr>
            <a:r>
              <a:rPr lang="en-US" sz="2400">
                <a:solidFill>
                  <a:srgbClr val="FFFFFF"/>
                </a:solidFill>
                <a:latin typeface="Montserrat Bold"/>
              </a:rPr>
              <a:t>Wear slip-resistant shoes and don't stand higher than the third rung from the top.</a:t>
            </a:r>
          </a:p>
          <a:p>
            <a:pPr marL="518160" indent="-259080" lvl="1">
              <a:lnSpc>
                <a:spcPts val="3359"/>
              </a:lnSpc>
              <a:buFont typeface="Arial"/>
              <a:buChar char="•"/>
            </a:pPr>
            <a:r>
              <a:rPr lang="en-US" sz="2400">
                <a:solidFill>
                  <a:srgbClr val="FFFFFF"/>
                </a:solidFill>
                <a:latin typeface="Montserrat Bold"/>
              </a:rPr>
              <a:t>Don't lean or reach while on a ladder and have someone support the bottom.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717516" y="1924375"/>
            <a:ext cx="14852969" cy="7520785"/>
          </a:xfrm>
          <a:prstGeom prst="rect">
            <a:avLst/>
          </a:prstGeom>
        </p:spPr>
        <p:txBody>
          <a:bodyPr anchor="t" rtlCol="false" tIns="0" lIns="0" bIns="0" rIns="0">
            <a:spAutoFit/>
          </a:bodyPr>
          <a:lstStyle/>
          <a:p>
            <a:pPr>
              <a:lnSpc>
                <a:spcPts val="3359"/>
              </a:lnSpc>
            </a:pPr>
            <a:r>
              <a:rPr lang="en-US" sz="2400">
                <a:solidFill>
                  <a:srgbClr val="000000"/>
                </a:solidFill>
                <a:latin typeface="Montserrat Bold"/>
              </a:rPr>
              <a:t>Sport, Class C, RMI ID #598153: </a:t>
            </a:r>
            <a:r>
              <a:rPr lang="en-US" sz="2400">
                <a:solidFill>
                  <a:srgbClr val="000000"/>
                </a:solidFill>
                <a:latin typeface="Montserrat"/>
              </a:rPr>
              <a:t>Playing tennis and jumped to hit the ball in the air. Landed on the side of their right foot and fractured right ankle.</a:t>
            </a:r>
          </a:p>
          <a:p>
            <a:pPr>
              <a:lnSpc>
                <a:spcPts val="3359"/>
              </a:lnSpc>
            </a:pPr>
          </a:p>
          <a:p>
            <a:pPr>
              <a:lnSpc>
                <a:spcPts val="3359"/>
              </a:lnSpc>
            </a:pPr>
            <a:r>
              <a:rPr lang="en-US" sz="2400">
                <a:solidFill>
                  <a:srgbClr val="000000"/>
                </a:solidFill>
                <a:latin typeface="Montserrat Bold"/>
              </a:rPr>
              <a:t>Bicycling</a:t>
            </a:r>
            <a:r>
              <a:rPr lang="en-US" sz="2400">
                <a:solidFill>
                  <a:srgbClr val="000000"/>
                </a:solidFill>
                <a:latin typeface="Montserrat Bold"/>
              </a:rPr>
              <a:t>, Class C, RMI ID #714805:</a:t>
            </a:r>
            <a:r>
              <a:rPr lang="en-US" sz="2400">
                <a:solidFill>
                  <a:srgbClr val="000000"/>
                </a:solidFill>
                <a:latin typeface="Montserrat"/>
              </a:rPr>
              <a:t>  Riding bicycle from work to barracks.  Fell off bicycle and punctured abdomen with left handlebar. Another individual discovered the injured person laying in the middle of the road. Treated at hospital and released the following day, 4 lost workdays.</a:t>
            </a:r>
          </a:p>
          <a:p>
            <a:pPr>
              <a:lnSpc>
                <a:spcPts val="3359"/>
              </a:lnSpc>
            </a:pPr>
          </a:p>
          <a:p>
            <a:pPr>
              <a:lnSpc>
                <a:spcPts val="3359"/>
              </a:lnSpc>
            </a:pPr>
            <a:r>
              <a:rPr lang="en-US" sz="2400">
                <a:solidFill>
                  <a:srgbClr val="000000"/>
                </a:solidFill>
                <a:latin typeface="Montserrat Bold"/>
              </a:rPr>
              <a:t>PMV-4</a:t>
            </a:r>
            <a:r>
              <a:rPr lang="en-US" sz="2400">
                <a:solidFill>
                  <a:srgbClr val="000000"/>
                </a:solidFill>
                <a:latin typeface="Montserrat Bold"/>
              </a:rPr>
              <a:t>, Class C, RMI ID #5562867: </a:t>
            </a:r>
            <a:r>
              <a:rPr lang="en-US" sz="2400">
                <a:solidFill>
                  <a:srgbClr val="000000"/>
                </a:solidFill>
                <a:latin typeface="Montserrat"/>
              </a:rPr>
              <a:t>Fell asleep at wheel. Single car crash. Car destroyed. Fractured finger and lacerations to forehead; 14 days SIQ.</a:t>
            </a:r>
          </a:p>
          <a:p>
            <a:pPr>
              <a:lnSpc>
                <a:spcPts val="3359"/>
              </a:lnSpc>
            </a:pPr>
          </a:p>
          <a:p>
            <a:pPr>
              <a:lnSpc>
                <a:spcPts val="3359"/>
              </a:lnSpc>
            </a:pPr>
            <a:r>
              <a:rPr lang="en-US" sz="2400">
                <a:solidFill>
                  <a:srgbClr val="000000"/>
                </a:solidFill>
                <a:latin typeface="Montserrat Bold"/>
              </a:rPr>
              <a:t>Rock Climbing</a:t>
            </a:r>
            <a:r>
              <a:rPr lang="en-US" sz="2400">
                <a:solidFill>
                  <a:srgbClr val="000000"/>
                </a:solidFill>
                <a:latin typeface="Montserrat Bold"/>
              </a:rPr>
              <a:t>, C, RMI ID #140562: </a:t>
            </a:r>
            <a:r>
              <a:rPr lang="en-US" sz="2400">
                <a:solidFill>
                  <a:srgbClr val="000000"/>
                </a:solidFill>
                <a:latin typeface="Montserrat"/>
              </a:rPr>
              <a:t>Fell 40 feet at indoor rock-climbing facility; multiple injuries; 12 days hospitalized, 10 weeks limited light duty.</a:t>
            </a:r>
          </a:p>
          <a:p>
            <a:pPr>
              <a:lnSpc>
                <a:spcPts val="3359"/>
              </a:lnSpc>
            </a:pPr>
          </a:p>
          <a:p>
            <a:pPr>
              <a:lnSpc>
                <a:spcPts val="3359"/>
              </a:lnSpc>
            </a:pPr>
            <a:r>
              <a:rPr lang="en-US" sz="2400">
                <a:solidFill>
                  <a:srgbClr val="000000"/>
                </a:solidFill>
                <a:latin typeface="Montserrat Bold"/>
              </a:rPr>
              <a:t>Swimming</a:t>
            </a:r>
            <a:r>
              <a:rPr lang="en-US" sz="2400">
                <a:solidFill>
                  <a:srgbClr val="000000"/>
                </a:solidFill>
                <a:latin typeface="Montserrat Bold"/>
              </a:rPr>
              <a:t>, Class C, RMI ID #906097: </a:t>
            </a:r>
            <a:r>
              <a:rPr lang="en-US" sz="2400">
                <a:solidFill>
                  <a:srgbClr val="000000"/>
                </a:solidFill>
                <a:latin typeface="Montserrat"/>
              </a:rPr>
              <a:t> Swimming and hit head on the wall of the pool; </a:t>
            </a:r>
          </a:p>
          <a:p>
            <a:pPr>
              <a:lnSpc>
                <a:spcPts val="3359"/>
              </a:lnSpc>
            </a:pPr>
            <a:r>
              <a:rPr lang="en-US" sz="2400">
                <a:solidFill>
                  <a:srgbClr val="000000"/>
                </a:solidFill>
                <a:latin typeface="Montserrat"/>
              </a:rPr>
              <a:t>head injury, Concussion protocol.</a:t>
            </a:r>
          </a:p>
          <a:p>
            <a:pPr>
              <a:lnSpc>
                <a:spcPts val="3359"/>
              </a:lnSpc>
            </a:pPr>
            <a:r>
              <a:rPr lang="en-US" sz="2400">
                <a:solidFill>
                  <a:srgbClr val="000000"/>
                </a:solidFill>
                <a:latin typeface="Montserrat"/>
              </a:rPr>
              <a:t> </a:t>
            </a:r>
          </a:p>
          <a:p>
            <a:pPr>
              <a:lnSpc>
                <a:spcPts val="3359"/>
              </a:lnSpc>
            </a:pPr>
            <a:r>
              <a:rPr lang="en-US" sz="2400">
                <a:solidFill>
                  <a:srgbClr val="000000"/>
                </a:solidFill>
                <a:latin typeface="Montserrat Bold"/>
              </a:rPr>
              <a:t>Running, C, RMI ID #295705:</a:t>
            </a:r>
            <a:r>
              <a:rPr lang="en-US" sz="2400">
                <a:solidFill>
                  <a:srgbClr val="000000"/>
                </a:solidFill>
                <a:latin typeface="Montserrat"/>
              </a:rPr>
              <a:t> While running; tripped over concrete curb, fell and hit head on concrete bollard; concussion, cuts to forehead, received sutures and 30 days LLD. </a:t>
            </a:r>
          </a:p>
        </p:txBody>
      </p:sp>
      <p:sp>
        <p:nvSpPr>
          <p:cNvPr name="Freeform 3" id="3"/>
          <p:cNvSpPr/>
          <p:nvPr/>
        </p:nvSpPr>
        <p:spPr>
          <a:xfrm flipH="true" flipV="false" rot="-8639330">
            <a:off x="17782398" y="-2147191"/>
            <a:ext cx="1297121" cy="3774692"/>
          </a:xfrm>
          <a:custGeom>
            <a:avLst/>
            <a:gdLst/>
            <a:ahLst/>
            <a:cxnLst/>
            <a:rect r="r" b="b" t="t" l="l"/>
            <a:pathLst>
              <a:path h="3774692" w="1297121">
                <a:moveTo>
                  <a:pt x="1297122" y="0"/>
                </a:moveTo>
                <a:lnTo>
                  <a:pt x="0" y="0"/>
                </a:lnTo>
                <a:lnTo>
                  <a:pt x="0" y="3774692"/>
                </a:lnTo>
                <a:lnTo>
                  <a:pt x="1297122" y="3774692"/>
                </a:lnTo>
                <a:lnTo>
                  <a:pt x="1297122"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true" flipV="false" rot="-7009330">
            <a:off x="15364364" y="-1674746"/>
            <a:ext cx="1197410" cy="3484525"/>
          </a:xfrm>
          <a:custGeom>
            <a:avLst/>
            <a:gdLst/>
            <a:ahLst/>
            <a:cxnLst/>
            <a:rect r="r" b="b" t="t" l="l"/>
            <a:pathLst>
              <a:path h="3484525" w="1197410">
                <a:moveTo>
                  <a:pt x="1197409" y="0"/>
                </a:moveTo>
                <a:lnTo>
                  <a:pt x="0" y="0"/>
                </a:lnTo>
                <a:lnTo>
                  <a:pt x="0" y="3484525"/>
                </a:lnTo>
                <a:lnTo>
                  <a:pt x="1197409" y="3484525"/>
                </a:lnTo>
                <a:lnTo>
                  <a:pt x="119740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8426363">
            <a:off x="-1021318" y="-2604666"/>
            <a:ext cx="1620947" cy="4717041"/>
          </a:xfrm>
          <a:custGeom>
            <a:avLst/>
            <a:gdLst/>
            <a:ahLst/>
            <a:cxnLst/>
            <a:rect r="r" b="b" t="t" l="l"/>
            <a:pathLst>
              <a:path h="4717041" w="1620947">
                <a:moveTo>
                  <a:pt x="1620946" y="0"/>
                </a:moveTo>
                <a:lnTo>
                  <a:pt x="0" y="0"/>
                </a:lnTo>
                <a:lnTo>
                  <a:pt x="0" y="4717041"/>
                </a:lnTo>
                <a:lnTo>
                  <a:pt x="1620946" y="4717041"/>
                </a:lnTo>
                <a:lnTo>
                  <a:pt x="162094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true" flipV="false" rot="8841619">
            <a:off x="-801144" y="-263710"/>
            <a:ext cx="1313969" cy="3823720"/>
          </a:xfrm>
          <a:custGeom>
            <a:avLst/>
            <a:gdLst/>
            <a:ahLst/>
            <a:cxnLst/>
            <a:rect r="r" b="b" t="t" l="l"/>
            <a:pathLst>
              <a:path h="3823720" w="1313969">
                <a:moveTo>
                  <a:pt x="1313969" y="0"/>
                </a:moveTo>
                <a:lnTo>
                  <a:pt x="0" y="0"/>
                </a:lnTo>
                <a:lnTo>
                  <a:pt x="0" y="3823721"/>
                </a:lnTo>
                <a:lnTo>
                  <a:pt x="1313969" y="3823721"/>
                </a:lnTo>
                <a:lnTo>
                  <a:pt x="1313969"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814881" y="587873"/>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RMI Mishap</a:t>
            </a:r>
          </a:p>
        </p:txBody>
      </p:sp>
      <p:sp>
        <p:nvSpPr>
          <p:cNvPr name="TextBox 8" id="8"/>
          <p:cNvSpPr txBox="true"/>
          <p:nvPr/>
        </p:nvSpPr>
        <p:spPr>
          <a:xfrm rot="0">
            <a:off x="5684442" y="578348"/>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Examples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1A6CC"/>
        </a:solidFill>
      </p:bgPr>
    </p:bg>
    <p:spTree>
      <p:nvGrpSpPr>
        <p:cNvPr id="1" name=""/>
        <p:cNvGrpSpPr/>
        <p:nvPr/>
      </p:nvGrpSpPr>
      <p:grpSpPr>
        <a:xfrm>
          <a:off x="0" y="0"/>
          <a:ext cx="0" cy="0"/>
          <a:chOff x="0" y="0"/>
          <a:chExt cx="0" cy="0"/>
        </a:xfrm>
      </p:grpSpPr>
      <p:grpSp>
        <p:nvGrpSpPr>
          <p:cNvPr name="Group 2" id="2"/>
          <p:cNvGrpSpPr/>
          <p:nvPr/>
        </p:nvGrpSpPr>
        <p:grpSpPr>
          <a:xfrm rot="0">
            <a:off x="1389213" y="3446997"/>
            <a:ext cx="4252691" cy="6354011"/>
            <a:chOff x="0" y="0"/>
            <a:chExt cx="5670255" cy="8472015"/>
          </a:xfrm>
        </p:grpSpPr>
        <p:sp>
          <p:nvSpPr>
            <p:cNvPr name="Freeform 3" id="3"/>
            <p:cNvSpPr/>
            <p:nvPr/>
          </p:nvSpPr>
          <p:spPr>
            <a:xfrm flipH="false" flipV="false" rot="0">
              <a:off x="302301" y="344335"/>
              <a:ext cx="5165633" cy="7756802"/>
            </a:xfrm>
            <a:custGeom>
              <a:avLst/>
              <a:gdLst/>
              <a:ahLst/>
              <a:cxnLst/>
              <a:rect r="r" b="b" t="t" l="l"/>
              <a:pathLst>
                <a:path h="7756802" w="5165633">
                  <a:moveTo>
                    <a:pt x="0" y="0"/>
                  </a:moveTo>
                  <a:lnTo>
                    <a:pt x="5165633" y="0"/>
                  </a:lnTo>
                  <a:lnTo>
                    <a:pt x="5165633" y="7756801"/>
                  </a:lnTo>
                  <a:lnTo>
                    <a:pt x="0" y="7756801"/>
                  </a:lnTo>
                  <a:lnTo>
                    <a:pt x="0" y="0"/>
                  </a:lnTo>
                  <a:close/>
                </a:path>
              </a:pathLst>
            </a:custGeom>
            <a:blipFill>
              <a:blip r:embed="rId2"/>
              <a:stretch>
                <a:fillRect l="-124739" t="-6610" r="-18872" b="-1274"/>
              </a:stretch>
            </a:blipFill>
          </p:spPr>
        </p:sp>
        <p:sp>
          <p:nvSpPr>
            <p:cNvPr name="Freeform 4" id="4"/>
            <p:cNvSpPr/>
            <p:nvPr/>
          </p:nvSpPr>
          <p:spPr>
            <a:xfrm flipH="false" flipV="false" rot="0">
              <a:off x="0" y="0"/>
              <a:ext cx="5670255" cy="8472015"/>
            </a:xfrm>
            <a:custGeom>
              <a:avLst/>
              <a:gdLst/>
              <a:ahLst/>
              <a:cxnLst/>
              <a:rect r="r" b="b" t="t" l="l"/>
              <a:pathLst>
                <a:path h="8472015" w="5670255">
                  <a:moveTo>
                    <a:pt x="0" y="0"/>
                  </a:moveTo>
                  <a:lnTo>
                    <a:pt x="5670255" y="0"/>
                  </a:lnTo>
                  <a:lnTo>
                    <a:pt x="5670255" y="8472015"/>
                  </a:lnTo>
                  <a:lnTo>
                    <a:pt x="0" y="8472015"/>
                  </a:lnTo>
                  <a:lnTo>
                    <a:pt x="0" y="0"/>
                  </a:lnTo>
                  <a:close/>
                </a:path>
              </a:pathLst>
            </a:custGeom>
            <a:blipFill>
              <a:blip r:embed="rId3"/>
              <a:stretch>
                <a:fillRect l="-1173" t="0" r="-1173" b="0"/>
              </a:stretch>
            </a:blipFill>
          </p:spPr>
        </p:sp>
      </p:grpSp>
      <p:grpSp>
        <p:nvGrpSpPr>
          <p:cNvPr name="Group 5" id="5"/>
          <p:cNvGrpSpPr/>
          <p:nvPr/>
        </p:nvGrpSpPr>
        <p:grpSpPr>
          <a:xfrm rot="0">
            <a:off x="6338152" y="3715202"/>
            <a:ext cx="7055750" cy="5817601"/>
            <a:chOff x="0" y="0"/>
            <a:chExt cx="9407666" cy="7756802"/>
          </a:xfrm>
        </p:grpSpPr>
        <p:grpSp>
          <p:nvGrpSpPr>
            <p:cNvPr name="Group 6" id="6"/>
            <p:cNvGrpSpPr/>
            <p:nvPr/>
          </p:nvGrpSpPr>
          <p:grpSpPr>
            <a:xfrm rot="0">
              <a:off x="0" y="0"/>
              <a:ext cx="9407666" cy="7756802"/>
              <a:chOff x="0" y="0"/>
              <a:chExt cx="2701537" cy="2227469"/>
            </a:xfrm>
          </p:grpSpPr>
          <p:sp>
            <p:nvSpPr>
              <p:cNvPr name="Freeform 7" id="7"/>
              <p:cNvSpPr/>
              <p:nvPr/>
            </p:nvSpPr>
            <p:spPr>
              <a:xfrm flipH="false" flipV="false" rot="0">
                <a:off x="0" y="0"/>
                <a:ext cx="2701537" cy="2227469"/>
              </a:xfrm>
              <a:custGeom>
                <a:avLst/>
                <a:gdLst/>
                <a:ahLst/>
                <a:cxnLst/>
                <a:rect r="r" b="b" t="t" l="l"/>
                <a:pathLst>
                  <a:path h="2227469" w="2701537">
                    <a:moveTo>
                      <a:pt x="2577077" y="2227469"/>
                    </a:moveTo>
                    <a:lnTo>
                      <a:pt x="124460" y="2227469"/>
                    </a:lnTo>
                    <a:cubicBezTo>
                      <a:pt x="55880" y="2227469"/>
                      <a:pt x="0" y="2171589"/>
                      <a:pt x="0" y="2103009"/>
                    </a:cubicBezTo>
                    <a:lnTo>
                      <a:pt x="0" y="124460"/>
                    </a:lnTo>
                    <a:cubicBezTo>
                      <a:pt x="0" y="55880"/>
                      <a:pt x="55880" y="0"/>
                      <a:pt x="124460" y="0"/>
                    </a:cubicBezTo>
                    <a:lnTo>
                      <a:pt x="2577077" y="0"/>
                    </a:lnTo>
                    <a:cubicBezTo>
                      <a:pt x="2645657" y="0"/>
                      <a:pt x="2701537" y="55880"/>
                      <a:pt x="2701537" y="124460"/>
                    </a:cubicBezTo>
                    <a:lnTo>
                      <a:pt x="2701537" y="2103009"/>
                    </a:lnTo>
                    <a:cubicBezTo>
                      <a:pt x="2701537" y="2171589"/>
                      <a:pt x="2645657" y="2227469"/>
                      <a:pt x="2577077" y="2227469"/>
                    </a:cubicBezTo>
                    <a:close/>
                  </a:path>
                </a:pathLst>
              </a:custGeom>
              <a:solidFill>
                <a:srgbClr val="FF8800"/>
              </a:solidFill>
            </p:spPr>
          </p:sp>
        </p:grpSp>
        <p:sp>
          <p:nvSpPr>
            <p:cNvPr name="TextBox 8" id="8"/>
            <p:cNvSpPr txBox="true"/>
            <p:nvPr/>
          </p:nvSpPr>
          <p:spPr>
            <a:xfrm rot="0">
              <a:off x="610179" y="225587"/>
              <a:ext cx="8187308" cy="7274771"/>
            </a:xfrm>
            <a:prstGeom prst="rect">
              <a:avLst/>
            </a:prstGeom>
          </p:spPr>
          <p:txBody>
            <a:bodyPr anchor="t" rtlCol="false" tIns="0" lIns="0" bIns="0" rIns="0">
              <a:spAutoFit/>
            </a:bodyPr>
            <a:lstStyle/>
            <a:p>
              <a:pPr algn="ctr">
                <a:lnSpc>
                  <a:spcPts val="3640"/>
                </a:lnSpc>
              </a:pPr>
              <a:r>
                <a:rPr lang="en-US" sz="2600">
                  <a:solidFill>
                    <a:srgbClr val="FFFFFF"/>
                  </a:solidFill>
                  <a:latin typeface="Montserrat Bold"/>
                </a:rPr>
                <a:t>The Naval Safety Command mobile app delivers valuable guidance and tools to assist naval safety personnel in assessing, managing and reducing risk on and off duty. Users have access to four portals, each with warfare community-specific content including: safety program information, checklists, guides, templates, announcements, assessments </a:t>
              </a:r>
            </a:p>
            <a:p>
              <a:pPr algn="ctr">
                <a:lnSpc>
                  <a:spcPts val="3640"/>
                </a:lnSpc>
              </a:pPr>
              <a:r>
                <a:rPr lang="en-US" sz="2600">
                  <a:solidFill>
                    <a:srgbClr val="FFFFFF"/>
                  </a:solidFill>
                  <a:latin typeface="Montserrat Bold"/>
                </a:rPr>
                <a:t>and much more. </a:t>
              </a:r>
            </a:p>
          </p:txBody>
        </p:sp>
      </p:grpSp>
      <p:sp>
        <p:nvSpPr>
          <p:cNvPr name="Freeform 9" id="9"/>
          <p:cNvSpPr/>
          <p:nvPr/>
        </p:nvSpPr>
        <p:spPr>
          <a:xfrm flipH="false" flipV="false" rot="-5962520">
            <a:off x="8473124" y="4699500"/>
            <a:ext cx="13390133" cy="18962248"/>
          </a:xfrm>
          <a:custGeom>
            <a:avLst/>
            <a:gdLst/>
            <a:ahLst/>
            <a:cxnLst/>
            <a:rect r="r" b="b" t="t" l="l"/>
            <a:pathLst>
              <a:path h="18962248" w="13390133">
                <a:moveTo>
                  <a:pt x="0" y="0"/>
                </a:moveTo>
                <a:lnTo>
                  <a:pt x="13390134" y="0"/>
                </a:lnTo>
                <a:lnTo>
                  <a:pt x="13390134" y="18962248"/>
                </a:lnTo>
                <a:lnTo>
                  <a:pt x="0" y="189622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true" rot="-2700000">
            <a:off x="1206605" y="-823254"/>
            <a:ext cx="1203705" cy="3502845"/>
          </a:xfrm>
          <a:custGeom>
            <a:avLst/>
            <a:gdLst/>
            <a:ahLst/>
            <a:cxnLst/>
            <a:rect r="r" b="b" t="t" l="l"/>
            <a:pathLst>
              <a:path h="3502845" w="1203705">
                <a:moveTo>
                  <a:pt x="0" y="3502845"/>
                </a:moveTo>
                <a:lnTo>
                  <a:pt x="1203705" y="3502845"/>
                </a:lnTo>
                <a:lnTo>
                  <a:pt x="1203705" y="0"/>
                </a:lnTo>
                <a:lnTo>
                  <a:pt x="0" y="0"/>
                </a:lnTo>
                <a:lnTo>
                  <a:pt x="0" y="350284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2966199" y="2851011"/>
            <a:ext cx="5140127" cy="7435989"/>
          </a:xfrm>
          <a:custGeom>
            <a:avLst/>
            <a:gdLst/>
            <a:ahLst/>
            <a:cxnLst/>
            <a:rect r="r" b="b" t="t" l="l"/>
            <a:pathLst>
              <a:path h="7435989" w="5140127">
                <a:moveTo>
                  <a:pt x="0" y="0"/>
                </a:moveTo>
                <a:lnTo>
                  <a:pt x="5140128" y="0"/>
                </a:lnTo>
                <a:lnTo>
                  <a:pt x="5140128" y="7435989"/>
                </a:lnTo>
                <a:lnTo>
                  <a:pt x="0" y="743598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4090149" y="7407659"/>
            <a:ext cx="3995400" cy="2522096"/>
          </a:xfrm>
          <a:custGeom>
            <a:avLst/>
            <a:gdLst/>
            <a:ahLst/>
            <a:cxnLst/>
            <a:rect r="r" b="b" t="t" l="l"/>
            <a:pathLst>
              <a:path h="2522096" w="3995400">
                <a:moveTo>
                  <a:pt x="0" y="0"/>
                </a:moveTo>
                <a:lnTo>
                  <a:pt x="3995400" y="0"/>
                </a:lnTo>
                <a:lnTo>
                  <a:pt x="3995400" y="2522097"/>
                </a:lnTo>
                <a:lnTo>
                  <a:pt x="0" y="2522097"/>
                </a:lnTo>
                <a:lnTo>
                  <a:pt x="0" y="0"/>
                </a:lnTo>
                <a:close/>
              </a:path>
            </a:pathLst>
          </a:custGeom>
          <a:blipFill>
            <a:blip r:embed="rId10"/>
            <a:stretch>
              <a:fillRect l="0" t="0" r="0" b="0"/>
            </a:stretch>
          </a:blipFill>
        </p:spPr>
      </p:sp>
      <p:sp>
        <p:nvSpPr>
          <p:cNvPr name="Freeform 13" id="13"/>
          <p:cNvSpPr/>
          <p:nvPr/>
        </p:nvSpPr>
        <p:spPr>
          <a:xfrm flipH="false" flipV="true" rot="-1351085">
            <a:off x="-615034" y="672273"/>
            <a:ext cx="1726729" cy="5024873"/>
          </a:xfrm>
          <a:custGeom>
            <a:avLst/>
            <a:gdLst/>
            <a:ahLst/>
            <a:cxnLst/>
            <a:rect r="r" b="b" t="t" l="l"/>
            <a:pathLst>
              <a:path h="5024873" w="1726729">
                <a:moveTo>
                  <a:pt x="0" y="5024873"/>
                </a:moveTo>
                <a:lnTo>
                  <a:pt x="1726729" y="5024873"/>
                </a:lnTo>
                <a:lnTo>
                  <a:pt x="1726729" y="0"/>
                </a:lnTo>
                <a:lnTo>
                  <a:pt x="0" y="0"/>
                </a:lnTo>
                <a:lnTo>
                  <a:pt x="0" y="5024873"/>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true" rot="-2292359">
            <a:off x="173445" y="-390758"/>
            <a:ext cx="1640825" cy="4774889"/>
          </a:xfrm>
          <a:custGeom>
            <a:avLst/>
            <a:gdLst/>
            <a:ahLst/>
            <a:cxnLst/>
            <a:rect r="r" b="b" t="t" l="l"/>
            <a:pathLst>
              <a:path h="4774889" w="1640825">
                <a:moveTo>
                  <a:pt x="0" y="4774889"/>
                </a:moveTo>
                <a:lnTo>
                  <a:pt x="1640825" y="4774889"/>
                </a:lnTo>
                <a:lnTo>
                  <a:pt x="1640825" y="0"/>
                </a:lnTo>
                <a:lnTo>
                  <a:pt x="0" y="0"/>
                </a:lnTo>
                <a:lnTo>
                  <a:pt x="0" y="4774889"/>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2914118" y="925671"/>
            <a:ext cx="12459765" cy="2034482"/>
          </a:xfrm>
          <a:prstGeom prst="rect">
            <a:avLst/>
          </a:prstGeom>
        </p:spPr>
        <p:txBody>
          <a:bodyPr anchor="t" rtlCol="false" tIns="0" lIns="0" bIns="0" rIns="0">
            <a:spAutoFit/>
          </a:bodyPr>
          <a:lstStyle/>
          <a:p>
            <a:pPr algn="ctr">
              <a:lnSpc>
                <a:spcPts val="7919"/>
              </a:lnSpc>
            </a:pPr>
            <a:r>
              <a:rPr lang="en-US" sz="7199">
                <a:solidFill>
                  <a:srgbClr val="FFFFFF"/>
                </a:solidFill>
                <a:latin typeface="Barlow Bold"/>
              </a:rPr>
              <a:t>Have you connected with our NAVSAFECOM Phone App?</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1A6CC"/>
        </a:solidFill>
      </p:bgPr>
    </p:bg>
    <p:spTree>
      <p:nvGrpSpPr>
        <p:cNvPr id="1" name=""/>
        <p:cNvGrpSpPr/>
        <p:nvPr/>
      </p:nvGrpSpPr>
      <p:grpSpPr>
        <a:xfrm>
          <a:off x="0" y="0"/>
          <a:ext cx="0" cy="0"/>
          <a:chOff x="0" y="0"/>
          <a:chExt cx="0" cy="0"/>
        </a:xfrm>
      </p:grpSpPr>
      <p:grpSp>
        <p:nvGrpSpPr>
          <p:cNvPr name="Group 2" id="2"/>
          <p:cNvGrpSpPr/>
          <p:nvPr/>
        </p:nvGrpSpPr>
        <p:grpSpPr>
          <a:xfrm rot="0">
            <a:off x="6400800" y="2646188"/>
            <a:ext cx="5351145" cy="5351145"/>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73786" y="0"/>
                  </a:moveTo>
                  <a:lnTo>
                    <a:pt x="739014" y="0"/>
                  </a:lnTo>
                  <a:cubicBezTo>
                    <a:pt x="758583" y="0"/>
                    <a:pt x="777351" y="7774"/>
                    <a:pt x="791189" y="21611"/>
                  </a:cubicBezTo>
                  <a:cubicBezTo>
                    <a:pt x="805026" y="35449"/>
                    <a:pt x="812800" y="54217"/>
                    <a:pt x="812800" y="73786"/>
                  </a:cubicBezTo>
                  <a:lnTo>
                    <a:pt x="812800" y="739014"/>
                  </a:lnTo>
                  <a:cubicBezTo>
                    <a:pt x="812800" y="758583"/>
                    <a:pt x="805026" y="777351"/>
                    <a:pt x="791189" y="791189"/>
                  </a:cubicBezTo>
                  <a:cubicBezTo>
                    <a:pt x="777351" y="805026"/>
                    <a:pt x="758583" y="812800"/>
                    <a:pt x="739014" y="812800"/>
                  </a:cubicBezTo>
                  <a:lnTo>
                    <a:pt x="73786" y="812800"/>
                  </a:lnTo>
                  <a:cubicBezTo>
                    <a:pt x="54217" y="812800"/>
                    <a:pt x="35449" y="805026"/>
                    <a:pt x="21611" y="791189"/>
                  </a:cubicBezTo>
                  <a:cubicBezTo>
                    <a:pt x="7774" y="777351"/>
                    <a:pt x="0" y="758583"/>
                    <a:pt x="0" y="739014"/>
                  </a:cubicBezTo>
                  <a:lnTo>
                    <a:pt x="0" y="73786"/>
                  </a:lnTo>
                  <a:cubicBezTo>
                    <a:pt x="0" y="54217"/>
                    <a:pt x="7774" y="35449"/>
                    <a:pt x="21611" y="21611"/>
                  </a:cubicBezTo>
                  <a:cubicBezTo>
                    <a:pt x="35449" y="7774"/>
                    <a:pt x="54217" y="0"/>
                    <a:pt x="73786" y="0"/>
                  </a:cubicBezTo>
                  <a:close/>
                </a:path>
              </a:pathLst>
            </a:custGeom>
            <a:solidFill>
              <a:srgbClr val="FFFFFF"/>
            </a:soli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2800"/>
                </a:lnSpc>
              </a:pPr>
            </a:p>
          </p:txBody>
        </p:sp>
      </p:grpSp>
      <p:sp>
        <p:nvSpPr>
          <p:cNvPr name="Freeform 5" id="5"/>
          <p:cNvSpPr/>
          <p:nvPr/>
        </p:nvSpPr>
        <p:spPr>
          <a:xfrm flipH="false" flipV="false" rot="0">
            <a:off x="6400747" y="2281711"/>
            <a:ext cx="5351251" cy="5715622"/>
          </a:xfrm>
          <a:custGeom>
            <a:avLst/>
            <a:gdLst/>
            <a:ahLst/>
            <a:cxnLst/>
            <a:rect r="r" b="b" t="t" l="l"/>
            <a:pathLst>
              <a:path h="5715622" w="5351251">
                <a:moveTo>
                  <a:pt x="0" y="0"/>
                </a:moveTo>
                <a:lnTo>
                  <a:pt x="5351251" y="0"/>
                </a:lnTo>
                <a:lnTo>
                  <a:pt x="5351251" y="5715622"/>
                </a:lnTo>
                <a:lnTo>
                  <a:pt x="0" y="5715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5962520">
            <a:off x="8473124" y="4699500"/>
            <a:ext cx="13390133" cy="18962248"/>
          </a:xfrm>
          <a:custGeom>
            <a:avLst/>
            <a:gdLst/>
            <a:ahLst/>
            <a:cxnLst/>
            <a:rect r="r" b="b" t="t" l="l"/>
            <a:pathLst>
              <a:path h="18962248" w="13390133">
                <a:moveTo>
                  <a:pt x="0" y="0"/>
                </a:moveTo>
                <a:lnTo>
                  <a:pt x="13390134" y="0"/>
                </a:lnTo>
                <a:lnTo>
                  <a:pt x="13390134" y="18962248"/>
                </a:lnTo>
                <a:lnTo>
                  <a:pt x="0" y="189622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true" rot="-9097162">
            <a:off x="1771812" y="7200900"/>
            <a:ext cx="1413995" cy="4114800"/>
          </a:xfrm>
          <a:custGeom>
            <a:avLst/>
            <a:gdLst/>
            <a:ahLst/>
            <a:cxnLst/>
            <a:rect r="r" b="b" t="t" l="l"/>
            <a:pathLst>
              <a:path h="4114800" w="1413995">
                <a:moveTo>
                  <a:pt x="0" y="4114800"/>
                </a:moveTo>
                <a:lnTo>
                  <a:pt x="1413995" y="4114800"/>
                </a:lnTo>
                <a:lnTo>
                  <a:pt x="1413995"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6274301" y="8300622"/>
            <a:ext cx="5739397" cy="1179185"/>
          </a:xfrm>
          <a:custGeom>
            <a:avLst/>
            <a:gdLst/>
            <a:ahLst/>
            <a:cxnLst/>
            <a:rect r="r" b="b" t="t" l="l"/>
            <a:pathLst>
              <a:path h="1179185" w="5739397">
                <a:moveTo>
                  <a:pt x="0" y="0"/>
                </a:moveTo>
                <a:lnTo>
                  <a:pt x="5739398" y="0"/>
                </a:lnTo>
                <a:lnTo>
                  <a:pt x="5739398" y="1179186"/>
                </a:lnTo>
                <a:lnTo>
                  <a:pt x="0" y="117918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381451" y="2782873"/>
            <a:ext cx="5288691" cy="7763216"/>
          </a:xfrm>
          <a:custGeom>
            <a:avLst/>
            <a:gdLst/>
            <a:ahLst/>
            <a:cxnLst/>
            <a:rect r="r" b="b" t="t" l="l"/>
            <a:pathLst>
              <a:path h="7763216" w="5288691">
                <a:moveTo>
                  <a:pt x="0" y="0"/>
                </a:moveTo>
                <a:lnTo>
                  <a:pt x="5288691" y="0"/>
                </a:lnTo>
                <a:lnTo>
                  <a:pt x="5288691" y="7763216"/>
                </a:lnTo>
                <a:lnTo>
                  <a:pt x="0" y="77632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4078770" y="7705694"/>
            <a:ext cx="122046" cy="200900"/>
          </a:xfrm>
          <a:custGeom>
            <a:avLst/>
            <a:gdLst/>
            <a:ahLst/>
            <a:cxnLst/>
            <a:rect r="r" b="b" t="t" l="l"/>
            <a:pathLst>
              <a:path h="200900" w="122046">
                <a:moveTo>
                  <a:pt x="0" y="0"/>
                </a:moveTo>
                <a:lnTo>
                  <a:pt x="122046" y="0"/>
                </a:lnTo>
                <a:lnTo>
                  <a:pt x="122046" y="200899"/>
                </a:lnTo>
                <a:lnTo>
                  <a:pt x="0" y="20089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true" rot="-7958855">
            <a:off x="2379348" y="8537482"/>
            <a:ext cx="1292896" cy="3762395"/>
          </a:xfrm>
          <a:custGeom>
            <a:avLst/>
            <a:gdLst/>
            <a:ahLst/>
            <a:cxnLst/>
            <a:rect r="r" b="b" t="t" l="l"/>
            <a:pathLst>
              <a:path h="3762395" w="1292896">
                <a:moveTo>
                  <a:pt x="0" y="3762395"/>
                </a:moveTo>
                <a:lnTo>
                  <a:pt x="1292896" y="3762395"/>
                </a:lnTo>
                <a:lnTo>
                  <a:pt x="1292896" y="0"/>
                </a:lnTo>
                <a:lnTo>
                  <a:pt x="0" y="0"/>
                </a:lnTo>
                <a:lnTo>
                  <a:pt x="0" y="3762395"/>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false" flipV="true" rot="-10065161">
            <a:off x="171852" y="7200900"/>
            <a:ext cx="1413995" cy="4114800"/>
          </a:xfrm>
          <a:custGeom>
            <a:avLst/>
            <a:gdLst/>
            <a:ahLst/>
            <a:cxnLst/>
            <a:rect r="r" b="b" t="t" l="l"/>
            <a:pathLst>
              <a:path h="4114800" w="1413995">
                <a:moveTo>
                  <a:pt x="0" y="4114800"/>
                </a:moveTo>
                <a:lnTo>
                  <a:pt x="1413995" y="4114800"/>
                </a:lnTo>
                <a:lnTo>
                  <a:pt x="1413995" y="0"/>
                </a:lnTo>
                <a:lnTo>
                  <a:pt x="0" y="0"/>
                </a:lnTo>
                <a:lnTo>
                  <a:pt x="0" y="411480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12596338" y="2315950"/>
            <a:ext cx="5509988" cy="7971050"/>
          </a:xfrm>
          <a:custGeom>
            <a:avLst/>
            <a:gdLst/>
            <a:ahLst/>
            <a:cxnLst/>
            <a:rect r="r" b="b" t="t" l="l"/>
            <a:pathLst>
              <a:path h="7971050" w="5509988">
                <a:moveTo>
                  <a:pt x="0" y="0"/>
                </a:moveTo>
                <a:lnTo>
                  <a:pt x="5509989" y="0"/>
                </a:lnTo>
                <a:lnTo>
                  <a:pt x="5509989" y="7971050"/>
                </a:lnTo>
                <a:lnTo>
                  <a:pt x="0" y="797105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grpSp>
        <p:nvGrpSpPr>
          <p:cNvPr name="Group 14" id="14"/>
          <p:cNvGrpSpPr/>
          <p:nvPr/>
        </p:nvGrpSpPr>
        <p:grpSpPr>
          <a:xfrm rot="0">
            <a:off x="-203457" y="-426204"/>
            <a:ext cx="7230171" cy="4251624"/>
            <a:chOff x="0" y="0"/>
            <a:chExt cx="9640228" cy="5668832"/>
          </a:xfrm>
        </p:grpSpPr>
        <p:sp>
          <p:nvSpPr>
            <p:cNvPr name="TextBox 15" id="15"/>
            <p:cNvSpPr txBox="true"/>
            <p:nvPr/>
          </p:nvSpPr>
          <p:spPr>
            <a:xfrm rot="-405768">
              <a:off x="191038" y="1035761"/>
              <a:ext cx="7776721" cy="2589280"/>
            </a:xfrm>
            <a:prstGeom prst="rect">
              <a:avLst/>
            </a:prstGeom>
          </p:spPr>
          <p:txBody>
            <a:bodyPr anchor="t" rtlCol="false" tIns="0" lIns="0" bIns="0" rIns="0">
              <a:spAutoFit/>
            </a:bodyPr>
            <a:lstStyle/>
            <a:p>
              <a:pPr algn="ctr">
                <a:lnSpc>
                  <a:spcPts val="12551"/>
                </a:lnSpc>
                <a:spcBef>
                  <a:spcPct val="0"/>
                </a:spcBef>
              </a:pPr>
              <a:r>
                <a:rPr lang="en-US" sz="15689">
                  <a:solidFill>
                    <a:srgbClr val="FF19CF"/>
                  </a:solidFill>
                  <a:latin typeface="Nickainley Bold"/>
                </a:rPr>
                <a:t>Follow</a:t>
              </a:r>
            </a:p>
          </p:txBody>
        </p:sp>
        <p:sp>
          <p:nvSpPr>
            <p:cNvPr name="TextBox 16" id="16"/>
            <p:cNvSpPr txBox="true"/>
            <p:nvPr/>
          </p:nvSpPr>
          <p:spPr>
            <a:xfrm rot="-405768">
              <a:off x="1733976" y="2627337"/>
              <a:ext cx="7776721" cy="2593061"/>
            </a:xfrm>
            <a:prstGeom prst="rect">
              <a:avLst/>
            </a:prstGeom>
          </p:spPr>
          <p:txBody>
            <a:bodyPr anchor="t" rtlCol="false" tIns="0" lIns="0" bIns="0" rIns="0">
              <a:spAutoFit/>
            </a:bodyPr>
            <a:lstStyle/>
            <a:p>
              <a:pPr algn="ctr">
                <a:lnSpc>
                  <a:spcPts val="12551"/>
                </a:lnSpc>
                <a:spcBef>
                  <a:spcPct val="0"/>
                </a:spcBef>
              </a:pPr>
              <a:r>
                <a:rPr lang="en-US" sz="15689">
                  <a:solidFill>
                    <a:srgbClr val="E72931"/>
                  </a:solidFill>
                  <a:latin typeface="Nickainley Bold"/>
                </a:rPr>
                <a:t>Us</a:t>
              </a:r>
            </a:p>
          </p:txBody>
        </p:sp>
      </p:grpSp>
      <p:grpSp>
        <p:nvGrpSpPr>
          <p:cNvPr name="Group 17" id="17"/>
          <p:cNvGrpSpPr/>
          <p:nvPr/>
        </p:nvGrpSpPr>
        <p:grpSpPr>
          <a:xfrm rot="0">
            <a:off x="6648121" y="2949642"/>
            <a:ext cx="4810125" cy="4810125"/>
            <a:chOff x="0" y="0"/>
            <a:chExt cx="6413500" cy="6413500"/>
          </a:xfrm>
        </p:grpSpPr>
        <p:sp>
          <p:nvSpPr>
            <p:cNvPr name="Freeform 18" id="18"/>
            <p:cNvSpPr/>
            <p:nvPr/>
          </p:nvSpPr>
          <p:spPr>
            <a:xfrm flipH="false" flipV="false" rot="0">
              <a:off x="0" y="0"/>
              <a:ext cx="6413500" cy="6413500"/>
            </a:xfrm>
            <a:custGeom>
              <a:avLst/>
              <a:gdLst/>
              <a:ahLst/>
              <a:cxnLst/>
              <a:rect r="r" b="b" t="t" l="l"/>
              <a:pathLst>
                <a:path h="6413500" w="6413500">
                  <a:moveTo>
                    <a:pt x="0" y="0"/>
                  </a:moveTo>
                  <a:lnTo>
                    <a:pt x="6413500" y="0"/>
                  </a:lnTo>
                  <a:lnTo>
                    <a:pt x="6413500" y="6413500"/>
                  </a:lnTo>
                  <a:lnTo>
                    <a:pt x="0" y="641350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grpSp>
      <p:sp>
        <p:nvSpPr>
          <p:cNvPr name="Freeform 19" id="19"/>
          <p:cNvSpPr/>
          <p:nvPr/>
        </p:nvSpPr>
        <p:spPr>
          <a:xfrm flipH="false" flipV="false" rot="0">
            <a:off x="8609600" y="4928679"/>
            <a:ext cx="887168" cy="852051"/>
          </a:xfrm>
          <a:custGeom>
            <a:avLst/>
            <a:gdLst/>
            <a:ahLst/>
            <a:cxnLst/>
            <a:rect r="r" b="b" t="t" l="l"/>
            <a:pathLst>
              <a:path h="852051" w="887168">
                <a:moveTo>
                  <a:pt x="0" y="0"/>
                </a:moveTo>
                <a:lnTo>
                  <a:pt x="887168" y="0"/>
                </a:lnTo>
                <a:lnTo>
                  <a:pt x="887168" y="852051"/>
                </a:lnTo>
                <a:lnTo>
                  <a:pt x="0" y="852051"/>
                </a:lnTo>
                <a:lnTo>
                  <a:pt x="0" y="0"/>
                </a:lnTo>
                <a:close/>
              </a:path>
            </a:pathLst>
          </a:custGeom>
          <a:blipFill>
            <a:blip r:embed="rId22"/>
            <a:stretch>
              <a:fillRect l="0" t="0" r="0" b="0"/>
            </a:stretch>
          </a:blipFill>
        </p:spPr>
      </p:sp>
      <p:sp>
        <p:nvSpPr>
          <p:cNvPr name="TextBox 20" id="20"/>
          <p:cNvSpPr txBox="true"/>
          <p:nvPr/>
        </p:nvSpPr>
        <p:spPr>
          <a:xfrm rot="0">
            <a:off x="5465300" y="1085850"/>
            <a:ext cx="12459765" cy="961390"/>
          </a:xfrm>
          <a:prstGeom prst="rect">
            <a:avLst/>
          </a:prstGeom>
        </p:spPr>
        <p:txBody>
          <a:bodyPr anchor="t" rtlCol="false" tIns="0" lIns="0" bIns="0" rIns="0">
            <a:spAutoFit/>
          </a:bodyPr>
          <a:lstStyle/>
          <a:p>
            <a:pPr>
              <a:lnSpc>
                <a:spcPts val="7369"/>
              </a:lnSpc>
            </a:pPr>
            <a:r>
              <a:rPr lang="en-US" sz="6699">
                <a:solidFill>
                  <a:srgbClr val="E3E2E0"/>
                </a:solidFill>
                <a:latin typeface="Barlow Bold"/>
              </a:rPr>
              <a:t>NavalSafetyCommand.Navy.mil</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33" r="0" b="0"/>
            </a:stretch>
          </a:blipFill>
        </p:spPr>
      </p:sp>
      <p:sp>
        <p:nvSpPr>
          <p:cNvPr name="Freeform 3" id="3"/>
          <p:cNvSpPr/>
          <p:nvPr/>
        </p:nvSpPr>
        <p:spPr>
          <a:xfrm flipH="false" flipV="true" rot="6044580">
            <a:off x="13424335" y="-7793808"/>
            <a:ext cx="11171039" cy="15819709"/>
          </a:xfrm>
          <a:custGeom>
            <a:avLst/>
            <a:gdLst/>
            <a:ahLst/>
            <a:cxnLst/>
            <a:rect r="r" b="b" t="t" l="l"/>
            <a:pathLst>
              <a:path h="15819709" w="11171039">
                <a:moveTo>
                  <a:pt x="0" y="15819709"/>
                </a:moveTo>
                <a:lnTo>
                  <a:pt x="11171039" y="15819709"/>
                </a:lnTo>
                <a:lnTo>
                  <a:pt x="11171039" y="0"/>
                </a:lnTo>
                <a:lnTo>
                  <a:pt x="0" y="0"/>
                </a:lnTo>
                <a:lnTo>
                  <a:pt x="0" y="15819709"/>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0">
            <a:off x="10102871" y="1659754"/>
            <a:ext cx="7275096" cy="7275096"/>
            <a:chOff x="0" y="0"/>
            <a:chExt cx="6350000" cy="6350000"/>
          </a:xfrm>
        </p:grpSpPr>
        <p:sp>
          <p:nvSpPr>
            <p:cNvPr name="Freeform 5" id="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39465" t="0" r="0" b="-3225"/>
              </a:stretch>
            </a:blipFill>
          </p:spPr>
        </p:sp>
        <p:sp>
          <p:nvSpPr>
            <p:cNvPr name="Freeform 6" id="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grpSp>
        <p:nvGrpSpPr>
          <p:cNvPr name="Group 7" id="7"/>
          <p:cNvGrpSpPr/>
          <p:nvPr/>
        </p:nvGrpSpPr>
        <p:grpSpPr>
          <a:xfrm rot="0">
            <a:off x="675352" y="1631179"/>
            <a:ext cx="8953270" cy="7989089"/>
            <a:chOff x="0" y="0"/>
            <a:chExt cx="3120498" cy="2784451"/>
          </a:xfrm>
        </p:grpSpPr>
        <p:sp>
          <p:nvSpPr>
            <p:cNvPr name="Freeform 8" id="8"/>
            <p:cNvSpPr/>
            <p:nvPr/>
          </p:nvSpPr>
          <p:spPr>
            <a:xfrm flipH="false" flipV="false" rot="0">
              <a:off x="0" y="0"/>
              <a:ext cx="3120499" cy="2784451"/>
            </a:xfrm>
            <a:custGeom>
              <a:avLst/>
              <a:gdLst/>
              <a:ahLst/>
              <a:cxnLst/>
              <a:rect r="r" b="b" t="t" l="l"/>
              <a:pathLst>
                <a:path h="2784451" w="3120499">
                  <a:moveTo>
                    <a:pt x="2996038" y="2784451"/>
                  </a:moveTo>
                  <a:lnTo>
                    <a:pt x="124460" y="2784451"/>
                  </a:lnTo>
                  <a:cubicBezTo>
                    <a:pt x="55880" y="2784451"/>
                    <a:pt x="0" y="2728571"/>
                    <a:pt x="0" y="2659991"/>
                  </a:cubicBezTo>
                  <a:lnTo>
                    <a:pt x="0" y="124460"/>
                  </a:lnTo>
                  <a:cubicBezTo>
                    <a:pt x="0" y="55880"/>
                    <a:pt x="55880" y="0"/>
                    <a:pt x="124460" y="0"/>
                  </a:cubicBezTo>
                  <a:lnTo>
                    <a:pt x="2996039" y="0"/>
                  </a:lnTo>
                  <a:cubicBezTo>
                    <a:pt x="3064619" y="0"/>
                    <a:pt x="3120499" y="55880"/>
                    <a:pt x="3120499" y="124460"/>
                  </a:cubicBezTo>
                  <a:lnTo>
                    <a:pt x="3120499" y="2659991"/>
                  </a:lnTo>
                  <a:cubicBezTo>
                    <a:pt x="3120499" y="2728571"/>
                    <a:pt x="3064619" y="2784451"/>
                    <a:pt x="2996039" y="2784451"/>
                  </a:cubicBezTo>
                  <a:close/>
                </a:path>
              </a:pathLst>
            </a:custGeom>
            <a:solidFill>
              <a:srgbClr val="F39200"/>
            </a:solidFill>
          </p:spPr>
        </p:sp>
      </p:grpSp>
      <p:sp>
        <p:nvSpPr>
          <p:cNvPr name="Freeform 9" id="9"/>
          <p:cNvSpPr/>
          <p:nvPr/>
        </p:nvSpPr>
        <p:spPr>
          <a:xfrm flipH="true" flipV="false" rot="-7110147">
            <a:off x="16482038" y="-15785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3557861">
            <a:off x="17459014" y="8498351"/>
            <a:ext cx="1229289" cy="3577297"/>
          </a:xfrm>
          <a:custGeom>
            <a:avLst/>
            <a:gdLst/>
            <a:ahLst/>
            <a:cxnLst/>
            <a:rect r="r" b="b" t="t" l="l"/>
            <a:pathLst>
              <a:path h="3577297" w="1229289">
                <a:moveTo>
                  <a:pt x="1229289" y="0"/>
                </a:moveTo>
                <a:lnTo>
                  <a:pt x="0" y="0"/>
                </a:lnTo>
                <a:lnTo>
                  <a:pt x="0" y="3577298"/>
                </a:lnTo>
                <a:lnTo>
                  <a:pt x="1229289" y="3577298"/>
                </a:lnTo>
                <a:lnTo>
                  <a:pt x="1229289"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1" id="11"/>
          <p:cNvSpPr/>
          <p:nvPr/>
        </p:nvSpPr>
        <p:spPr>
          <a:xfrm flipH="true" flipV="false" rot="-7009330">
            <a:off x="15469344" y="-2189973"/>
            <a:ext cx="1505109" cy="4379946"/>
          </a:xfrm>
          <a:custGeom>
            <a:avLst/>
            <a:gdLst/>
            <a:ahLst/>
            <a:cxnLst/>
            <a:rect r="r" b="b" t="t" l="l"/>
            <a:pathLst>
              <a:path h="4379946" w="1505109">
                <a:moveTo>
                  <a:pt x="1505108" y="0"/>
                </a:moveTo>
                <a:lnTo>
                  <a:pt x="0" y="0"/>
                </a:lnTo>
                <a:lnTo>
                  <a:pt x="0" y="4379946"/>
                </a:lnTo>
                <a:lnTo>
                  <a:pt x="1505108" y="4379946"/>
                </a:lnTo>
                <a:lnTo>
                  <a:pt x="1505108"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2" id="12"/>
          <p:cNvSpPr/>
          <p:nvPr/>
        </p:nvSpPr>
        <p:spPr>
          <a:xfrm flipH="false" flipV="false" rot="0">
            <a:off x="10102871" y="7701483"/>
            <a:ext cx="7315200" cy="1399032"/>
          </a:xfrm>
          <a:custGeom>
            <a:avLst/>
            <a:gdLst/>
            <a:ahLst/>
            <a:cxnLst/>
            <a:rect r="r" b="b" t="t" l="l"/>
            <a:pathLst>
              <a:path h="1399032" w="7315200">
                <a:moveTo>
                  <a:pt x="0" y="0"/>
                </a:moveTo>
                <a:lnTo>
                  <a:pt x="7315200" y="0"/>
                </a:lnTo>
                <a:lnTo>
                  <a:pt x="7315200" y="1399032"/>
                </a:lnTo>
                <a:lnTo>
                  <a:pt x="0" y="139903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3" id="13"/>
          <p:cNvSpPr txBox="true"/>
          <p:nvPr/>
        </p:nvSpPr>
        <p:spPr>
          <a:xfrm rot="0">
            <a:off x="675352" y="518989"/>
            <a:ext cx="6919115" cy="939800"/>
          </a:xfrm>
          <a:prstGeom prst="rect">
            <a:avLst/>
          </a:prstGeom>
        </p:spPr>
        <p:txBody>
          <a:bodyPr anchor="t" rtlCol="false" tIns="0" lIns="0" bIns="0" rIns="0">
            <a:spAutoFit/>
          </a:bodyPr>
          <a:lstStyle/>
          <a:p>
            <a:pPr>
              <a:lnSpc>
                <a:spcPts val="7149"/>
              </a:lnSpc>
            </a:pPr>
            <a:r>
              <a:rPr lang="en-US" sz="6499">
                <a:solidFill>
                  <a:srgbClr val="FFFFFF"/>
                </a:solidFill>
                <a:latin typeface="Barlow Bold"/>
              </a:rPr>
              <a:t>Grill Safety</a:t>
            </a:r>
          </a:p>
        </p:txBody>
      </p:sp>
      <p:sp>
        <p:nvSpPr>
          <p:cNvPr name="TextBox 14" id="14"/>
          <p:cNvSpPr txBox="true"/>
          <p:nvPr/>
        </p:nvSpPr>
        <p:spPr>
          <a:xfrm rot="0">
            <a:off x="986640" y="1846203"/>
            <a:ext cx="8330695" cy="7520940"/>
          </a:xfrm>
          <a:prstGeom prst="rect">
            <a:avLst/>
          </a:prstGeom>
        </p:spPr>
        <p:txBody>
          <a:bodyPr anchor="t" rtlCol="false" tIns="0" lIns="0" bIns="0" rIns="0">
            <a:spAutoFit/>
          </a:bodyPr>
          <a:lstStyle/>
          <a:p>
            <a:pPr>
              <a:lnSpc>
                <a:spcPts val="3359"/>
              </a:lnSpc>
            </a:pPr>
            <a:r>
              <a:rPr lang="en-US" sz="2400">
                <a:solidFill>
                  <a:srgbClr val="FFFFFF"/>
                </a:solidFill>
                <a:latin typeface="Montserrat Bold"/>
              </a:rPr>
              <a:t>According to the U.S. Fire Administration, over half (57%) of grill fires on residential properties occur in the months of May, June, July and August. Grill fires on residential properties result in an estimated average of 10 deaths, 100 injuries and $37 million </a:t>
            </a:r>
          </a:p>
          <a:p>
            <a:pPr>
              <a:lnSpc>
                <a:spcPts val="3359"/>
              </a:lnSpc>
            </a:pPr>
            <a:r>
              <a:rPr lang="en-US" sz="2400">
                <a:solidFill>
                  <a:srgbClr val="FFFFFF"/>
                </a:solidFill>
                <a:latin typeface="Montserrat Bold"/>
              </a:rPr>
              <a:t>in property loss each year. </a:t>
            </a:r>
          </a:p>
          <a:p>
            <a:pPr>
              <a:lnSpc>
                <a:spcPts val="3359"/>
              </a:lnSpc>
            </a:pPr>
          </a:p>
          <a:p>
            <a:pPr marL="518160" indent="-259080" lvl="1">
              <a:lnSpc>
                <a:spcPts val="3359"/>
              </a:lnSpc>
              <a:buFont typeface="Arial"/>
              <a:buChar char="•"/>
            </a:pPr>
            <a:r>
              <a:rPr lang="en-US" sz="2400">
                <a:solidFill>
                  <a:srgbClr val="FFFFFF"/>
                </a:solidFill>
                <a:latin typeface="Montserrat Bold"/>
              </a:rPr>
              <a:t>Use grill outside only, away from siding, deck rails and overhanging branches. </a:t>
            </a:r>
          </a:p>
          <a:p>
            <a:pPr>
              <a:lnSpc>
                <a:spcPts val="3359"/>
              </a:lnSpc>
            </a:pPr>
          </a:p>
          <a:p>
            <a:pPr marL="518160" indent="-259080" lvl="1">
              <a:lnSpc>
                <a:spcPts val="3359"/>
              </a:lnSpc>
              <a:buFont typeface="Arial"/>
              <a:buChar char="•"/>
            </a:pPr>
            <a:r>
              <a:rPr lang="en-US" sz="2400">
                <a:solidFill>
                  <a:srgbClr val="FFFFFF"/>
                </a:solidFill>
                <a:latin typeface="Montserrat Bold"/>
              </a:rPr>
              <a:t>Clean grills regularly to remove grease buildup. </a:t>
            </a:r>
          </a:p>
          <a:p>
            <a:pPr>
              <a:lnSpc>
                <a:spcPts val="3359"/>
              </a:lnSpc>
            </a:pPr>
          </a:p>
          <a:p>
            <a:pPr marL="518160" indent="-259080" lvl="1">
              <a:lnSpc>
                <a:spcPts val="3359"/>
              </a:lnSpc>
              <a:buFont typeface="Arial"/>
              <a:buChar char="•"/>
            </a:pPr>
            <a:r>
              <a:rPr lang="en-US" sz="2400">
                <a:solidFill>
                  <a:srgbClr val="FFFFFF"/>
                </a:solidFill>
                <a:latin typeface="Montserrat Bold"/>
              </a:rPr>
              <a:t>Never add charcoal starter fluid to fire.</a:t>
            </a:r>
            <a:r>
              <a:rPr lang="en-US" sz="2400">
                <a:solidFill>
                  <a:srgbClr val="FFFFFF"/>
                </a:solidFill>
                <a:latin typeface="Montserrat Bold"/>
              </a:rPr>
              <a:t> </a:t>
            </a:r>
          </a:p>
          <a:p>
            <a:pPr>
              <a:lnSpc>
                <a:spcPts val="3359"/>
              </a:lnSpc>
            </a:pPr>
          </a:p>
          <a:p>
            <a:pPr marL="518160" indent="-259080" lvl="1">
              <a:lnSpc>
                <a:spcPts val="3359"/>
              </a:lnSpc>
              <a:buFont typeface="Arial"/>
              <a:buChar char="•"/>
            </a:pPr>
            <a:r>
              <a:rPr lang="en-US" sz="2400">
                <a:solidFill>
                  <a:srgbClr val="FFFFFF"/>
                </a:solidFill>
                <a:latin typeface="Montserrat Bold"/>
              </a:rPr>
              <a:t>Ne</a:t>
            </a:r>
            <a:r>
              <a:rPr lang="en-US" sz="2400">
                <a:solidFill>
                  <a:srgbClr val="FFFFFF"/>
                </a:solidFill>
                <a:latin typeface="Montserrat Bold"/>
              </a:rPr>
              <a:t>ver use gasoline or any flammable liquids other than starter fluid. </a:t>
            </a:r>
          </a:p>
          <a:p>
            <a:pPr>
              <a:lnSpc>
                <a:spcPts val="3359"/>
              </a:lnSpc>
            </a:pPr>
          </a:p>
          <a:p>
            <a:pPr marL="518160" indent="-259080" lvl="1">
              <a:lnSpc>
                <a:spcPts val="3359"/>
              </a:lnSpc>
              <a:buFont typeface="Arial"/>
              <a:buChar char="•"/>
            </a:pPr>
            <a:r>
              <a:rPr lang="en-US" sz="2400">
                <a:solidFill>
                  <a:srgbClr val="FFFFFF"/>
                </a:solidFill>
                <a:latin typeface="Montserrat Bold"/>
              </a:rPr>
              <a:t>Check the gas cylinder hose for leaks.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60988" y="1610798"/>
            <a:ext cx="5815484" cy="8005373"/>
            <a:chOff x="0" y="0"/>
            <a:chExt cx="7753978" cy="10673831"/>
          </a:xfrm>
        </p:grpSpPr>
        <p:pic>
          <p:nvPicPr>
            <p:cNvPr name="Picture 3" id="3"/>
            <p:cNvPicPr>
              <a:picLocks noChangeAspect="true"/>
            </p:cNvPicPr>
            <p:nvPr/>
          </p:nvPicPr>
          <p:blipFill>
            <a:blip r:embed="rId2"/>
            <a:srcRect l="4597" t="0" r="4597" b="0"/>
            <a:stretch>
              <a:fillRect/>
            </a:stretch>
          </p:blipFill>
          <p:spPr>
            <a:xfrm flipH="false" flipV="false">
              <a:off x="0" y="0"/>
              <a:ext cx="7753978" cy="10673831"/>
            </a:xfrm>
            <a:prstGeom prst="rect">
              <a:avLst/>
            </a:prstGeom>
          </p:spPr>
        </p:pic>
      </p:grpSp>
      <p:grpSp>
        <p:nvGrpSpPr>
          <p:cNvPr name="Group 4" id="4"/>
          <p:cNvGrpSpPr/>
          <p:nvPr/>
        </p:nvGrpSpPr>
        <p:grpSpPr>
          <a:xfrm rot="0">
            <a:off x="504825" y="571509"/>
            <a:ext cx="11009228" cy="9509409"/>
            <a:chOff x="0" y="0"/>
            <a:chExt cx="4215262" cy="3641005"/>
          </a:xfrm>
        </p:grpSpPr>
        <p:sp>
          <p:nvSpPr>
            <p:cNvPr name="Freeform 5" id="5"/>
            <p:cNvSpPr/>
            <p:nvPr/>
          </p:nvSpPr>
          <p:spPr>
            <a:xfrm flipH="false" flipV="false" rot="0">
              <a:off x="0" y="0"/>
              <a:ext cx="4215262" cy="3641005"/>
            </a:xfrm>
            <a:custGeom>
              <a:avLst/>
              <a:gdLst/>
              <a:ahLst/>
              <a:cxnLst/>
              <a:rect r="r" b="b" t="t" l="l"/>
              <a:pathLst>
                <a:path h="3641005" w="4215262">
                  <a:moveTo>
                    <a:pt x="4090802" y="3641005"/>
                  </a:moveTo>
                  <a:lnTo>
                    <a:pt x="124460" y="3641005"/>
                  </a:lnTo>
                  <a:cubicBezTo>
                    <a:pt x="55880" y="3641005"/>
                    <a:pt x="0" y="3585125"/>
                    <a:pt x="0" y="3516545"/>
                  </a:cubicBezTo>
                  <a:lnTo>
                    <a:pt x="0" y="124460"/>
                  </a:lnTo>
                  <a:cubicBezTo>
                    <a:pt x="0" y="55880"/>
                    <a:pt x="55880" y="0"/>
                    <a:pt x="124460" y="0"/>
                  </a:cubicBezTo>
                  <a:lnTo>
                    <a:pt x="4090803" y="0"/>
                  </a:lnTo>
                  <a:cubicBezTo>
                    <a:pt x="4159383" y="0"/>
                    <a:pt x="4215262" y="55880"/>
                    <a:pt x="4215262" y="124460"/>
                  </a:cubicBezTo>
                  <a:lnTo>
                    <a:pt x="4215262" y="3516545"/>
                  </a:lnTo>
                  <a:cubicBezTo>
                    <a:pt x="4215262" y="3585125"/>
                    <a:pt x="4159383" y="3641005"/>
                    <a:pt x="4090803" y="3641005"/>
                  </a:cubicBezTo>
                  <a:close/>
                </a:path>
              </a:pathLst>
            </a:custGeom>
            <a:solidFill>
              <a:srgbClr val="E35A1D"/>
            </a:solidFill>
          </p:spPr>
        </p:sp>
      </p:grpSp>
      <p:sp>
        <p:nvSpPr>
          <p:cNvPr name="TextBox 6" id="6"/>
          <p:cNvSpPr txBox="true"/>
          <p:nvPr/>
        </p:nvSpPr>
        <p:spPr>
          <a:xfrm rot="0">
            <a:off x="836113" y="1029485"/>
            <a:ext cx="10346653" cy="8536305"/>
          </a:xfrm>
          <a:prstGeom prst="rect">
            <a:avLst/>
          </a:prstGeom>
        </p:spPr>
        <p:txBody>
          <a:bodyPr anchor="t" rtlCol="false" tIns="0" lIns="0" bIns="0" rIns="0">
            <a:spAutoFit/>
          </a:bodyPr>
          <a:lstStyle/>
          <a:p>
            <a:pPr>
              <a:lnSpc>
                <a:spcPts val="3769"/>
              </a:lnSpc>
            </a:pPr>
            <a:r>
              <a:rPr lang="en-US" sz="2599">
                <a:solidFill>
                  <a:srgbClr val="FFFFFF"/>
                </a:solidFill>
                <a:latin typeface="Montserrat Bold"/>
              </a:rPr>
              <a:t>Many off duty, outdoor fire burns sustained by Sailors and Marines are caused by someone, either the service member or another person, pouring or shooting</a:t>
            </a:r>
            <a:r>
              <a:rPr lang="en-US" sz="2599">
                <a:solidFill>
                  <a:srgbClr val="FFFFFF"/>
                </a:solidFill>
                <a:latin typeface="Montserrat Bold"/>
              </a:rPr>
              <a:t> a flammable liquid into or near a fire; while burning yard debris or by tripping and falling into the fire. Many incidents result in second-degree burns to the person’s face and torso. </a:t>
            </a:r>
          </a:p>
          <a:p>
            <a:pPr>
              <a:lnSpc>
                <a:spcPts val="3769"/>
              </a:lnSpc>
            </a:pPr>
          </a:p>
          <a:p>
            <a:pPr marL="561339" indent="-280669" lvl="1">
              <a:lnSpc>
                <a:spcPts val="3769"/>
              </a:lnSpc>
              <a:buFont typeface="Arial"/>
              <a:buChar char="•"/>
            </a:pPr>
            <a:r>
              <a:rPr lang="en-US" sz="2599">
                <a:solidFill>
                  <a:srgbClr val="FFFFFF"/>
                </a:solidFill>
                <a:latin typeface="Montserrat Bold"/>
              </a:rPr>
              <a:t>Do not pour, aim or shoot gasoline, alcohol, lighter fluid or any other flammable liquid into or near a fire. </a:t>
            </a:r>
          </a:p>
          <a:p>
            <a:pPr marL="561339" indent="-280669" lvl="1">
              <a:lnSpc>
                <a:spcPts val="3769"/>
              </a:lnSpc>
              <a:buFont typeface="Arial"/>
              <a:buChar char="•"/>
            </a:pPr>
            <a:r>
              <a:rPr lang="en-US" sz="2599">
                <a:solidFill>
                  <a:srgbClr val="FFFFFF"/>
                </a:solidFill>
                <a:latin typeface="Montserrat Bold"/>
              </a:rPr>
              <a:t>Keep the area around designated fire pits, campfires or bonfires free of trip hazards. </a:t>
            </a:r>
          </a:p>
          <a:p>
            <a:pPr marL="561339" indent="-280669" lvl="1">
              <a:lnSpc>
                <a:spcPts val="3769"/>
              </a:lnSpc>
              <a:buFont typeface="Arial"/>
              <a:buChar char="•"/>
            </a:pPr>
            <a:r>
              <a:rPr lang="en-US" sz="2599">
                <a:solidFill>
                  <a:srgbClr val="FFFFFF"/>
                </a:solidFill>
                <a:latin typeface="Montserrat Bold"/>
              </a:rPr>
              <a:t>Make</a:t>
            </a:r>
            <a:r>
              <a:rPr lang="en-US" sz="2599">
                <a:solidFill>
                  <a:srgbClr val="FFFFFF"/>
                </a:solidFill>
                <a:latin typeface="Montserrat Bold"/>
              </a:rPr>
              <a:t> sure the fire pit is at least three feet away from structures and anything that can burn. </a:t>
            </a:r>
          </a:p>
          <a:p>
            <a:pPr marL="561339" indent="-280669" lvl="1">
              <a:lnSpc>
                <a:spcPts val="3769"/>
              </a:lnSpc>
              <a:buFont typeface="Arial"/>
              <a:buChar char="•"/>
            </a:pPr>
            <a:r>
              <a:rPr lang="en-US" sz="2599">
                <a:solidFill>
                  <a:srgbClr val="FFFFFF"/>
                </a:solidFill>
                <a:latin typeface="Montserrat Bold"/>
              </a:rPr>
              <a:t>Pay attention to where you’re walking and don’t run in the vicinity of an open fire. </a:t>
            </a:r>
          </a:p>
          <a:p>
            <a:pPr marL="561339" indent="-280669" lvl="1">
              <a:lnSpc>
                <a:spcPts val="3769"/>
              </a:lnSpc>
              <a:buFont typeface="Arial"/>
              <a:buChar char="•"/>
            </a:pPr>
            <a:r>
              <a:rPr lang="en-US" sz="2599">
                <a:solidFill>
                  <a:srgbClr val="FFFFFF"/>
                </a:solidFill>
                <a:latin typeface="Montserrat Bold"/>
              </a:rPr>
              <a:t>K</a:t>
            </a:r>
            <a:r>
              <a:rPr lang="en-US" sz="2599">
                <a:solidFill>
                  <a:srgbClr val="FFFFFF"/>
                </a:solidFill>
                <a:latin typeface="Montserrat Bold"/>
              </a:rPr>
              <a:t>eep a hose or water source nearby to extinguish the fire quickly if needed. </a:t>
            </a:r>
          </a:p>
          <a:p>
            <a:pPr marL="561339" indent="-280669" lvl="1">
              <a:lnSpc>
                <a:spcPts val="3639"/>
              </a:lnSpc>
              <a:buFont typeface="Arial"/>
              <a:buChar char="•"/>
            </a:pPr>
            <a:r>
              <a:rPr lang="en-US" sz="2599">
                <a:solidFill>
                  <a:srgbClr val="FFFFFF"/>
                </a:solidFill>
                <a:latin typeface="Montserrat Bold"/>
              </a:rPr>
              <a:t>Ensure fires are completely out. </a:t>
            </a:r>
          </a:p>
        </p:txBody>
      </p:sp>
      <p:sp>
        <p:nvSpPr>
          <p:cNvPr name="Freeform 7" id="7"/>
          <p:cNvSpPr/>
          <p:nvPr/>
        </p:nvSpPr>
        <p:spPr>
          <a:xfrm flipH="false" flipV="false" rot="0">
            <a:off x="11960988" y="8618419"/>
            <a:ext cx="5815484" cy="1112211"/>
          </a:xfrm>
          <a:custGeom>
            <a:avLst/>
            <a:gdLst/>
            <a:ahLst/>
            <a:cxnLst/>
            <a:rect r="r" b="b" t="t" l="l"/>
            <a:pathLst>
              <a:path h="1112211" w="5815484">
                <a:moveTo>
                  <a:pt x="0" y="0"/>
                </a:moveTo>
                <a:lnTo>
                  <a:pt x="5815484" y="0"/>
                </a:lnTo>
                <a:lnTo>
                  <a:pt x="5815484" y="1112211"/>
                </a:lnTo>
                <a:lnTo>
                  <a:pt x="0" y="111221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1960988" y="435560"/>
            <a:ext cx="5928638"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Open Fire </a:t>
            </a:r>
            <a:r>
              <a:rPr lang="en-US" sz="6000">
                <a:solidFill>
                  <a:srgbClr val="FF8800"/>
                </a:solidFill>
                <a:latin typeface="Barlow Bold"/>
              </a:rPr>
              <a:t>Safety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2482683"/>
            <a:ext cx="5815484" cy="7424186"/>
            <a:chOff x="0" y="0"/>
            <a:chExt cx="7753978" cy="9898915"/>
          </a:xfrm>
        </p:grpSpPr>
        <p:pic>
          <p:nvPicPr>
            <p:cNvPr name="Picture 3" id="3"/>
            <p:cNvPicPr>
              <a:picLocks noChangeAspect="true"/>
            </p:cNvPicPr>
            <p:nvPr/>
          </p:nvPicPr>
          <p:blipFill>
            <a:blip r:embed="rId2"/>
            <a:srcRect l="34737" t="0" r="34737" b="0"/>
            <a:stretch>
              <a:fillRect/>
            </a:stretch>
          </p:blipFill>
          <p:spPr>
            <a:xfrm flipH="false" flipV="false">
              <a:off x="0" y="0"/>
              <a:ext cx="7753978" cy="9898915"/>
            </a:xfrm>
            <a:prstGeom prst="rect">
              <a:avLst/>
            </a:prstGeom>
          </p:spPr>
        </p:pic>
      </p:grpSp>
      <p:grpSp>
        <p:nvGrpSpPr>
          <p:cNvPr name="Group 4" id="4"/>
          <p:cNvGrpSpPr/>
          <p:nvPr/>
        </p:nvGrpSpPr>
        <p:grpSpPr>
          <a:xfrm rot="0">
            <a:off x="6824394" y="388796"/>
            <a:ext cx="11009228" cy="9509409"/>
            <a:chOff x="0" y="0"/>
            <a:chExt cx="4215262" cy="3641005"/>
          </a:xfrm>
        </p:grpSpPr>
        <p:sp>
          <p:nvSpPr>
            <p:cNvPr name="Freeform 5" id="5"/>
            <p:cNvSpPr/>
            <p:nvPr/>
          </p:nvSpPr>
          <p:spPr>
            <a:xfrm flipH="false" flipV="false" rot="0">
              <a:off x="0" y="0"/>
              <a:ext cx="4215262" cy="3641005"/>
            </a:xfrm>
            <a:custGeom>
              <a:avLst/>
              <a:gdLst/>
              <a:ahLst/>
              <a:cxnLst/>
              <a:rect r="r" b="b" t="t" l="l"/>
              <a:pathLst>
                <a:path h="3641005" w="4215262">
                  <a:moveTo>
                    <a:pt x="4090802" y="3641005"/>
                  </a:moveTo>
                  <a:lnTo>
                    <a:pt x="124460" y="3641005"/>
                  </a:lnTo>
                  <a:cubicBezTo>
                    <a:pt x="55880" y="3641005"/>
                    <a:pt x="0" y="3585125"/>
                    <a:pt x="0" y="3516545"/>
                  </a:cubicBezTo>
                  <a:lnTo>
                    <a:pt x="0" y="124460"/>
                  </a:lnTo>
                  <a:cubicBezTo>
                    <a:pt x="0" y="55880"/>
                    <a:pt x="55880" y="0"/>
                    <a:pt x="124460" y="0"/>
                  </a:cubicBezTo>
                  <a:lnTo>
                    <a:pt x="4090803" y="0"/>
                  </a:lnTo>
                  <a:cubicBezTo>
                    <a:pt x="4159383" y="0"/>
                    <a:pt x="4215262" y="55880"/>
                    <a:pt x="4215262" y="124460"/>
                  </a:cubicBezTo>
                  <a:lnTo>
                    <a:pt x="4215262" y="3516545"/>
                  </a:lnTo>
                  <a:cubicBezTo>
                    <a:pt x="4215262" y="3585125"/>
                    <a:pt x="4159383" y="3641005"/>
                    <a:pt x="4090803" y="3641005"/>
                  </a:cubicBezTo>
                  <a:close/>
                </a:path>
              </a:pathLst>
            </a:custGeom>
            <a:solidFill>
              <a:srgbClr val="FF8800"/>
            </a:solidFill>
          </p:spPr>
        </p:sp>
      </p:grpSp>
      <p:sp>
        <p:nvSpPr>
          <p:cNvPr name="TextBox 6" id="6"/>
          <p:cNvSpPr txBox="true"/>
          <p:nvPr/>
        </p:nvSpPr>
        <p:spPr>
          <a:xfrm rot="0">
            <a:off x="563957" y="435560"/>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Gardening</a:t>
            </a:r>
          </a:p>
        </p:txBody>
      </p:sp>
      <p:sp>
        <p:nvSpPr>
          <p:cNvPr name="TextBox 7" id="7"/>
          <p:cNvSpPr txBox="true"/>
          <p:nvPr/>
        </p:nvSpPr>
        <p:spPr>
          <a:xfrm rot="0">
            <a:off x="563957" y="1349943"/>
            <a:ext cx="6919115"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8" id="8"/>
          <p:cNvSpPr txBox="true"/>
          <p:nvPr/>
        </p:nvSpPr>
        <p:spPr>
          <a:xfrm rot="0">
            <a:off x="7443522" y="674370"/>
            <a:ext cx="9770971" cy="8900160"/>
          </a:xfrm>
          <a:prstGeom prst="rect">
            <a:avLst/>
          </a:prstGeom>
        </p:spPr>
        <p:txBody>
          <a:bodyPr anchor="t" rtlCol="false" tIns="0" lIns="0" bIns="0" rIns="0">
            <a:spAutoFit/>
          </a:bodyPr>
          <a:lstStyle/>
          <a:p>
            <a:pPr>
              <a:lnSpc>
                <a:spcPts val="2940"/>
              </a:lnSpc>
            </a:pPr>
            <a:r>
              <a:rPr lang="en-US" sz="2100">
                <a:solidFill>
                  <a:srgbClr val="FFFFFF"/>
                </a:solidFill>
                <a:latin typeface="Montserrat Bold"/>
              </a:rPr>
              <a:t>Emergency rooms treat more than 400,000 injuries each year related to outdoor garden tools, says the U.S. Consumer Product Safety Commission. </a:t>
            </a:r>
          </a:p>
          <a:p>
            <a:pPr>
              <a:lnSpc>
                <a:spcPts val="2940"/>
              </a:lnSpc>
            </a:pPr>
          </a:p>
          <a:p>
            <a:pPr marL="453390" indent="-226695" lvl="1">
              <a:lnSpc>
                <a:spcPts val="2940"/>
              </a:lnSpc>
              <a:buFont typeface="Arial"/>
              <a:buChar char="•"/>
            </a:pPr>
            <a:r>
              <a:rPr lang="en-US" sz="2100">
                <a:solidFill>
                  <a:srgbClr val="FFFFFF"/>
                </a:solidFill>
                <a:latin typeface="Montserrat Bold"/>
              </a:rPr>
              <a:t>Put away yard tools. Lawn tools, including rakes, saws and lawnmowers, can cause harm if not used and stored properly. </a:t>
            </a:r>
          </a:p>
          <a:p>
            <a:pPr>
              <a:lnSpc>
                <a:spcPts val="2940"/>
              </a:lnSpc>
            </a:pPr>
          </a:p>
          <a:p>
            <a:pPr marL="453390" indent="-226695" lvl="1">
              <a:lnSpc>
                <a:spcPts val="2940"/>
              </a:lnSpc>
              <a:buFont typeface="Arial"/>
              <a:buChar char="•"/>
            </a:pPr>
            <a:r>
              <a:rPr lang="en-US" sz="2100">
                <a:solidFill>
                  <a:srgbClr val="FFFFFF"/>
                </a:solidFill>
                <a:latin typeface="Montserrat Bold"/>
              </a:rPr>
              <a:t>Stay alert when using power tools and never rush while mowing the lawn or using the weed whacker. Never leave tools lying around. Always keep them locked in a shed or garage where kids can’t access them.</a:t>
            </a:r>
          </a:p>
          <a:p>
            <a:pPr>
              <a:lnSpc>
                <a:spcPts val="2940"/>
              </a:lnSpc>
            </a:pPr>
          </a:p>
          <a:p>
            <a:pPr marL="453390" indent="-226695" lvl="1">
              <a:lnSpc>
                <a:spcPts val="2940"/>
              </a:lnSpc>
              <a:buFont typeface="Arial"/>
              <a:buChar char="•"/>
            </a:pPr>
            <a:r>
              <a:rPr lang="en-US" sz="2100">
                <a:solidFill>
                  <a:srgbClr val="FFFFFF"/>
                </a:solidFill>
                <a:latin typeface="Montserrat Bold"/>
              </a:rPr>
              <a:t>Wear safety gear whenever operating power equipment, including hedge trimmers (safety glasses, hearing protection, non-slip closed-toe shoes or boots, long pants or chaps, long sleeves and work gloves).</a:t>
            </a:r>
          </a:p>
          <a:p>
            <a:pPr>
              <a:lnSpc>
                <a:spcPts val="2940"/>
              </a:lnSpc>
            </a:pPr>
          </a:p>
          <a:p>
            <a:pPr marL="453390" indent="-226695" lvl="1">
              <a:lnSpc>
                <a:spcPts val="2940"/>
              </a:lnSpc>
              <a:buFont typeface="Arial"/>
              <a:buChar char="•"/>
            </a:pPr>
            <a:r>
              <a:rPr lang="en-US" sz="2100">
                <a:solidFill>
                  <a:srgbClr val="FFFFFF"/>
                </a:solidFill>
                <a:latin typeface="Montserrat Bold"/>
              </a:rPr>
              <a:t>Store poisonous chemicals safely. There were over 2 million poisoning incidents reported to poison control centers nationwide in 2020. Several household items present poisoning hazards, including gardening and home maintenance supplies. </a:t>
            </a:r>
          </a:p>
          <a:p>
            <a:pPr>
              <a:lnSpc>
                <a:spcPts val="2940"/>
              </a:lnSpc>
            </a:pPr>
          </a:p>
          <a:p>
            <a:pPr marL="453390" indent="-226695" lvl="1">
              <a:lnSpc>
                <a:spcPts val="2940"/>
              </a:lnSpc>
              <a:buFont typeface="Arial"/>
              <a:buChar char="•"/>
            </a:pPr>
            <a:r>
              <a:rPr lang="en-US" sz="2100">
                <a:solidFill>
                  <a:srgbClr val="FFFFFF"/>
                </a:solidFill>
                <a:latin typeface="Montserrat Bold"/>
              </a:rPr>
              <a:t>Wear gloves. Garden gloves will help protect you from blisters, fertilizers, pesticides, bacteria, fungi and sharp tools.</a:t>
            </a:r>
          </a:p>
        </p:txBody>
      </p:sp>
      <p:grpSp>
        <p:nvGrpSpPr>
          <p:cNvPr name="Group 9" id="9"/>
          <p:cNvGrpSpPr/>
          <p:nvPr/>
        </p:nvGrpSpPr>
        <p:grpSpPr>
          <a:xfrm rot="0">
            <a:off x="563957" y="2482683"/>
            <a:ext cx="5815484" cy="7424186"/>
            <a:chOff x="0" y="0"/>
            <a:chExt cx="7753978" cy="9898915"/>
          </a:xfrm>
        </p:grpSpPr>
        <p:pic>
          <p:nvPicPr>
            <p:cNvPr name="Picture 10" id="10"/>
            <p:cNvPicPr>
              <a:picLocks noChangeAspect="true"/>
            </p:cNvPicPr>
            <p:nvPr/>
          </p:nvPicPr>
          <p:blipFill>
            <a:blip r:embed="rId3"/>
            <a:srcRect l="27759" t="0" r="20117" b="0"/>
            <a:stretch>
              <a:fillRect/>
            </a:stretch>
          </p:blipFill>
          <p:spPr>
            <a:xfrm flipH="false" flipV="false">
              <a:off x="0" y="0"/>
              <a:ext cx="7753978" cy="9898915"/>
            </a:xfrm>
            <a:prstGeom prst="rect">
              <a:avLst/>
            </a:prstGeom>
          </p:spPr>
        </p:pic>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90888" y="2190038"/>
            <a:ext cx="4885585" cy="7598542"/>
            <a:chOff x="0" y="0"/>
            <a:chExt cx="6514113" cy="10131390"/>
          </a:xfrm>
        </p:grpSpPr>
        <p:pic>
          <p:nvPicPr>
            <p:cNvPr name="Picture 3" id="3"/>
            <p:cNvPicPr>
              <a:picLocks noChangeAspect="true"/>
            </p:cNvPicPr>
            <p:nvPr/>
          </p:nvPicPr>
          <p:blipFill>
            <a:blip r:embed="rId2"/>
            <a:srcRect l="42191" t="0" r="13149" b="0"/>
            <a:stretch>
              <a:fillRect/>
            </a:stretch>
          </p:blipFill>
          <p:spPr>
            <a:xfrm flipH="false" flipV="false">
              <a:off x="0" y="0"/>
              <a:ext cx="6514113" cy="10131390"/>
            </a:xfrm>
            <a:prstGeom prst="rect">
              <a:avLst/>
            </a:prstGeom>
          </p:spPr>
        </p:pic>
      </p:grpSp>
      <p:grpSp>
        <p:nvGrpSpPr>
          <p:cNvPr name="Group 4" id="4"/>
          <p:cNvGrpSpPr/>
          <p:nvPr/>
        </p:nvGrpSpPr>
        <p:grpSpPr>
          <a:xfrm rot="0">
            <a:off x="780755" y="428634"/>
            <a:ext cx="11566333" cy="9509409"/>
            <a:chOff x="0" y="0"/>
            <a:chExt cx="4428569" cy="3641005"/>
          </a:xfrm>
        </p:grpSpPr>
        <p:sp>
          <p:nvSpPr>
            <p:cNvPr name="Freeform 5" id="5"/>
            <p:cNvSpPr/>
            <p:nvPr/>
          </p:nvSpPr>
          <p:spPr>
            <a:xfrm flipH="false" flipV="false" rot="0">
              <a:off x="0" y="0"/>
              <a:ext cx="4428570" cy="3641005"/>
            </a:xfrm>
            <a:custGeom>
              <a:avLst/>
              <a:gdLst/>
              <a:ahLst/>
              <a:cxnLst/>
              <a:rect r="r" b="b" t="t" l="l"/>
              <a:pathLst>
                <a:path h="3641005" w="4428570">
                  <a:moveTo>
                    <a:pt x="4304109" y="3641005"/>
                  </a:moveTo>
                  <a:lnTo>
                    <a:pt x="124460" y="3641005"/>
                  </a:lnTo>
                  <a:cubicBezTo>
                    <a:pt x="55880" y="3641005"/>
                    <a:pt x="0" y="3585125"/>
                    <a:pt x="0" y="3516545"/>
                  </a:cubicBezTo>
                  <a:lnTo>
                    <a:pt x="0" y="124460"/>
                  </a:lnTo>
                  <a:cubicBezTo>
                    <a:pt x="0" y="55880"/>
                    <a:pt x="55880" y="0"/>
                    <a:pt x="124460" y="0"/>
                  </a:cubicBezTo>
                  <a:lnTo>
                    <a:pt x="4304109" y="0"/>
                  </a:lnTo>
                  <a:cubicBezTo>
                    <a:pt x="4372689" y="0"/>
                    <a:pt x="4428570" y="55880"/>
                    <a:pt x="4428570" y="124460"/>
                  </a:cubicBezTo>
                  <a:lnTo>
                    <a:pt x="4428570" y="3516545"/>
                  </a:lnTo>
                  <a:cubicBezTo>
                    <a:pt x="4428570" y="3585125"/>
                    <a:pt x="4372689" y="3641005"/>
                    <a:pt x="4304109" y="3641005"/>
                  </a:cubicBezTo>
                  <a:close/>
                </a:path>
              </a:pathLst>
            </a:custGeom>
            <a:solidFill>
              <a:srgbClr val="E35A1D"/>
            </a:solidFill>
          </p:spPr>
        </p:sp>
      </p:grpSp>
      <p:sp>
        <p:nvSpPr>
          <p:cNvPr name="Freeform 6" id="6"/>
          <p:cNvSpPr/>
          <p:nvPr/>
        </p:nvSpPr>
        <p:spPr>
          <a:xfrm flipH="false" flipV="false" rot="0">
            <a:off x="12890888" y="241880"/>
            <a:ext cx="2178589" cy="1887203"/>
          </a:xfrm>
          <a:custGeom>
            <a:avLst/>
            <a:gdLst/>
            <a:ahLst/>
            <a:cxnLst/>
            <a:rect r="r" b="b" t="t" l="l"/>
            <a:pathLst>
              <a:path h="1887203" w="2178589">
                <a:moveTo>
                  <a:pt x="0" y="0"/>
                </a:moveTo>
                <a:lnTo>
                  <a:pt x="2178589" y="0"/>
                </a:lnTo>
                <a:lnTo>
                  <a:pt x="2178589" y="1887203"/>
                </a:lnTo>
                <a:lnTo>
                  <a:pt x="0" y="18872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036315" y="578953"/>
            <a:ext cx="10779283" cy="9161145"/>
          </a:xfrm>
          <a:prstGeom prst="rect">
            <a:avLst/>
          </a:prstGeom>
        </p:spPr>
        <p:txBody>
          <a:bodyPr anchor="t" rtlCol="false" tIns="0" lIns="0" bIns="0" rIns="0">
            <a:spAutoFit/>
          </a:bodyPr>
          <a:lstStyle/>
          <a:p>
            <a:pPr marL="518160" indent="-259080" lvl="1">
              <a:lnSpc>
                <a:spcPts val="3479"/>
              </a:lnSpc>
              <a:buFont typeface="Arial"/>
              <a:buChar char="•"/>
            </a:pPr>
            <a:r>
              <a:rPr lang="en-US" sz="2400">
                <a:solidFill>
                  <a:srgbClr val="FFFFFF"/>
                </a:solidFill>
                <a:latin typeface="Montserrat Bold"/>
              </a:rPr>
              <a:t>Warm up. Just like an athlete does before a game, you should warm up before digging in the garden. Walk around your garden for a few minutes and do some pre-gardening stretches.</a:t>
            </a:r>
            <a:r>
              <a:rPr lang="en-US" sz="2400">
                <a:solidFill>
                  <a:srgbClr val="FFFFFF"/>
                </a:solidFill>
                <a:latin typeface="Montserrat Bold"/>
              </a:rPr>
              <a:t> </a:t>
            </a:r>
          </a:p>
          <a:p>
            <a:pPr>
              <a:lnSpc>
                <a:spcPts val="3479"/>
              </a:lnSpc>
            </a:pPr>
          </a:p>
          <a:p>
            <a:pPr marL="518160" indent="-259080" lvl="1">
              <a:lnSpc>
                <a:spcPts val="3479"/>
              </a:lnSpc>
              <a:buFont typeface="Arial"/>
              <a:buChar char="•"/>
            </a:pPr>
            <a:r>
              <a:rPr lang="en-US" sz="2400">
                <a:solidFill>
                  <a:srgbClr val="FFFFFF"/>
                </a:solidFill>
                <a:latin typeface="Montserrat Bold"/>
              </a:rPr>
              <a:t>Avoid repetitive motion. Prolonged and repetitive motions, such as digging, raking, trimming, pruning and planting, might irritate your skin, tendons or nerves. To avoid this, switch up your tasks every 15 minutes and take breaks between tasks. </a:t>
            </a:r>
          </a:p>
          <a:p>
            <a:pPr>
              <a:lnSpc>
                <a:spcPts val="3479"/>
              </a:lnSpc>
            </a:pPr>
          </a:p>
          <a:p>
            <a:pPr marL="518160" indent="-259080" lvl="1">
              <a:lnSpc>
                <a:spcPts val="3479"/>
              </a:lnSpc>
              <a:buFont typeface="Arial"/>
              <a:buChar char="•"/>
            </a:pPr>
            <a:r>
              <a:rPr lang="en-US" sz="2400">
                <a:solidFill>
                  <a:srgbClr val="FFFFFF"/>
                </a:solidFill>
                <a:latin typeface="Montserrat Bold"/>
              </a:rPr>
              <a:t>Banish bending. Kneeling instead of bending will put less strain on your back. For extra comfort, consider wearing kneepads. </a:t>
            </a:r>
          </a:p>
          <a:p>
            <a:pPr>
              <a:lnSpc>
                <a:spcPts val="3479"/>
              </a:lnSpc>
            </a:pPr>
          </a:p>
          <a:p>
            <a:pPr marL="518160" indent="-259080" lvl="1">
              <a:lnSpc>
                <a:spcPts val="3479"/>
              </a:lnSpc>
              <a:buFont typeface="Arial"/>
              <a:buChar char="•"/>
            </a:pPr>
            <a:r>
              <a:rPr lang="en-US" sz="2400">
                <a:solidFill>
                  <a:srgbClr val="FFFFFF"/>
                </a:solidFill>
                <a:latin typeface="Montserrat Bold"/>
              </a:rPr>
              <a:t>Check your lifting. When lifting objects, especially heavy ones, engage your legs and not your back. When you’re carrying heavy objects, hold objects close to your body to reduce strain. </a:t>
            </a:r>
          </a:p>
          <a:p>
            <a:pPr>
              <a:lnSpc>
                <a:spcPts val="3479"/>
              </a:lnSpc>
            </a:pPr>
          </a:p>
          <a:p>
            <a:pPr marL="518160" indent="-259080" lvl="1">
              <a:lnSpc>
                <a:spcPts val="3479"/>
              </a:lnSpc>
              <a:buFont typeface="Arial"/>
              <a:buChar char="•"/>
            </a:pPr>
            <a:r>
              <a:rPr lang="en-US" sz="2400">
                <a:solidFill>
                  <a:srgbClr val="FFFFFF"/>
                </a:solidFill>
                <a:latin typeface="Montserrat Bold"/>
              </a:rPr>
              <a:t>Look for pests. Check your clothes and body for ticks, which can cause several diseases. Better yet, help prevent tick bites by applying repellent. </a:t>
            </a:r>
          </a:p>
          <a:p>
            <a:pPr>
              <a:lnSpc>
                <a:spcPts val="3479"/>
              </a:lnSpc>
            </a:pPr>
          </a:p>
          <a:p>
            <a:pPr marL="518160" indent="-259080" lvl="1">
              <a:lnSpc>
                <a:spcPts val="3359"/>
              </a:lnSpc>
              <a:buFont typeface="Arial"/>
              <a:buChar char="•"/>
            </a:pPr>
            <a:r>
              <a:rPr lang="en-US" sz="2400">
                <a:solidFill>
                  <a:srgbClr val="FFFFFF"/>
                </a:solidFill>
                <a:latin typeface="Montserrat Bold"/>
              </a:rPr>
              <a:t>Block the sun and stay hydrated. </a:t>
            </a:r>
          </a:p>
        </p:txBody>
      </p:sp>
      <p:sp>
        <p:nvSpPr>
          <p:cNvPr name="TextBox 8" id="8"/>
          <p:cNvSpPr txBox="true"/>
          <p:nvPr/>
        </p:nvSpPr>
        <p:spPr>
          <a:xfrm rot="0">
            <a:off x="10857357" y="190517"/>
            <a:ext cx="6919115" cy="1714500"/>
          </a:xfrm>
          <a:prstGeom prst="rect">
            <a:avLst/>
          </a:prstGeom>
        </p:spPr>
        <p:txBody>
          <a:bodyPr anchor="t" rtlCol="false" tIns="0" lIns="0" bIns="0" rIns="0">
            <a:spAutoFit/>
          </a:bodyPr>
          <a:lstStyle/>
          <a:p>
            <a:pPr algn="r">
              <a:lnSpc>
                <a:spcPts val="6600"/>
              </a:lnSpc>
            </a:pPr>
            <a:r>
              <a:rPr lang="en-US" sz="6000">
                <a:solidFill>
                  <a:srgbClr val="01A6CC"/>
                </a:solidFill>
                <a:latin typeface="Barlow Bold"/>
              </a:rPr>
              <a:t>Gardening </a:t>
            </a:r>
          </a:p>
          <a:p>
            <a:pPr algn="r">
              <a:lnSpc>
                <a:spcPts val="6600"/>
              </a:lnSpc>
            </a:pPr>
            <a:r>
              <a:rPr lang="en-US" sz="6000">
                <a:solidFill>
                  <a:srgbClr val="FF8800"/>
                </a:solidFill>
                <a:latin typeface="Barlow Bold"/>
              </a:rPr>
              <a:t>Safety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5400000">
            <a:off x="-391587" y="3758177"/>
            <a:ext cx="7443478" cy="8713831"/>
          </a:xfrm>
          <a:custGeom>
            <a:avLst/>
            <a:gdLst/>
            <a:ahLst/>
            <a:cxnLst/>
            <a:rect r="r" b="b" t="t" l="l"/>
            <a:pathLst>
              <a:path h="8713831" w="7443478">
                <a:moveTo>
                  <a:pt x="7443478" y="8713832"/>
                </a:moveTo>
                <a:lnTo>
                  <a:pt x="0" y="8713832"/>
                </a:lnTo>
                <a:lnTo>
                  <a:pt x="0" y="0"/>
                </a:lnTo>
                <a:lnTo>
                  <a:pt x="7443478" y="0"/>
                </a:lnTo>
                <a:lnTo>
                  <a:pt x="7443478" y="8713832"/>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875619" y="1962285"/>
            <a:ext cx="13189949" cy="7101840"/>
          </a:xfrm>
          <a:prstGeom prst="rect">
            <a:avLst/>
          </a:prstGeom>
        </p:spPr>
        <p:txBody>
          <a:bodyPr anchor="t" rtlCol="false" tIns="0" lIns="0" bIns="0" rIns="0">
            <a:spAutoFit/>
          </a:bodyPr>
          <a:lstStyle/>
          <a:p>
            <a:pPr>
              <a:lnSpc>
                <a:spcPts val="3359"/>
              </a:lnSpc>
            </a:pPr>
            <a:r>
              <a:rPr lang="en-US" sz="2400">
                <a:solidFill>
                  <a:srgbClr val="000000"/>
                </a:solidFill>
                <a:latin typeface="Montserrat Bold"/>
              </a:rPr>
              <a:t>The most common concern when using sharp blades or edges is an injury, such as a cut (laceration, puncture) or an amputation. Tools or equipment with sharp blades or edges can include box cutters, utility knives, safety cutters and equipment with blades or moving parts such as hedge trimmers. To prevent cuts: </a:t>
            </a:r>
          </a:p>
          <a:p>
            <a:pPr>
              <a:lnSpc>
                <a:spcPts val="3359"/>
              </a:lnSpc>
            </a:pPr>
          </a:p>
          <a:p>
            <a:pPr marL="518160" indent="-259080" lvl="1">
              <a:lnSpc>
                <a:spcPts val="3359"/>
              </a:lnSpc>
              <a:buFont typeface="Arial"/>
              <a:buChar char="•"/>
            </a:pPr>
            <a:r>
              <a:rPr lang="en-US" sz="2400">
                <a:solidFill>
                  <a:srgbClr val="000000"/>
                </a:solidFill>
                <a:latin typeface="Montserrat Bold"/>
              </a:rPr>
              <a:t>Use the right tool for the job it was designed for.</a:t>
            </a:r>
          </a:p>
          <a:p>
            <a:pPr marL="518160" indent="-259080" lvl="1">
              <a:lnSpc>
                <a:spcPts val="3359"/>
              </a:lnSpc>
              <a:buFont typeface="Arial"/>
              <a:buChar char="•"/>
            </a:pPr>
            <a:r>
              <a:rPr lang="en-US" sz="2400">
                <a:solidFill>
                  <a:srgbClr val="000000"/>
                </a:solidFill>
                <a:latin typeface="Montserrat Bold"/>
              </a:rPr>
              <a:t>Make sure the blade is sharp. Dull blades require more force, increasing the chance of injury. </a:t>
            </a:r>
          </a:p>
          <a:p>
            <a:pPr marL="518160" indent="-259080" lvl="1">
              <a:lnSpc>
                <a:spcPts val="3359"/>
              </a:lnSpc>
              <a:buFont typeface="Arial"/>
              <a:buChar char="•"/>
            </a:pPr>
            <a:r>
              <a:rPr lang="en-US" sz="2400">
                <a:solidFill>
                  <a:srgbClr val="000000"/>
                </a:solidFill>
                <a:latin typeface="Montserrat Bold"/>
              </a:rPr>
              <a:t>Carry one tool at a time, tip and blade pointed down at your side. </a:t>
            </a:r>
          </a:p>
          <a:p>
            <a:pPr marL="518160" indent="-259080" lvl="1">
              <a:lnSpc>
                <a:spcPts val="3359"/>
              </a:lnSpc>
              <a:buFont typeface="Arial"/>
              <a:buChar char="•"/>
            </a:pPr>
            <a:r>
              <a:rPr lang="en-US" sz="2400">
                <a:solidFill>
                  <a:srgbClr val="000000"/>
                </a:solidFill>
                <a:latin typeface="Montserrat Bold"/>
              </a:rPr>
              <a:t>Work in a well-lit space so you can see what you are doing. </a:t>
            </a:r>
          </a:p>
          <a:p>
            <a:pPr marL="518160" indent="-259080" lvl="1">
              <a:lnSpc>
                <a:spcPts val="3359"/>
              </a:lnSpc>
              <a:buFont typeface="Arial"/>
              <a:buChar char="•"/>
            </a:pPr>
            <a:r>
              <a:rPr lang="en-US" sz="2400">
                <a:solidFill>
                  <a:srgbClr val="000000"/>
                </a:solidFill>
                <a:latin typeface="Montserrat Bold"/>
              </a:rPr>
              <a:t>Cut on a stable surface. </a:t>
            </a:r>
          </a:p>
          <a:p>
            <a:pPr marL="518160" indent="-259080" lvl="1">
              <a:lnSpc>
                <a:spcPts val="3359"/>
              </a:lnSpc>
              <a:buFont typeface="Arial"/>
              <a:buChar char="•"/>
            </a:pPr>
            <a:r>
              <a:rPr lang="en-US" sz="2400">
                <a:solidFill>
                  <a:srgbClr val="000000"/>
                </a:solidFill>
                <a:latin typeface="Montserrat Bold"/>
              </a:rPr>
              <a:t>Use pr</a:t>
            </a:r>
            <a:r>
              <a:rPr lang="en-US" sz="2400">
                <a:solidFill>
                  <a:srgbClr val="000000"/>
                </a:solidFill>
                <a:latin typeface="Montserrat Bold"/>
              </a:rPr>
              <a:t>otective clothing such as cut resistant or mesh gloves, and safety glasses to protect eyes if the blade shatters or breaks. </a:t>
            </a:r>
          </a:p>
          <a:p>
            <a:pPr marL="518160" indent="-259080" lvl="1">
              <a:lnSpc>
                <a:spcPts val="3359"/>
              </a:lnSpc>
              <a:buFont typeface="Arial"/>
              <a:buChar char="•"/>
            </a:pPr>
            <a:r>
              <a:rPr lang="en-US" sz="2400">
                <a:solidFill>
                  <a:srgbClr val="000000"/>
                </a:solidFill>
                <a:latin typeface="Montserrat Bold"/>
              </a:rPr>
              <a:t>Cut away from your body. Make sure no body parts are in the cutting path, or in the path the blade might take if it slips. </a:t>
            </a:r>
          </a:p>
          <a:p>
            <a:pPr marL="518160" indent="-259080" lvl="1">
              <a:lnSpc>
                <a:spcPts val="3359"/>
              </a:lnSpc>
              <a:buFont typeface="Arial"/>
              <a:buChar char="•"/>
            </a:pPr>
            <a:r>
              <a:rPr lang="en-US" sz="2400">
                <a:solidFill>
                  <a:srgbClr val="000000"/>
                </a:solidFill>
                <a:latin typeface="Montserrat Bold"/>
              </a:rPr>
              <a:t>If the tool has a retractable blade, retract it immediately after use, and retract it fully. Similarly, close scissors or snips when not in use. </a:t>
            </a:r>
          </a:p>
        </p:txBody>
      </p:sp>
      <p:sp>
        <p:nvSpPr>
          <p:cNvPr name="Freeform 4" id="4"/>
          <p:cNvSpPr/>
          <p:nvPr/>
        </p:nvSpPr>
        <p:spPr>
          <a:xfrm flipH="true" flipV="false" rot="-8639330">
            <a:off x="17480955" y="-2142145"/>
            <a:ext cx="1614089" cy="4697085"/>
          </a:xfrm>
          <a:custGeom>
            <a:avLst/>
            <a:gdLst/>
            <a:ahLst/>
            <a:cxnLst/>
            <a:rect r="r" b="b" t="t" l="l"/>
            <a:pathLst>
              <a:path h="4697085" w="1614089">
                <a:moveTo>
                  <a:pt x="1614090" y="0"/>
                </a:moveTo>
                <a:lnTo>
                  <a:pt x="0" y="0"/>
                </a:lnTo>
                <a:lnTo>
                  <a:pt x="0" y="4697085"/>
                </a:lnTo>
                <a:lnTo>
                  <a:pt x="1614090" y="4697085"/>
                </a:lnTo>
                <a:lnTo>
                  <a:pt x="161409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7009330">
            <a:off x="15098113" y="-1734379"/>
            <a:ext cx="1366686" cy="3977130"/>
          </a:xfrm>
          <a:custGeom>
            <a:avLst/>
            <a:gdLst/>
            <a:ahLst/>
            <a:cxnLst/>
            <a:rect r="r" b="b" t="t" l="l"/>
            <a:pathLst>
              <a:path h="3977130" w="1366686">
                <a:moveTo>
                  <a:pt x="1366686" y="0"/>
                </a:moveTo>
                <a:lnTo>
                  <a:pt x="0" y="0"/>
                </a:lnTo>
                <a:lnTo>
                  <a:pt x="0" y="3977130"/>
                </a:lnTo>
                <a:lnTo>
                  <a:pt x="1366686" y="3977130"/>
                </a:lnTo>
                <a:lnTo>
                  <a:pt x="136668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8426363">
            <a:off x="-1014273" y="-2607200"/>
            <a:ext cx="1791857" cy="5214399"/>
          </a:xfrm>
          <a:custGeom>
            <a:avLst/>
            <a:gdLst/>
            <a:ahLst/>
            <a:cxnLst/>
            <a:rect r="r" b="b" t="t" l="l"/>
            <a:pathLst>
              <a:path h="5214399" w="1791857">
                <a:moveTo>
                  <a:pt x="1791857" y="0"/>
                </a:moveTo>
                <a:lnTo>
                  <a:pt x="0" y="0"/>
                </a:lnTo>
                <a:lnTo>
                  <a:pt x="0" y="5214400"/>
                </a:lnTo>
                <a:lnTo>
                  <a:pt x="1791857" y="5214400"/>
                </a:lnTo>
                <a:lnTo>
                  <a:pt x="1791857"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true" flipV="false" rot="8841619">
            <a:off x="-752554" y="-303888"/>
            <a:ext cx="1505109" cy="4379946"/>
          </a:xfrm>
          <a:custGeom>
            <a:avLst/>
            <a:gdLst/>
            <a:ahLst/>
            <a:cxnLst/>
            <a:rect r="r" b="b" t="t" l="l"/>
            <a:pathLst>
              <a:path h="4379946" w="1505109">
                <a:moveTo>
                  <a:pt x="1505108" y="0"/>
                </a:moveTo>
                <a:lnTo>
                  <a:pt x="0" y="0"/>
                </a:lnTo>
                <a:lnTo>
                  <a:pt x="0" y="4379947"/>
                </a:lnTo>
                <a:lnTo>
                  <a:pt x="1505108" y="4379947"/>
                </a:lnTo>
                <a:lnTo>
                  <a:pt x="1505108"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4562242">
            <a:off x="352279" y="6848280"/>
            <a:ext cx="2153885" cy="2409941"/>
          </a:xfrm>
          <a:custGeom>
            <a:avLst/>
            <a:gdLst/>
            <a:ahLst/>
            <a:cxnLst/>
            <a:rect r="r" b="b" t="t" l="l"/>
            <a:pathLst>
              <a:path h="2409941" w="2153885">
                <a:moveTo>
                  <a:pt x="0" y="0"/>
                </a:moveTo>
                <a:lnTo>
                  <a:pt x="2153885" y="0"/>
                </a:lnTo>
                <a:lnTo>
                  <a:pt x="2153885" y="2409941"/>
                </a:lnTo>
                <a:lnTo>
                  <a:pt x="0" y="240994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483701" y="4008072"/>
            <a:ext cx="2163076" cy="1832716"/>
          </a:xfrm>
          <a:custGeom>
            <a:avLst/>
            <a:gdLst/>
            <a:ahLst/>
            <a:cxnLst/>
            <a:rect r="r" b="b" t="t" l="l"/>
            <a:pathLst>
              <a:path h="1832716" w="2163076">
                <a:moveTo>
                  <a:pt x="0" y="0"/>
                </a:moveTo>
                <a:lnTo>
                  <a:pt x="2163076" y="0"/>
                </a:lnTo>
                <a:lnTo>
                  <a:pt x="2163076" y="1832715"/>
                </a:lnTo>
                <a:lnTo>
                  <a:pt x="0" y="183271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9124602" y="571509"/>
            <a:ext cx="4573897" cy="960518"/>
          </a:xfrm>
          <a:custGeom>
            <a:avLst/>
            <a:gdLst/>
            <a:ahLst/>
            <a:cxnLst/>
            <a:rect r="r" b="b" t="t" l="l"/>
            <a:pathLst>
              <a:path h="960518" w="4573897">
                <a:moveTo>
                  <a:pt x="0" y="0"/>
                </a:moveTo>
                <a:lnTo>
                  <a:pt x="4573896" y="0"/>
                </a:lnTo>
                <a:lnTo>
                  <a:pt x="4573896" y="960518"/>
                </a:lnTo>
                <a:lnTo>
                  <a:pt x="0" y="96051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true" flipV="false" rot="0">
            <a:off x="14811353" y="5309267"/>
            <a:ext cx="2886036" cy="3018077"/>
          </a:xfrm>
          <a:custGeom>
            <a:avLst/>
            <a:gdLst/>
            <a:ahLst/>
            <a:cxnLst/>
            <a:rect r="r" b="b" t="t" l="l"/>
            <a:pathLst>
              <a:path h="3018077" w="2886036">
                <a:moveTo>
                  <a:pt x="2886036" y="0"/>
                </a:moveTo>
                <a:lnTo>
                  <a:pt x="0" y="0"/>
                </a:lnTo>
                <a:lnTo>
                  <a:pt x="0" y="3018077"/>
                </a:lnTo>
                <a:lnTo>
                  <a:pt x="2886036" y="3018077"/>
                </a:lnTo>
                <a:lnTo>
                  <a:pt x="2886036"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2" id="12"/>
          <p:cNvSpPr txBox="true"/>
          <p:nvPr/>
        </p:nvSpPr>
        <p:spPr>
          <a:xfrm rot="0">
            <a:off x="2413334" y="609609"/>
            <a:ext cx="6919115" cy="876283"/>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Bladed Tool</a:t>
            </a:r>
          </a:p>
        </p:txBody>
      </p:sp>
      <p:sp>
        <p:nvSpPr>
          <p:cNvPr name="TextBox 13" id="13"/>
          <p:cNvSpPr txBox="true"/>
          <p:nvPr/>
        </p:nvSpPr>
        <p:spPr>
          <a:xfrm rot="0">
            <a:off x="6593952" y="609609"/>
            <a:ext cx="6919115" cy="876283"/>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63957" y="2482683"/>
            <a:ext cx="5815484" cy="7424186"/>
            <a:chOff x="0" y="0"/>
            <a:chExt cx="7753978" cy="9898915"/>
          </a:xfrm>
        </p:grpSpPr>
        <p:pic>
          <p:nvPicPr>
            <p:cNvPr name="Picture 3" id="3"/>
            <p:cNvPicPr>
              <a:picLocks noChangeAspect="true"/>
            </p:cNvPicPr>
            <p:nvPr/>
          </p:nvPicPr>
          <p:blipFill>
            <a:blip r:embed="rId2"/>
            <a:srcRect l="34737" t="0" r="34737" b="0"/>
            <a:stretch>
              <a:fillRect/>
            </a:stretch>
          </p:blipFill>
          <p:spPr>
            <a:xfrm flipH="false" flipV="false">
              <a:off x="0" y="0"/>
              <a:ext cx="7753978" cy="9898915"/>
            </a:xfrm>
            <a:prstGeom prst="rect">
              <a:avLst/>
            </a:prstGeom>
          </p:spPr>
        </p:pic>
      </p:grpSp>
      <p:grpSp>
        <p:nvGrpSpPr>
          <p:cNvPr name="Group 4" id="4"/>
          <p:cNvGrpSpPr/>
          <p:nvPr/>
        </p:nvGrpSpPr>
        <p:grpSpPr>
          <a:xfrm rot="0">
            <a:off x="6824394" y="397460"/>
            <a:ext cx="11009228" cy="9509409"/>
            <a:chOff x="0" y="0"/>
            <a:chExt cx="4215262" cy="3641005"/>
          </a:xfrm>
        </p:grpSpPr>
        <p:sp>
          <p:nvSpPr>
            <p:cNvPr name="Freeform 5" id="5"/>
            <p:cNvSpPr/>
            <p:nvPr/>
          </p:nvSpPr>
          <p:spPr>
            <a:xfrm flipH="false" flipV="false" rot="0">
              <a:off x="0" y="0"/>
              <a:ext cx="4215262" cy="3641005"/>
            </a:xfrm>
            <a:custGeom>
              <a:avLst/>
              <a:gdLst/>
              <a:ahLst/>
              <a:cxnLst/>
              <a:rect r="r" b="b" t="t" l="l"/>
              <a:pathLst>
                <a:path h="3641005" w="4215262">
                  <a:moveTo>
                    <a:pt x="4090802" y="3641005"/>
                  </a:moveTo>
                  <a:lnTo>
                    <a:pt x="124460" y="3641005"/>
                  </a:lnTo>
                  <a:cubicBezTo>
                    <a:pt x="55880" y="3641005"/>
                    <a:pt x="0" y="3585125"/>
                    <a:pt x="0" y="3516545"/>
                  </a:cubicBezTo>
                  <a:lnTo>
                    <a:pt x="0" y="124460"/>
                  </a:lnTo>
                  <a:cubicBezTo>
                    <a:pt x="0" y="55880"/>
                    <a:pt x="55880" y="0"/>
                    <a:pt x="124460" y="0"/>
                  </a:cubicBezTo>
                  <a:lnTo>
                    <a:pt x="4090803" y="0"/>
                  </a:lnTo>
                  <a:cubicBezTo>
                    <a:pt x="4159383" y="0"/>
                    <a:pt x="4215262" y="55880"/>
                    <a:pt x="4215262" y="124460"/>
                  </a:cubicBezTo>
                  <a:lnTo>
                    <a:pt x="4215262" y="3516545"/>
                  </a:lnTo>
                  <a:cubicBezTo>
                    <a:pt x="4215262" y="3585125"/>
                    <a:pt x="4159383" y="3641005"/>
                    <a:pt x="4090803" y="3641005"/>
                  </a:cubicBezTo>
                  <a:close/>
                </a:path>
              </a:pathLst>
            </a:custGeom>
            <a:solidFill>
              <a:srgbClr val="FF8800"/>
            </a:solidFill>
          </p:spPr>
        </p:sp>
      </p:grpSp>
      <p:grpSp>
        <p:nvGrpSpPr>
          <p:cNvPr name="Group 6" id="6"/>
          <p:cNvGrpSpPr/>
          <p:nvPr/>
        </p:nvGrpSpPr>
        <p:grpSpPr>
          <a:xfrm rot="0">
            <a:off x="563957" y="2482683"/>
            <a:ext cx="5815484" cy="7424186"/>
            <a:chOff x="0" y="0"/>
            <a:chExt cx="7753978" cy="9898915"/>
          </a:xfrm>
        </p:grpSpPr>
        <p:pic>
          <p:nvPicPr>
            <p:cNvPr name="Picture 7" id="7"/>
            <p:cNvPicPr>
              <a:picLocks noChangeAspect="true"/>
            </p:cNvPicPr>
            <p:nvPr/>
          </p:nvPicPr>
          <p:blipFill>
            <a:blip r:embed="rId3"/>
            <a:srcRect l="0" t="14094" r="0" b="14094"/>
            <a:stretch>
              <a:fillRect/>
            </a:stretch>
          </p:blipFill>
          <p:spPr>
            <a:xfrm flipH="false" flipV="false">
              <a:off x="0" y="0"/>
              <a:ext cx="7753978" cy="9898915"/>
            </a:xfrm>
            <a:prstGeom prst="rect">
              <a:avLst/>
            </a:prstGeom>
          </p:spPr>
        </p:pic>
      </p:grpSp>
      <p:sp>
        <p:nvSpPr>
          <p:cNvPr name="TextBox 8" id="8"/>
          <p:cNvSpPr txBox="true"/>
          <p:nvPr/>
        </p:nvSpPr>
        <p:spPr>
          <a:xfrm rot="0">
            <a:off x="563957" y="435560"/>
            <a:ext cx="5303073"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Bladed Tool</a:t>
            </a:r>
          </a:p>
        </p:txBody>
      </p:sp>
      <p:sp>
        <p:nvSpPr>
          <p:cNvPr name="TextBox 9" id="9"/>
          <p:cNvSpPr txBox="true"/>
          <p:nvPr/>
        </p:nvSpPr>
        <p:spPr>
          <a:xfrm rot="0">
            <a:off x="563957" y="1349943"/>
            <a:ext cx="5303073" cy="876300"/>
          </a:xfrm>
          <a:prstGeom prst="rect">
            <a:avLst/>
          </a:prstGeom>
        </p:spPr>
        <p:txBody>
          <a:bodyPr anchor="t" rtlCol="false" tIns="0" lIns="0" bIns="0" rIns="0">
            <a:spAutoFit/>
          </a:bodyPr>
          <a:lstStyle/>
          <a:p>
            <a:pPr>
              <a:lnSpc>
                <a:spcPts val="6600"/>
              </a:lnSpc>
            </a:pPr>
            <a:r>
              <a:rPr lang="en-US" sz="6000">
                <a:solidFill>
                  <a:srgbClr val="FF8800"/>
                </a:solidFill>
                <a:latin typeface="Barlow Bold"/>
              </a:rPr>
              <a:t>Safety</a:t>
            </a:r>
          </a:p>
        </p:txBody>
      </p:sp>
      <p:sp>
        <p:nvSpPr>
          <p:cNvPr name="TextBox 10" id="10"/>
          <p:cNvSpPr txBox="true"/>
          <p:nvPr/>
        </p:nvSpPr>
        <p:spPr>
          <a:xfrm rot="0">
            <a:off x="7326347" y="637633"/>
            <a:ext cx="10005322" cy="8989411"/>
          </a:xfrm>
          <a:prstGeom prst="rect">
            <a:avLst/>
          </a:prstGeom>
        </p:spPr>
        <p:txBody>
          <a:bodyPr anchor="t" rtlCol="false" tIns="0" lIns="0" bIns="0" rIns="0">
            <a:spAutoFit/>
          </a:bodyPr>
          <a:lstStyle/>
          <a:p>
            <a:pPr marL="410216" indent="-205108" lvl="1">
              <a:lnSpc>
                <a:spcPts val="2660"/>
              </a:lnSpc>
              <a:buFont typeface="Arial"/>
              <a:buChar char="•"/>
            </a:pPr>
            <a:r>
              <a:rPr lang="en-US" sz="1900">
                <a:solidFill>
                  <a:srgbClr val="FFFFFF"/>
                </a:solidFill>
                <a:latin typeface="Montserrat Bold"/>
              </a:rPr>
              <a:t>F</a:t>
            </a:r>
            <a:r>
              <a:rPr lang="en-US" sz="1900">
                <a:solidFill>
                  <a:srgbClr val="FFFFFF"/>
                </a:solidFill>
                <a:latin typeface="Montserrat Bold"/>
              </a:rPr>
              <a:t>ollow the manufacturer's instruction manual when you operate,              clean and maintain the equipment. </a:t>
            </a:r>
          </a:p>
          <a:p>
            <a:pPr>
              <a:lnSpc>
                <a:spcPts val="2660"/>
              </a:lnSpc>
            </a:pPr>
          </a:p>
          <a:p>
            <a:pPr marL="410216" indent="-205108" lvl="1">
              <a:lnSpc>
                <a:spcPts val="2660"/>
              </a:lnSpc>
              <a:buFont typeface="Arial"/>
              <a:buChar char="•"/>
            </a:pPr>
            <a:r>
              <a:rPr lang="en-US" sz="1900">
                <a:solidFill>
                  <a:srgbClr val="FFFFFF"/>
                </a:solidFill>
                <a:latin typeface="Montserrat Bold"/>
              </a:rPr>
              <a:t>Make sure that all guards and safety devices are in place and                 functioning properly. </a:t>
            </a:r>
          </a:p>
          <a:p>
            <a:pPr>
              <a:lnSpc>
                <a:spcPts val="2660"/>
              </a:lnSpc>
            </a:pPr>
          </a:p>
          <a:p>
            <a:pPr marL="410216" indent="-205108" lvl="1">
              <a:lnSpc>
                <a:spcPts val="2660"/>
              </a:lnSpc>
              <a:buFont typeface="Arial"/>
              <a:buChar char="•"/>
            </a:pPr>
            <a:r>
              <a:rPr lang="en-US" sz="1900">
                <a:solidFill>
                  <a:srgbClr val="FFFFFF"/>
                </a:solidFill>
                <a:latin typeface="Montserrat Bold"/>
              </a:rPr>
              <a:t>M</a:t>
            </a:r>
            <a:r>
              <a:rPr lang="en-US" sz="1900">
                <a:solidFill>
                  <a:srgbClr val="FFFFFF"/>
                </a:solidFill>
                <a:latin typeface="Montserrat Bold"/>
              </a:rPr>
              <a:t>ake sure cutting blades are sharp. </a:t>
            </a:r>
          </a:p>
          <a:p>
            <a:pPr>
              <a:lnSpc>
                <a:spcPts val="2660"/>
              </a:lnSpc>
            </a:pPr>
          </a:p>
          <a:p>
            <a:pPr marL="410216" indent="-205108" lvl="1">
              <a:lnSpc>
                <a:spcPts val="2660"/>
              </a:lnSpc>
              <a:buFont typeface="Arial"/>
              <a:buChar char="•"/>
            </a:pPr>
            <a:r>
              <a:rPr lang="en-US" sz="1900">
                <a:solidFill>
                  <a:srgbClr val="FFFFFF"/>
                </a:solidFill>
                <a:latin typeface="Montserrat Bold"/>
              </a:rPr>
              <a:t>Keep your hands away from the edges of cutting blades – make sure you can see both your hands (and all your fingers) as well as the cutting blades. Keep your eyes on the item you are cutting and know where your fingers are in relation to the blade. </a:t>
            </a:r>
          </a:p>
          <a:p>
            <a:pPr>
              <a:lnSpc>
                <a:spcPts val="2660"/>
              </a:lnSpc>
            </a:pPr>
          </a:p>
          <a:p>
            <a:pPr marL="410216" indent="-205108" lvl="1">
              <a:lnSpc>
                <a:spcPts val="2660"/>
              </a:lnSpc>
              <a:buFont typeface="Arial"/>
              <a:buChar char="•"/>
            </a:pPr>
            <a:r>
              <a:rPr lang="en-US" sz="1900">
                <a:solidFill>
                  <a:srgbClr val="FFFFFF"/>
                </a:solidFill>
                <a:latin typeface="Montserrat Bold"/>
              </a:rPr>
              <a:t>Keep your hands away from all moving parts and avoid cleaning or brushing off moving parts such as cutting blades. </a:t>
            </a:r>
          </a:p>
          <a:p>
            <a:pPr>
              <a:lnSpc>
                <a:spcPts val="2660"/>
              </a:lnSpc>
            </a:pPr>
          </a:p>
          <a:p>
            <a:pPr marL="410216" indent="-205108" lvl="1">
              <a:lnSpc>
                <a:spcPts val="2660"/>
              </a:lnSpc>
              <a:buFont typeface="Arial"/>
              <a:buChar char="•"/>
            </a:pPr>
            <a:r>
              <a:rPr lang="en-US" sz="1900">
                <a:solidFill>
                  <a:srgbClr val="FFFFFF"/>
                </a:solidFill>
                <a:latin typeface="Montserrat Bold"/>
              </a:rPr>
              <a:t>Tu</a:t>
            </a:r>
            <a:r>
              <a:rPr lang="en-US" sz="1900">
                <a:solidFill>
                  <a:srgbClr val="FFFFFF"/>
                </a:solidFill>
                <a:latin typeface="Montserrat Bold"/>
              </a:rPr>
              <a:t>rn off and unplug the equipment before trying to dislodge items and before disassembling and cleaning. </a:t>
            </a:r>
          </a:p>
          <a:p>
            <a:pPr>
              <a:lnSpc>
                <a:spcPts val="2660"/>
              </a:lnSpc>
            </a:pPr>
          </a:p>
          <a:p>
            <a:pPr marL="410216" indent="-205108" lvl="1">
              <a:lnSpc>
                <a:spcPts val="2660"/>
              </a:lnSpc>
              <a:buFont typeface="Arial"/>
              <a:buChar char="•"/>
            </a:pPr>
            <a:r>
              <a:rPr lang="en-US" sz="1900">
                <a:solidFill>
                  <a:srgbClr val="FFFFFF"/>
                </a:solidFill>
                <a:latin typeface="Montserrat Bold"/>
              </a:rPr>
              <a:t>Put all guards and safety devices back in place after cleaning. </a:t>
            </a:r>
          </a:p>
          <a:p>
            <a:pPr>
              <a:lnSpc>
                <a:spcPts val="2660"/>
              </a:lnSpc>
            </a:pPr>
          </a:p>
          <a:p>
            <a:pPr marL="410216" indent="-205108" lvl="1">
              <a:lnSpc>
                <a:spcPts val="2660"/>
              </a:lnSpc>
              <a:buFont typeface="Arial"/>
              <a:buChar char="•"/>
            </a:pPr>
            <a:r>
              <a:rPr lang="en-US" sz="1900">
                <a:solidFill>
                  <a:srgbClr val="FFFFFF"/>
                </a:solidFill>
                <a:latin typeface="Montserrat Bold"/>
              </a:rPr>
              <a:t>If there are moving parts, cover or tie back your hair, tuck in loose or frayed clothing and remove your gloves and jewelry. </a:t>
            </a:r>
          </a:p>
          <a:p>
            <a:pPr>
              <a:lnSpc>
                <a:spcPts val="2660"/>
              </a:lnSpc>
            </a:pPr>
          </a:p>
          <a:p>
            <a:pPr marL="410216" indent="-205108" lvl="1">
              <a:lnSpc>
                <a:spcPts val="2660"/>
              </a:lnSpc>
              <a:buFont typeface="Arial"/>
              <a:buChar char="•"/>
            </a:pPr>
            <a:r>
              <a:rPr lang="en-US" sz="1900">
                <a:solidFill>
                  <a:srgbClr val="FFFFFF"/>
                </a:solidFill>
                <a:latin typeface="Montserrat Bold"/>
              </a:rPr>
              <a:t>Do not bypass any guards or safety devices. </a:t>
            </a:r>
          </a:p>
          <a:p>
            <a:pPr>
              <a:lnSpc>
                <a:spcPts val="2660"/>
              </a:lnSpc>
            </a:pPr>
          </a:p>
          <a:p>
            <a:pPr marL="410216" indent="-205108" lvl="1">
              <a:lnSpc>
                <a:spcPts val="2660"/>
              </a:lnSpc>
              <a:buFont typeface="Arial"/>
              <a:buChar char="•"/>
            </a:pPr>
            <a:r>
              <a:rPr lang="en-US" sz="1900">
                <a:solidFill>
                  <a:srgbClr val="FFFFFF"/>
                </a:solidFill>
                <a:latin typeface="Montserrat Bold"/>
              </a:rPr>
              <a:t>Do not operate the equipment if you feel tired or unwell.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1A6CC"/>
        </a:solidFill>
      </p:bgPr>
    </p:bg>
    <p:spTree>
      <p:nvGrpSpPr>
        <p:cNvPr id="1" name=""/>
        <p:cNvGrpSpPr/>
        <p:nvPr/>
      </p:nvGrpSpPr>
      <p:grpSpPr>
        <a:xfrm>
          <a:off x="0" y="0"/>
          <a:ext cx="0" cy="0"/>
          <a:chOff x="0" y="0"/>
          <a:chExt cx="0" cy="0"/>
        </a:xfrm>
      </p:grpSpPr>
      <p:grpSp>
        <p:nvGrpSpPr>
          <p:cNvPr name="Group 2" id="2"/>
          <p:cNvGrpSpPr/>
          <p:nvPr/>
        </p:nvGrpSpPr>
        <p:grpSpPr>
          <a:xfrm rot="-10800000">
            <a:off x="-97794" y="-38100"/>
            <a:ext cx="18385794" cy="5399870"/>
            <a:chOff x="0" y="0"/>
            <a:chExt cx="6350000" cy="1864982"/>
          </a:xfrm>
        </p:grpSpPr>
        <p:sp>
          <p:nvSpPr>
            <p:cNvPr name="Freeform 3" id="3"/>
            <p:cNvSpPr/>
            <p:nvPr/>
          </p:nvSpPr>
          <p:spPr>
            <a:xfrm flipH="false" flipV="false" rot="0">
              <a:off x="0" y="82550"/>
              <a:ext cx="6350000" cy="1781162"/>
            </a:xfrm>
            <a:custGeom>
              <a:avLst/>
              <a:gdLst/>
              <a:ahLst/>
              <a:cxnLst/>
              <a:rect r="r" b="b" t="t" l="l"/>
              <a:pathLst>
                <a:path h="1781162" w="6350000">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781162"/>
                  </a:lnTo>
                  <a:lnTo>
                    <a:pt x="6350000" y="1781162"/>
                  </a:lnTo>
                  <a:lnTo>
                    <a:pt x="6350000" y="0"/>
                  </a:lnTo>
                  <a:cubicBezTo>
                    <a:pt x="6111240" y="0"/>
                    <a:pt x="5981700" y="82550"/>
                    <a:pt x="5877560" y="149860"/>
                  </a:cubicBezTo>
                  <a:close/>
                </a:path>
              </a:pathLst>
            </a:custGeom>
            <a:solidFill>
              <a:srgbClr val="FFFFFF"/>
            </a:solidFill>
          </p:spPr>
        </p:sp>
      </p:grpSp>
      <p:sp>
        <p:nvSpPr>
          <p:cNvPr name="TextBox 4" id="4"/>
          <p:cNvSpPr txBox="true"/>
          <p:nvPr/>
        </p:nvSpPr>
        <p:spPr>
          <a:xfrm rot="0">
            <a:off x="3506207" y="5766905"/>
            <a:ext cx="11275587" cy="1790065"/>
          </a:xfrm>
          <a:prstGeom prst="rect">
            <a:avLst/>
          </a:prstGeom>
        </p:spPr>
        <p:txBody>
          <a:bodyPr anchor="t" rtlCol="false" tIns="0" lIns="0" bIns="0" rIns="0">
            <a:spAutoFit/>
          </a:bodyPr>
          <a:lstStyle/>
          <a:p>
            <a:pPr algn="ctr">
              <a:lnSpc>
                <a:spcPts val="4760"/>
              </a:lnSpc>
            </a:pPr>
            <a:r>
              <a:rPr lang="en-US" sz="3400">
                <a:solidFill>
                  <a:srgbClr val="000000"/>
                </a:solidFill>
                <a:latin typeface="Barlow Bold"/>
              </a:rPr>
              <a:t>Off-duty mishaps</a:t>
            </a:r>
            <a:r>
              <a:rPr lang="en-US" sz="3400">
                <a:solidFill>
                  <a:srgbClr val="000000"/>
                </a:solidFill>
                <a:latin typeface="Barlow Bold"/>
              </a:rPr>
              <a:t> by uniformed service members are </a:t>
            </a:r>
          </a:p>
          <a:p>
            <a:pPr algn="ctr">
              <a:lnSpc>
                <a:spcPts val="4760"/>
              </a:lnSpc>
            </a:pPr>
            <a:r>
              <a:rPr lang="en-US" sz="3400">
                <a:solidFill>
                  <a:srgbClr val="000000"/>
                </a:solidFill>
                <a:latin typeface="Barlow Bold"/>
              </a:rPr>
              <a:t>required reports in the Risk Management Information (RMI) </a:t>
            </a:r>
          </a:p>
          <a:p>
            <a:pPr algn="ctr">
              <a:lnSpc>
                <a:spcPts val="4760"/>
              </a:lnSpc>
            </a:pPr>
            <a:r>
              <a:rPr lang="en-US" sz="3400">
                <a:solidFill>
                  <a:srgbClr val="000000"/>
                </a:solidFill>
                <a:latin typeface="Barlow Bold"/>
              </a:rPr>
              <a:t>mishap reporting system: https://afsas.safety.af.mil</a:t>
            </a:r>
          </a:p>
        </p:txBody>
      </p:sp>
      <p:sp>
        <p:nvSpPr>
          <p:cNvPr name="Freeform 5" id="5"/>
          <p:cNvSpPr/>
          <p:nvPr/>
        </p:nvSpPr>
        <p:spPr>
          <a:xfrm flipH="false" flipV="false" rot="0">
            <a:off x="5071817" y="981075"/>
            <a:ext cx="8144365" cy="3126044"/>
          </a:xfrm>
          <a:custGeom>
            <a:avLst/>
            <a:gdLst/>
            <a:ahLst/>
            <a:cxnLst/>
            <a:rect r="r" b="b" t="t" l="l"/>
            <a:pathLst>
              <a:path h="3126044" w="8144365">
                <a:moveTo>
                  <a:pt x="0" y="0"/>
                </a:moveTo>
                <a:lnTo>
                  <a:pt x="8144366" y="0"/>
                </a:lnTo>
                <a:lnTo>
                  <a:pt x="8144366" y="3126044"/>
                </a:lnTo>
                <a:lnTo>
                  <a:pt x="0" y="3126044"/>
                </a:lnTo>
                <a:lnTo>
                  <a:pt x="0" y="0"/>
                </a:lnTo>
                <a:close/>
              </a:path>
            </a:pathLst>
          </a:custGeom>
          <a:blipFill>
            <a:blip r:embed="rId2"/>
            <a:stretch>
              <a:fillRect l="0" t="0" r="0" b="0"/>
            </a:stretch>
          </a:blipFill>
        </p:spPr>
      </p:sp>
      <p:sp>
        <p:nvSpPr>
          <p:cNvPr name="TextBox 6" id="6"/>
          <p:cNvSpPr txBox="true"/>
          <p:nvPr/>
        </p:nvSpPr>
        <p:spPr>
          <a:xfrm rot="0">
            <a:off x="4483257" y="8285956"/>
            <a:ext cx="9321486" cy="447676"/>
          </a:xfrm>
          <a:prstGeom prst="rect">
            <a:avLst/>
          </a:prstGeom>
        </p:spPr>
        <p:txBody>
          <a:bodyPr anchor="t" rtlCol="false" tIns="0" lIns="0" bIns="0" rIns="0">
            <a:spAutoFit/>
          </a:bodyPr>
          <a:lstStyle/>
          <a:p>
            <a:pPr algn="ctr">
              <a:lnSpc>
                <a:spcPts val="3300"/>
              </a:lnSpc>
            </a:pPr>
            <a:r>
              <a:rPr lang="en-US" sz="3000">
                <a:solidFill>
                  <a:srgbClr val="545454"/>
                </a:solidFill>
                <a:latin typeface="Barlow Bold Italics"/>
              </a:rPr>
              <a:t>Without accurate data, honest analysis cannot be made.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420695" y="0"/>
            <a:ext cx="7867305" cy="10321180"/>
            <a:chOff x="0" y="0"/>
            <a:chExt cx="10489740" cy="13761573"/>
          </a:xfrm>
        </p:grpSpPr>
        <p:pic>
          <p:nvPicPr>
            <p:cNvPr name="Picture 3" id="3"/>
            <p:cNvPicPr>
              <a:picLocks noChangeAspect="true"/>
            </p:cNvPicPr>
            <p:nvPr/>
          </p:nvPicPr>
          <p:blipFill>
            <a:blip r:embed="rId2"/>
            <a:srcRect l="34796" t="0" r="16745" b="4641"/>
            <a:stretch>
              <a:fillRect/>
            </a:stretch>
          </p:blipFill>
          <p:spPr>
            <a:xfrm flipH="false" flipV="false">
              <a:off x="0" y="0"/>
              <a:ext cx="10489740" cy="13761573"/>
            </a:xfrm>
            <a:prstGeom prst="rect">
              <a:avLst/>
            </a:prstGeom>
          </p:spPr>
        </p:pic>
      </p:grpSp>
      <p:sp>
        <p:nvSpPr>
          <p:cNvPr name="Freeform 4" id="4"/>
          <p:cNvSpPr/>
          <p:nvPr/>
        </p:nvSpPr>
        <p:spPr>
          <a:xfrm flipH="false" flipV="true" rot="-2275862">
            <a:off x="5442161" y="-1371167"/>
            <a:ext cx="9661185" cy="13681551"/>
          </a:xfrm>
          <a:custGeom>
            <a:avLst/>
            <a:gdLst/>
            <a:ahLst/>
            <a:cxnLst/>
            <a:rect r="r" b="b" t="t" l="l"/>
            <a:pathLst>
              <a:path h="13681551" w="9661185">
                <a:moveTo>
                  <a:pt x="0" y="13681551"/>
                </a:moveTo>
                <a:lnTo>
                  <a:pt x="9661185" y="13681551"/>
                </a:lnTo>
                <a:lnTo>
                  <a:pt x="9661185" y="0"/>
                </a:lnTo>
                <a:lnTo>
                  <a:pt x="0" y="0"/>
                </a:lnTo>
                <a:lnTo>
                  <a:pt x="0" y="13681551"/>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4507067" y="2278404"/>
            <a:ext cx="3816577" cy="5817601"/>
            <a:chOff x="0" y="0"/>
            <a:chExt cx="1461308" cy="2227469"/>
          </a:xfrm>
        </p:grpSpPr>
        <p:sp>
          <p:nvSpPr>
            <p:cNvPr name="Freeform 6" id="6"/>
            <p:cNvSpPr/>
            <p:nvPr/>
          </p:nvSpPr>
          <p:spPr>
            <a:xfrm flipH="false" flipV="false" rot="0">
              <a:off x="0" y="0"/>
              <a:ext cx="1461308" cy="2227469"/>
            </a:xfrm>
            <a:custGeom>
              <a:avLst/>
              <a:gdLst/>
              <a:ahLst/>
              <a:cxnLst/>
              <a:rect r="r" b="b" t="t" l="l"/>
              <a:pathLst>
                <a:path h="2227469" w="1461308">
                  <a:moveTo>
                    <a:pt x="1336848" y="2227469"/>
                  </a:moveTo>
                  <a:lnTo>
                    <a:pt x="124460" y="2227469"/>
                  </a:lnTo>
                  <a:cubicBezTo>
                    <a:pt x="55880" y="2227469"/>
                    <a:pt x="0" y="2171589"/>
                    <a:pt x="0" y="2103009"/>
                  </a:cubicBezTo>
                  <a:lnTo>
                    <a:pt x="0" y="124460"/>
                  </a:lnTo>
                  <a:cubicBezTo>
                    <a:pt x="0" y="55880"/>
                    <a:pt x="55880" y="0"/>
                    <a:pt x="124460" y="0"/>
                  </a:cubicBezTo>
                  <a:lnTo>
                    <a:pt x="1336848" y="0"/>
                  </a:lnTo>
                  <a:cubicBezTo>
                    <a:pt x="1405428" y="0"/>
                    <a:pt x="1461308" y="55880"/>
                    <a:pt x="1461308" y="124460"/>
                  </a:cubicBezTo>
                  <a:lnTo>
                    <a:pt x="1461308" y="2103009"/>
                  </a:lnTo>
                  <a:cubicBezTo>
                    <a:pt x="1461308" y="2171589"/>
                    <a:pt x="1405428" y="2227469"/>
                    <a:pt x="1336848" y="2227469"/>
                  </a:cubicBezTo>
                  <a:close/>
                </a:path>
              </a:pathLst>
            </a:custGeom>
            <a:solidFill>
              <a:srgbClr val="FF8800"/>
            </a:solidFill>
          </p:spPr>
        </p:sp>
      </p:grpSp>
      <p:grpSp>
        <p:nvGrpSpPr>
          <p:cNvPr name="Group 7" id="7"/>
          <p:cNvGrpSpPr/>
          <p:nvPr/>
        </p:nvGrpSpPr>
        <p:grpSpPr>
          <a:xfrm rot="0">
            <a:off x="8559047" y="2278404"/>
            <a:ext cx="3606994" cy="5817601"/>
            <a:chOff x="0" y="0"/>
            <a:chExt cx="1381062" cy="2227469"/>
          </a:xfrm>
        </p:grpSpPr>
        <p:sp>
          <p:nvSpPr>
            <p:cNvPr name="Freeform 8" id="8"/>
            <p:cNvSpPr/>
            <p:nvPr/>
          </p:nvSpPr>
          <p:spPr>
            <a:xfrm flipH="false" flipV="false" rot="0">
              <a:off x="0" y="0"/>
              <a:ext cx="1381062" cy="2227469"/>
            </a:xfrm>
            <a:custGeom>
              <a:avLst/>
              <a:gdLst/>
              <a:ahLst/>
              <a:cxnLst/>
              <a:rect r="r" b="b" t="t" l="l"/>
              <a:pathLst>
                <a:path h="2227469" w="1381062">
                  <a:moveTo>
                    <a:pt x="1256602" y="2227469"/>
                  </a:moveTo>
                  <a:lnTo>
                    <a:pt x="124460" y="2227469"/>
                  </a:lnTo>
                  <a:cubicBezTo>
                    <a:pt x="55880" y="2227469"/>
                    <a:pt x="0" y="2171589"/>
                    <a:pt x="0" y="2103009"/>
                  </a:cubicBezTo>
                  <a:lnTo>
                    <a:pt x="0" y="124460"/>
                  </a:lnTo>
                  <a:cubicBezTo>
                    <a:pt x="0" y="55880"/>
                    <a:pt x="55880" y="0"/>
                    <a:pt x="124460" y="0"/>
                  </a:cubicBezTo>
                  <a:lnTo>
                    <a:pt x="1256602" y="0"/>
                  </a:lnTo>
                  <a:cubicBezTo>
                    <a:pt x="1325182" y="0"/>
                    <a:pt x="1381062" y="55880"/>
                    <a:pt x="1381062" y="124460"/>
                  </a:cubicBezTo>
                  <a:lnTo>
                    <a:pt x="1381062" y="2103009"/>
                  </a:lnTo>
                  <a:cubicBezTo>
                    <a:pt x="1381062" y="2171589"/>
                    <a:pt x="1325182" y="2227469"/>
                    <a:pt x="1256602" y="2227469"/>
                  </a:cubicBezTo>
                  <a:close/>
                </a:path>
              </a:pathLst>
            </a:custGeom>
            <a:solidFill>
              <a:srgbClr val="01A6CC"/>
            </a:solidFill>
          </p:spPr>
        </p:sp>
      </p:grpSp>
      <p:sp>
        <p:nvSpPr>
          <p:cNvPr name="Freeform 9" id="9"/>
          <p:cNvSpPr/>
          <p:nvPr/>
        </p:nvSpPr>
        <p:spPr>
          <a:xfrm flipH="true" flipV="true" rot="2171644">
            <a:off x="8678745" y="-1523397"/>
            <a:ext cx="1238090" cy="3602908"/>
          </a:xfrm>
          <a:custGeom>
            <a:avLst/>
            <a:gdLst/>
            <a:ahLst/>
            <a:cxnLst/>
            <a:rect r="r" b="b" t="t" l="l"/>
            <a:pathLst>
              <a:path h="3602908" w="1238090">
                <a:moveTo>
                  <a:pt x="1238090" y="3602908"/>
                </a:moveTo>
                <a:lnTo>
                  <a:pt x="0" y="3602908"/>
                </a:lnTo>
                <a:lnTo>
                  <a:pt x="0" y="0"/>
                </a:lnTo>
                <a:lnTo>
                  <a:pt x="1238090" y="0"/>
                </a:lnTo>
                <a:lnTo>
                  <a:pt x="1238090" y="3602908"/>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1649544" y="8568691"/>
            <a:ext cx="6229203" cy="1279818"/>
          </a:xfrm>
          <a:custGeom>
            <a:avLst/>
            <a:gdLst/>
            <a:ahLst/>
            <a:cxnLst/>
            <a:rect r="r" b="b" t="t" l="l"/>
            <a:pathLst>
              <a:path h="1279818" w="6229203">
                <a:moveTo>
                  <a:pt x="0" y="0"/>
                </a:moveTo>
                <a:lnTo>
                  <a:pt x="6229203" y="0"/>
                </a:lnTo>
                <a:lnTo>
                  <a:pt x="6229203" y="1279818"/>
                </a:lnTo>
                <a:lnTo>
                  <a:pt x="0" y="12798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true" flipV="true" rot="394574">
            <a:off x="9609520" y="-1379931"/>
            <a:ext cx="1182995" cy="3442578"/>
          </a:xfrm>
          <a:custGeom>
            <a:avLst/>
            <a:gdLst/>
            <a:ahLst/>
            <a:cxnLst/>
            <a:rect r="r" b="b" t="t" l="l"/>
            <a:pathLst>
              <a:path h="3442578" w="1182995">
                <a:moveTo>
                  <a:pt x="1182995" y="3442577"/>
                </a:moveTo>
                <a:lnTo>
                  <a:pt x="0" y="3442577"/>
                </a:lnTo>
                <a:lnTo>
                  <a:pt x="0" y="0"/>
                </a:lnTo>
                <a:lnTo>
                  <a:pt x="1182995" y="0"/>
                </a:lnTo>
                <a:lnTo>
                  <a:pt x="1182995" y="3442577"/>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true" flipV="true" rot="-1339165">
            <a:off x="11058046" y="-1104866"/>
            <a:ext cx="1182995" cy="3442578"/>
          </a:xfrm>
          <a:custGeom>
            <a:avLst/>
            <a:gdLst/>
            <a:ahLst/>
            <a:cxnLst/>
            <a:rect r="r" b="b" t="t" l="l"/>
            <a:pathLst>
              <a:path h="3442578" w="1182995">
                <a:moveTo>
                  <a:pt x="1182995" y="3442577"/>
                </a:moveTo>
                <a:lnTo>
                  <a:pt x="0" y="3442577"/>
                </a:lnTo>
                <a:lnTo>
                  <a:pt x="0" y="0"/>
                </a:lnTo>
                <a:lnTo>
                  <a:pt x="1182995" y="0"/>
                </a:lnTo>
                <a:lnTo>
                  <a:pt x="1182995" y="3442577"/>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664669" y="862126"/>
            <a:ext cx="4190957" cy="876300"/>
          </a:xfrm>
          <a:prstGeom prst="rect">
            <a:avLst/>
          </a:prstGeom>
        </p:spPr>
        <p:txBody>
          <a:bodyPr anchor="t" rtlCol="false" tIns="0" lIns="0" bIns="0" rIns="0">
            <a:spAutoFit/>
          </a:bodyPr>
          <a:lstStyle/>
          <a:p>
            <a:pPr>
              <a:lnSpc>
                <a:spcPts val="6600"/>
              </a:lnSpc>
            </a:pPr>
            <a:r>
              <a:rPr lang="en-US" sz="6000">
                <a:solidFill>
                  <a:srgbClr val="01A6CC"/>
                </a:solidFill>
                <a:latin typeface="Barlow Bold"/>
              </a:rPr>
              <a:t>Conclusion</a:t>
            </a:r>
          </a:p>
        </p:txBody>
      </p:sp>
      <p:sp>
        <p:nvSpPr>
          <p:cNvPr name="TextBox 14" id="14"/>
          <p:cNvSpPr txBox="true"/>
          <p:nvPr/>
        </p:nvSpPr>
        <p:spPr>
          <a:xfrm rot="0">
            <a:off x="2580841" y="8806901"/>
            <a:ext cx="9759688" cy="530834"/>
          </a:xfrm>
          <a:prstGeom prst="rect">
            <a:avLst/>
          </a:prstGeom>
        </p:spPr>
        <p:txBody>
          <a:bodyPr anchor="t" rtlCol="false" tIns="0" lIns="0" bIns="0" rIns="0">
            <a:spAutoFit/>
          </a:bodyPr>
          <a:lstStyle/>
          <a:p>
            <a:pPr>
              <a:lnSpc>
                <a:spcPts val="4339"/>
              </a:lnSpc>
            </a:pPr>
            <a:r>
              <a:rPr lang="en-US" sz="3099">
                <a:solidFill>
                  <a:srgbClr val="000000"/>
                </a:solidFill>
                <a:latin typeface="Montserrat Bold"/>
              </a:rPr>
              <a:t>Understand inherent environmental risks.</a:t>
            </a:r>
          </a:p>
        </p:txBody>
      </p:sp>
      <p:grpSp>
        <p:nvGrpSpPr>
          <p:cNvPr name="Group 15" id="15"/>
          <p:cNvGrpSpPr/>
          <p:nvPr/>
        </p:nvGrpSpPr>
        <p:grpSpPr>
          <a:xfrm rot="0">
            <a:off x="614426" y="2278404"/>
            <a:ext cx="3657238" cy="5817601"/>
            <a:chOff x="0" y="0"/>
            <a:chExt cx="1400300" cy="2227469"/>
          </a:xfrm>
        </p:grpSpPr>
        <p:sp>
          <p:nvSpPr>
            <p:cNvPr name="Freeform 16" id="16"/>
            <p:cNvSpPr/>
            <p:nvPr/>
          </p:nvSpPr>
          <p:spPr>
            <a:xfrm flipH="false" flipV="false" rot="0">
              <a:off x="0" y="0"/>
              <a:ext cx="1400300" cy="2227469"/>
            </a:xfrm>
            <a:custGeom>
              <a:avLst/>
              <a:gdLst/>
              <a:ahLst/>
              <a:cxnLst/>
              <a:rect r="r" b="b" t="t" l="l"/>
              <a:pathLst>
                <a:path h="2227469" w="1400300">
                  <a:moveTo>
                    <a:pt x="1275840" y="2227469"/>
                  </a:moveTo>
                  <a:lnTo>
                    <a:pt x="124460" y="2227469"/>
                  </a:lnTo>
                  <a:cubicBezTo>
                    <a:pt x="55880" y="2227469"/>
                    <a:pt x="0" y="2171589"/>
                    <a:pt x="0" y="2103009"/>
                  </a:cubicBezTo>
                  <a:lnTo>
                    <a:pt x="0" y="124460"/>
                  </a:lnTo>
                  <a:cubicBezTo>
                    <a:pt x="0" y="55880"/>
                    <a:pt x="55880" y="0"/>
                    <a:pt x="124460" y="0"/>
                  </a:cubicBezTo>
                  <a:lnTo>
                    <a:pt x="1275840" y="0"/>
                  </a:lnTo>
                  <a:cubicBezTo>
                    <a:pt x="1344420" y="0"/>
                    <a:pt x="1400300" y="55880"/>
                    <a:pt x="1400300" y="124460"/>
                  </a:cubicBezTo>
                  <a:lnTo>
                    <a:pt x="1400300" y="2103009"/>
                  </a:lnTo>
                  <a:cubicBezTo>
                    <a:pt x="1400300" y="2171589"/>
                    <a:pt x="1344420" y="2227469"/>
                    <a:pt x="1275840" y="2227469"/>
                  </a:cubicBezTo>
                  <a:close/>
                </a:path>
              </a:pathLst>
            </a:custGeom>
            <a:solidFill>
              <a:srgbClr val="01A6CC"/>
            </a:solidFill>
          </p:spPr>
        </p:sp>
      </p:grpSp>
      <p:sp>
        <p:nvSpPr>
          <p:cNvPr name="TextBox 17" id="17"/>
          <p:cNvSpPr txBox="true"/>
          <p:nvPr/>
        </p:nvSpPr>
        <p:spPr>
          <a:xfrm rot="0">
            <a:off x="1016293" y="2531317"/>
            <a:ext cx="2853502" cy="5273674"/>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No matter where </a:t>
            </a:r>
          </a:p>
          <a:p>
            <a:pPr algn="ctr">
              <a:lnSpc>
                <a:spcPts val="2800"/>
              </a:lnSpc>
            </a:pPr>
            <a:r>
              <a:rPr lang="en-US" sz="2000">
                <a:solidFill>
                  <a:srgbClr val="FFFFFF"/>
                </a:solidFill>
                <a:latin typeface="Montserrat Bold"/>
              </a:rPr>
              <a:t>you are or what activity you are engaging in, make sure you know and understand </a:t>
            </a:r>
          </a:p>
          <a:p>
            <a:pPr algn="ctr">
              <a:lnSpc>
                <a:spcPts val="2800"/>
              </a:lnSpc>
            </a:pPr>
            <a:r>
              <a:rPr lang="en-US" sz="2000">
                <a:solidFill>
                  <a:srgbClr val="FFFFFF"/>
                </a:solidFill>
                <a:latin typeface="Montserrat Bold"/>
              </a:rPr>
              <a:t>the inherent environmental risks of that region, especially if you are new to or unfamiliar with the region. Threats vary depending on </a:t>
            </a:r>
          </a:p>
          <a:p>
            <a:pPr algn="ctr">
              <a:lnSpc>
                <a:spcPts val="2800"/>
              </a:lnSpc>
            </a:pPr>
            <a:r>
              <a:rPr lang="en-US" sz="2000">
                <a:solidFill>
                  <a:srgbClr val="FFFFFF"/>
                </a:solidFill>
                <a:latin typeface="Montserrat Bold"/>
              </a:rPr>
              <a:t>the locale. </a:t>
            </a:r>
          </a:p>
        </p:txBody>
      </p:sp>
      <p:sp>
        <p:nvSpPr>
          <p:cNvPr name="TextBox 18" id="18"/>
          <p:cNvSpPr txBox="true"/>
          <p:nvPr/>
        </p:nvSpPr>
        <p:spPr>
          <a:xfrm rot="0">
            <a:off x="5053689" y="2707912"/>
            <a:ext cx="2723332" cy="4920484"/>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Familiarize yourself with climate, local wildlife and any potential threats or dangerous situations specific to that activity and location. Make sure you have identified avenues for medical treatment (nearby hospitals) and always prepare for the unexpected.</a:t>
            </a:r>
          </a:p>
        </p:txBody>
      </p:sp>
      <p:sp>
        <p:nvSpPr>
          <p:cNvPr name="TextBox 19" id="19"/>
          <p:cNvSpPr txBox="true"/>
          <p:nvPr/>
        </p:nvSpPr>
        <p:spPr>
          <a:xfrm rot="0">
            <a:off x="8920295" y="2531317"/>
            <a:ext cx="2884498" cy="5273674"/>
          </a:xfrm>
          <a:prstGeom prst="rect">
            <a:avLst/>
          </a:prstGeom>
        </p:spPr>
        <p:txBody>
          <a:bodyPr anchor="t" rtlCol="false" tIns="0" lIns="0" bIns="0" rIns="0">
            <a:spAutoFit/>
          </a:bodyPr>
          <a:lstStyle/>
          <a:p>
            <a:pPr algn="ctr">
              <a:lnSpc>
                <a:spcPts val="2800"/>
              </a:lnSpc>
            </a:pPr>
            <a:r>
              <a:rPr lang="en-US" sz="2000">
                <a:solidFill>
                  <a:srgbClr val="FFFFFF"/>
                </a:solidFill>
                <a:latin typeface="Montserrat Bold"/>
              </a:rPr>
              <a:t>If you get hurt, seek medical attention as soon as possible, even if the injury appears mild. Let a medical professional assess the likelihood of additional symptoms that may not be experienced or develop. For example, a head injury may have unseen symptoms at onset or appear later.</a:t>
            </a:r>
          </a:p>
        </p:txBody>
      </p:sp>
      <p:sp>
        <p:nvSpPr>
          <p:cNvPr name="Freeform 20" id="20"/>
          <p:cNvSpPr/>
          <p:nvPr/>
        </p:nvSpPr>
        <p:spPr>
          <a:xfrm flipH="true" flipV="true" rot="-10610075">
            <a:off x="-435285" y="6681012"/>
            <a:ext cx="1462937" cy="4257224"/>
          </a:xfrm>
          <a:custGeom>
            <a:avLst/>
            <a:gdLst/>
            <a:ahLst/>
            <a:cxnLst/>
            <a:rect r="r" b="b" t="t" l="l"/>
            <a:pathLst>
              <a:path h="4257224" w="1462937">
                <a:moveTo>
                  <a:pt x="1462937" y="4257223"/>
                </a:moveTo>
                <a:lnTo>
                  <a:pt x="0" y="4257223"/>
                </a:lnTo>
                <a:lnTo>
                  <a:pt x="0" y="0"/>
                </a:lnTo>
                <a:lnTo>
                  <a:pt x="1462937" y="0"/>
                </a:lnTo>
                <a:lnTo>
                  <a:pt x="1462937" y="4257223"/>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true" flipV="true" rot="-8581407">
            <a:off x="240838" y="7738294"/>
            <a:ext cx="1399443" cy="4072454"/>
          </a:xfrm>
          <a:custGeom>
            <a:avLst/>
            <a:gdLst/>
            <a:ahLst/>
            <a:cxnLst/>
            <a:rect r="r" b="b" t="t" l="l"/>
            <a:pathLst>
              <a:path h="4072454" w="1399443">
                <a:moveTo>
                  <a:pt x="1399443" y="4072454"/>
                </a:moveTo>
                <a:lnTo>
                  <a:pt x="0" y="4072454"/>
                </a:lnTo>
                <a:lnTo>
                  <a:pt x="0" y="0"/>
                </a:lnTo>
                <a:lnTo>
                  <a:pt x="1399443" y="0"/>
                </a:lnTo>
                <a:lnTo>
                  <a:pt x="1399443" y="4072454"/>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true" flipV="true" rot="-7334707">
            <a:off x="742376" y="8458880"/>
            <a:ext cx="1373290" cy="3996346"/>
          </a:xfrm>
          <a:custGeom>
            <a:avLst/>
            <a:gdLst/>
            <a:ahLst/>
            <a:cxnLst/>
            <a:rect r="r" b="b" t="t" l="l"/>
            <a:pathLst>
              <a:path h="3996346" w="1373290">
                <a:moveTo>
                  <a:pt x="1373290" y="3996346"/>
                </a:moveTo>
                <a:lnTo>
                  <a:pt x="0" y="3996346"/>
                </a:lnTo>
                <a:lnTo>
                  <a:pt x="0" y="0"/>
                </a:lnTo>
                <a:lnTo>
                  <a:pt x="1373290" y="0"/>
                </a:lnTo>
                <a:lnTo>
                  <a:pt x="1373290" y="3996346"/>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DAF8mKNdn4Q</dc:identifier>
  <dcterms:modified xsi:type="dcterms:W3CDTF">2011-08-01T06:04:30Z</dcterms:modified>
  <cp:revision>1</cp:revision>
  <dc:title>2024 101 Critical Days of Summer</dc:title>
</cp:coreProperties>
</file>