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4" r:id="rId7"/>
    <p:sldId id="258" r:id="rId8"/>
    <p:sldId id="259" r:id="rId9"/>
    <p:sldId id="260" r:id="rId10"/>
    <p:sldId id="261" r:id="rId11"/>
    <p:sldId id="262" r:id="rId12"/>
    <p:sldId id="263" r:id="rId13"/>
  </p:sldIdLst>
  <p:sldSz cx="18288000" cy="10287000"/>
  <p:notesSz cx="6858000" cy="9144000"/>
  <p:embeddedFontLst>
    <p:embeddedFont>
      <p:font typeface="29LT Azer" panose="020B0604020202020204" charset="-78"/>
      <p:regular r:id="rId14"/>
    </p:embeddedFont>
    <p:embeddedFont>
      <p:font typeface="League Spartan" panose="020B0604020202020204" charset="0"/>
      <p:regular r:id="rId15"/>
      <p:bold r:id="rId16"/>
    </p:embeddedFont>
    <p:embeddedFont>
      <p:font typeface="Roboto Bold" panose="02000000000000000000"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66" autoAdjust="0"/>
  </p:normalViewPr>
  <p:slideViewPr>
    <p:cSldViewPr>
      <p:cViewPr varScale="1">
        <p:scale>
          <a:sx n="46" d="100"/>
          <a:sy n="46" d="100"/>
        </p:scale>
        <p:origin x="114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hyperlink" Target="https://navalsafetycommand.navy.mil/Off-Duty/Fall-and-Winter-Safety/" TargetMode="External"/><Relationship Id="rId3" Type="http://schemas.openxmlformats.org/officeDocument/2006/relationships/image" Target="../media/image2.png"/><Relationship Id="rId7" Type="http://schemas.openxmlformats.org/officeDocument/2006/relationships/hyperlink" Target="https://navalsafetycommand.navy.mil"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366646" y="0"/>
            <a:ext cx="3921354" cy="3415143"/>
          </a:xfrm>
          <a:custGeom>
            <a:avLst/>
            <a:gdLst/>
            <a:ahLst/>
            <a:cxnLst/>
            <a:rect l="l" t="t" r="r" b="b"/>
            <a:pathLst>
              <a:path w="3921354" h="3415143">
                <a:moveTo>
                  <a:pt x="0" y="0"/>
                </a:moveTo>
                <a:lnTo>
                  <a:pt x="3921354" y="0"/>
                </a:lnTo>
                <a:lnTo>
                  <a:pt x="3921354" y="3415143"/>
                </a:lnTo>
                <a:lnTo>
                  <a:pt x="0" y="341514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2275" y="6438900"/>
            <a:ext cx="3793131" cy="3848100"/>
          </a:xfrm>
          <a:custGeom>
            <a:avLst/>
            <a:gdLst/>
            <a:ahLst/>
            <a:cxnLst/>
            <a:rect l="l" t="t" r="r" b="b"/>
            <a:pathLst>
              <a:path w="3921354" h="3857186">
                <a:moveTo>
                  <a:pt x="0" y="0"/>
                </a:moveTo>
                <a:lnTo>
                  <a:pt x="3921354" y="0"/>
                </a:lnTo>
                <a:lnTo>
                  <a:pt x="3921354" y="3857186"/>
                </a:lnTo>
                <a:lnTo>
                  <a:pt x="0" y="3857186"/>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8072532" y="7710272"/>
            <a:ext cx="2142936" cy="2058112"/>
          </a:xfrm>
          <a:custGeom>
            <a:avLst/>
            <a:gdLst/>
            <a:ahLst/>
            <a:cxnLst/>
            <a:rect l="l" t="t" r="r" b="b"/>
            <a:pathLst>
              <a:path w="2142936" h="2058112">
                <a:moveTo>
                  <a:pt x="0" y="0"/>
                </a:moveTo>
                <a:lnTo>
                  <a:pt x="2142936" y="0"/>
                </a:lnTo>
                <a:lnTo>
                  <a:pt x="2142936" y="2058111"/>
                </a:lnTo>
                <a:lnTo>
                  <a:pt x="0" y="205811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7491364" y="2660386"/>
            <a:ext cx="3305272" cy="3193719"/>
          </a:xfrm>
          <a:custGeom>
            <a:avLst/>
            <a:gdLst/>
            <a:ahLst/>
            <a:cxnLst/>
            <a:rect l="l" t="t" r="r" b="b"/>
            <a:pathLst>
              <a:path w="3305272" h="3193719">
                <a:moveTo>
                  <a:pt x="0" y="0"/>
                </a:moveTo>
                <a:lnTo>
                  <a:pt x="3305272" y="0"/>
                </a:lnTo>
                <a:lnTo>
                  <a:pt x="3305272" y="3193719"/>
                </a:lnTo>
                <a:lnTo>
                  <a:pt x="0" y="31937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4165793" y="1323502"/>
            <a:ext cx="9956415" cy="989438"/>
          </a:xfrm>
          <a:prstGeom prst="rect">
            <a:avLst/>
          </a:prstGeom>
        </p:spPr>
        <p:txBody>
          <a:bodyPr wrap="square" lIns="0" tIns="0" rIns="0" bIns="0" rtlCol="0" anchor="t">
            <a:spAutoFit/>
          </a:bodyPr>
          <a:lstStyle/>
          <a:p>
            <a:pPr algn="ctr">
              <a:lnSpc>
                <a:spcPts val="8005"/>
              </a:lnSpc>
            </a:pPr>
            <a:r>
              <a:rPr lang="en-US" sz="5717" spc="777" dirty="0">
                <a:solidFill>
                  <a:srgbClr val="B2182E"/>
                </a:solidFill>
                <a:latin typeface="League Spartan"/>
                <a:ea typeface="League Spartan"/>
                <a:cs typeface="League Spartan"/>
                <a:sym typeface="League Spartan"/>
              </a:rPr>
              <a:t>STAY SAFE THIS FALL</a:t>
            </a:r>
          </a:p>
        </p:txBody>
      </p:sp>
      <p:sp>
        <p:nvSpPr>
          <p:cNvPr id="8" name="TextBox 8"/>
          <p:cNvSpPr txBox="1"/>
          <p:nvPr/>
        </p:nvSpPr>
        <p:spPr>
          <a:xfrm>
            <a:off x="4047870" y="6591300"/>
            <a:ext cx="10192261" cy="600357"/>
          </a:xfrm>
          <a:prstGeom prst="rect">
            <a:avLst/>
          </a:prstGeom>
        </p:spPr>
        <p:txBody>
          <a:bodyPr wrap="square" lIns="0" tIns="0" rIns="0" bIns="0" rtlCol="0" anchor="t">
            <a:spAutoFit/>
          </a:bodyPr>
          <a:lstStyle/>
          <a:p>
            <a:pPr algn="ctr">
              <a:lnSpc>
                <a:spcPts val="4321"/>
              </a:lnSpc>
            </a:pPr>
            <a:r>
              <a:rPr lang="en-US" sz="4855" spc="466" dirty="0">
                <a:solidFill>
                  <a:srgbClr val="C43C1E"/>
                </a:solidFill>
                <a:latin typeface="29LT Azer"/>
                <a:ea typeface="29LT Azer"/>
                <a:cs typeface="29LT Azer"/>
                <a:sym typeface="29LT Azer"/>
              </a:rPr>
              <a:t>SIMPLE STEPS FOR A SAFER AUTUMN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280160" y="1112589"/>
            <a:ext cx="8625840" cy="641714"/>
          </a:xfrm>
          <a:prstGeom prst="rect">
            <a:avLst/>
          </a:prstGeom>
        </p:spPr>
        <p:txBody>
          <a:bodyPr wrap="square" lIns="0" tIns="0" rIns="0" bIns="0" rtlCol="0" anchor="t">
            <a:spAutoFit/>
          </a:bodyPr>
          <a:lstStyle/>
          <a:p>
            <a:pPr algn="ctr">
              <a:lnSpc>
                <a:spcPts val="5152"/>
              </a:lnSpc>
            </a:pPr>
            <a:r>
              <a:rPr lang="en-US" sz="3680" spc="257" dirty="0">
                <a:solidFill>
                  <a:srgbClr val="B2182E"/>
                </a:solidFill>
                <a:latin typeface="League Spartan"/>
                <a:ea typeface="League Spartan"/>
                <a:cs typeface="League Spartan"/>
                <a:sym typeface="League Spartan"/>
              </a:rPr>
              <a:t>FALL SEASON RISKS</a:t>
            </a:r>
          </a:p>
        </p:txBody>
      </p:sp>
      <p:sp>
        <p:nvSpPr>
          <p:cNvPr id="8" name="TextBox 8"/>
          <p:cNvSpPr txBox="1"/>
          <p:nvPr/>
        </p:nvSpPr>
        <p:spPr>
          <a:xfrm>
            <a:off x="990600" y="2281089"/>
            <a:ext cx="8915400" cy="4828245"/>
          </a:xfrm>
          <a:prstGeom prst="rect">
            <a:avLst/>
          </a:prstGeom>
        </p:spPr>
        <p:txBody>
          <a:bodyPr wrap="square" lIns="0" tIns="0" rIns="0" bIns="0" rtlCol="0" anchor="t">
            <a:spAutoFit/>
          </a:bodyPr>
          <a:lstStyle/>
          <a:p>
            <a:pPr marL="362313" lvl="1" algn="l">
              <a:lnSpc>
                <a:spcPts val="3792"/>
              </a:lnSpc>
            </a:pPr>
            <a:r>
              <a:rPr lang="en-US" sz="2400" b="1" dirty="0">
                <a:solidFill>
                  <a:srgbClr val="763C00"/>
                </a:solidFill>
                <a:latin typeface="Roboto Bold"/>
                <a:ea typeface="Roboto Bold"/>
                <a:cs typeface="Roboto Bold"/>
                <a:sym typeface="Roboto Bold"/>
              </a:rPr>
              <a:t>As the seasons change, so do the risks we face both on and off duty. Fall brings unique safety challenges, such as slippery conditions, reduced daylight, drowsy driving, and increased holiday activities.</a:t>
            </a:r>
          </a:p>
          <a:p>
            <a:pPr marL="362313" lvl="1" algn="l">
              <a:lnSpc>
                <a:spcPts val="3792"/>
              </a:lnSpc>
            </a:pPr>
            <a:endParaRPr lang="en-US" sz="2400" b="1" dirty="0">
              <a:solidFill>
                <a:srgbClr val="763C00"/>
              </a:solidFill>
              <a:latin typeface="Roboto Bold"/>
              <a:ea typeface="Roboto Bold"/>
              <a:cs typeface="Roboto Bold"/>
              <a:sym typeface="Roboto Bold"/>
            </a:endParaRPr>
          </a:p>
          <a:p>
            <a:pPr marL="362313" lvl="1" algn="l">
              <a:lnSpc>
                <a:spcPts val="3792"/>
              </a:lnSpc>
            </a:pPr>
            <a:r>
              <a:rPr lang="en-US" sz="2400" b="1" dirty="0">
                <a:solidFill>
                  <a:srgbClr val="763C00"/>
                </a:solidFill>
                <a:latin typeface="Roboto Bold"/>
                <a:ea typeface="Roboto Bold"/>
                <a:cs typeface="Roboto Bold"/>
                <a:sym typeface="Roboto Bold"/>
              </a:rPr>
              <a:t>By recognizing these potential hazards and taking preventive measures, we can protect ourselves, our families, and our shipmates. Most importantly, staying safe keeps us warfighter-ready and ensures we can continue to successfully carry out the mission.</a:t>
            </a:r>
          </a:p>
        </p:txBody>
      </p:sp>
      <p:pic>
        <p:nvPicPr>
          <p:cNvPr id="12" name="Picture 11">
            <a:extLst>
              <a:ext uri="{FF2B5EF4-FFF2-40B4-BE49-F238E27FC236}">
                <a16:creationId xmlns:a16="http://schemas.microsoft.com/office/drawing/2014/main" id="{E1630B8C-430D-9E17-78BF-8D1FD45994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89193" y="4533900"/>
            <a:ext cx="5825210" cy="38862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B95EFAE-1952-0E05-CEC9-8166150BB2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9193" y="812544"/>
            <a:ext cx="5851559" cy="33646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2AE6-344D-46E6-3C52-65183BD1E7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6CF445-1EEC-CFD3-7B4D-82C72D9B2E4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30FB8CF0-D9A8-68E8-401D-B0F69DFB226A}"/>
              </a:ext>
            </a:extLst>
          </p:cNvPr>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0E87E7D4-EAD7-1C22-FFE7-04C6AE3DE9C9}"/>
              </a:ext>
            </a:extLst>
          </p:cNvPr>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FB8B7A58-EAB9-8484-B117-9EACC24A5AAF}"/>
              </a:ext>
            </a:extLst>
          </p:cNvPr>
          <p:cNvGrpSpPr/>
          <p:nvPr/>
        </p:nvGrpSpPr>
        <p:grpSpPr>
          <a:xfrm>
            <a:off x="10607641" y="1122995"/>
            <a:ext cx="6172200" cy="4225589"/>
            <a:chOff x="0" y="0"/>
            <a:chExt cx="1227843" cy="812800"/>
          </a:xfrm>
        </p:grpSpPr>
        <p:sp>
          <p:nvSpPr>
            <p:cNvPr id="6" name="Freeform 6">
              <a:extLst>
                <a:ext uri="{FF2B5EF4-FFF2-40B4-BE49-F238E27FC236}">
                  <a16:creationId xmlns:a16="http://schemas.microsoft.com/office/drawing/2014/main" id="{F3AC395C-45C6-5896-4759-8B653F2FA937}"/>
                </a:ext>
              </a:extLst>
            </p:cNvPr>
            <p:cNvSpPr/>
            <p:nvPr/>
          </p:nvSpPr>
          <p:spPr>
            <a:xfrm>
              <a:off x="0" y="0"/>
              <a:ext cx="1227843" cy="812800"/>
            </a:xfrm>
            <a:custGeom>
              <a:avLst/>
              <a:gdLst/>
              <a:ahLst/>
              <a:cxnLst/>
              <a:rect l="l" t="t" r="r" b="b"/>
              <a:pathLst>
                <a:path w="1227843" h="812800">
                  <a:moveTo>
                    <a:pt x="29342" y="0"/>
                  </a:moveTo>
                  <a:lnTo>
                    <a:pt x="1198501" y="0"/>
                  </a:lnTo>
                  <a:cubicBezTo>
                    <a:pt x="1214706" y="0"/>
                    <a:pt x="1227843" y="13137"/>
                    <a:pt x="1227843" y="29342"/>
                  </a:cubicBezTo>
                  <a:lnTo>
                    <a:pt x="1227843" y="783458"/>
                  </a:lnTo>
                  <a:cubicBezTo>
                    <a:pt x="1227843" y="791240"/>
                    <a:pt x="1224752" y="798703"/>
                    <a:pt x="1219249" y="804206"/>
                  </a:cubicBezTo>
                  <a:cubicBezTo>
                    <a:pt x="1213746" y="809709"/>
                    <a:pt x="1206283" y="812800"/>
                    <a:pt x="1198501" y="812800"/>
                  </a:cubicBezTo>
                  <a:lnTo>
                    <a:pt x="29342" y="812800"/>
                  </a:lnTo>
                  <a:cubicBezTo>
                    <a:pt x="21560" y="812800"/>
                    <a:pt x="14097" y="809709"/>
                    <a:pt x="8594" y="804206"/>
                  </a:cubicBezTo>
                  <a:cubicBezTo>
                    <a:pt x="3091" y="798703"/>
                    <a:pt x="0" y="791240"/>
                    <a:pt x="0" y="783458"/>
                  </a:cubicBezTo>
                  <a:lnTo>
                    <a:pt x="0" y="29342"/>
                  </a:lnTo>
                  <a:cubicBezTo>
                    <a:pt x="0" y="21560"/>
                    <a:pt x="3091" y="14097"/>
                    <a:pt x="8594" y="8594"/>
                  </a:cubicBezTo>
                  <a:cubicBezTo>
                    <a:pt x="14097" y="3091"/>
                    <a:pt x="21560" y="0"/>
                    <a:pt x="29342"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4965FB0B-3C9E-1E8E-58D6-07F2721F1835}"/>
              </a:ext>
            </a:extLst>
          </p:cNvPr>
          <p:cNvSpPr txBox="1"/>
          <p:nvPr/>
        </p:nvSpPr>
        <p:spPr>
          <a:xfrm>
            <a:off x="1096681" y="812544"/>
            <a:ext cx="6583680" cy="635559"/>
          </a:xfrm>
          <a:prstGeom prst="rect">
            <a:avLst/>
          </a:prstGeom>
        </p:spPr>
        <p:txBody>
          <a:bodyPr wrap="square" lIns="0" tIns="0" rIns="0" bIns="0" rtlCol="0" anchor="t">
            <a:spAutoFit/>
          </a:bodyPr>
          <a:lstStyle/>
          <a:p>
            <a:pPr>
              <a:lnSpc>
                <a:spcPts val="5152"/>
              </a:lnSpc>
            </a:pPr>
            <a:r>
              <a:rPr lang="en-US" sz="3680" spc="257" dirty="0">
                <a:solidFill>
                  <a:srgbClr val="B2182E"/>
                </a:solidFill>
                <a:latin typeface="League Spartan"/>
                <a:ea typeface="League Spartan"/>
                <a:cs typeface="League Spartan"/>
                <a:sym typeface="League Spartan"/>
              </a:rPr>
              <a:t>SLIPS, TRIPS AND FALLS</a:t>
            </a:r>
            <a:endParaRPr lang="en-US"/>
          </a:p>
        </p:txBody>
      </p:sp>
      <p:sp>
        <p:nvSpPr>
          <p:cNvPr id="8" name="TextBox 8">
            <a:extLst>
              <a:ext uri="{FF2B5EF4-FFF2-40B4-BE49-F238E27FC236}">
                <a16:creationId xmlns:a16="http://schemas.microsoft.com/office/drawing/2014/main" id="{A79DC125-F7F4-6787-6EB9-3B84D8A32EDC}"/>
              </a:ext>
            </a:extLst>
          </p:cNvPr>
          <p:cNvSpPr txBox="1"/>
          <p:nvPr/>
        </p:nvSpPr>
        <p:spPr>
          <a:xfrm>
            <a:off x="685800" y="1714500"/>
            <a:ext cx="9296400" cy="6777496"/>
          </a:xfrm>
          <a:prstGeom prst="rect">
            <a:avLst/>
          </a:prstGeom>
        </p:spPr>
        <p:txBody>
          <a:bodyPr wrap="square" lIns="0" tIns="0" rIns="0" bIns="0" rtlCol="0" anchor="t">
            <a:spAutoFit/>
          </a:bodyPr>
          <a:lstStyle/>
          <a:p>
            <a:pPr marL="724626" lvl="1" indent="-362313" algn="l">
              <a:lnSpc>
                <a:spcPts val="3792"/>
              </a:lnSpc>
              <a:buFont typeface="Arial"/>
              <a:buChar char="•"/>
            </a:pPr>
            <a:r>
              <a:rPr lang="en-US" sz="2400" b="1" dirty="0">
                <a:solidFill>
                  <a:srgbClr val="763C00"/>
                </a:solidFill>
                <a:latin typeface="Roboto Bold"/>
                <a:ea typeface="Roboto Bold"/>
                <a:cs typeface="Roboto Bold"/>
                <a:sym typeface="Roboto Bold"/>
              </a:rPr>
              <a:t>Wet leaves, rain and frost create slippery walkways.  Wear slip-resistant shoes and keep paths clear.</a:t>
            </a:r>
          </a:p>
          <a:p>
            <a:pPr marL="362313" lvl="1" algn="l">
              <a:lnSpc>
                <a:spcPts val="3792"/>
              </a:lnSpc>
            </a:pPr>
            <a:endParaRPr lang="en-US" sz="2400" b="1" dirty="0">
              <a:solidFill>
                <a:srgbClr val="763C00"/>
              </a:solidFill>
              <a:latin typeface="Roboto Bold"/>
              <a:ea typeface="Roboto Bold"/>
              <a:cs typeface="Roboto Bold"/>
              <a:sym typeface="Roboto Bold"/>
            </a:endParaRPr>
          </a:p>
          <a:p>
            <a:pPr marL="724626" lvl="1" indent="-362313" algn="l">
              <a:lnSpc>
                <a:spcPts val="3792"/>
              </a:lnSpc>
              <a:buFont typeface="Arial"/>
              <a:buChar char="•"/>
            </a:pPr>
            <a:r>
              <a:rPr lang="en-US" sz="2400" b="1" dirty="0">
                <a:solidFill>
                  <a:srgbClr val="763C00"/>
                </a:solidFill>
                <a:latin typeface="Roboto Bold"/>
                <a:ea typeface="Roboto Bold"/>
                <a:cs typeface="Roboto Bold"/>
                <a:sym typeface="Roboto Bold"/>
              </a:rPr>
              <a:t>Keep outdoor extension cords for decorations away from walkways to prevent tripping hazards. Mark any cords that must cross paths.</a:t>
            </a:r>
          </a:p>
          <a:p>
            <a:pPr marL="724626" lvl="1" indent="-362313" algn="l">
              <a:lnSpc>
                <a:spcPts val="3792"/>
              </a:lnSpc>
              <a:buFont typeface="Arial"/>
              <a:buChar char="•"/>
            </a:pPr>
            <a:endParaRPr lang="en-US" sz="2400" b="1" dirty="0">
              <a:solidFill>
                <a:srgbClr val="763C00"/>
              </a:solidFill>
              <a:latin typeface="Roboto Bold"/>
              <a:ea typeface="Roboto Bold"/>
              <a:cs typeface="Roboto Bold"/>
              <a:sym typeface="Roboto Bold"/>
            </a:endParaRPr>
          </a:p>
          <a:p>
            <a:pPr marL="724626" lvl="1" indent="-362313" algn="l">
              <a:lnSpc>
                <a:spcPts val="3792"/>
              </a:lnSpc>
              <a:buFont typeface="Arial"/>
              <a:buChar char="•"/>
            </a:pPr>
            <a:r>
              <a:rPr lang="en-US" sz="2400" b="1" dirty="0">
                <a:solidFill>
                  <a:srgbClr val="763C00"/>
                </a:solidFill>
                <a:latin typeface="Roboto Bold"/>
                <a:ea typeface="Roboto Bold"/>
                <a:cs typeface="Roboto Bold"/>
                <a:sym typeface="Roboto Bold"/>
              </a:rPr>
              <a:t>Use handrails on stairs and ramps, especially in wet or icy conditions, to reduce the risk of falls.</a:t>
            </a:r>
          </a:p>
          <a:p>
            <a:pPr marL="724626" lvl="1" indent="-362313" algn="l">
              <a:lnSpc>
                <a:spcPts val="3792"/>
              </a:lnSpc>
              <a:buFont typeface="Arial"/>
              <a:buChar char="•"/>
            </a:pPr>
            <a:endParaRPr lang="en-US" sz="2400" b="1" dirty="0">
              <a:solidFill>
                <a:srgbClr val="763C00"/>
              </a:solidFill>
              <a:latin typeface="Roboto Bold"/>
              <a:ea typeface="Roboto Bold"/>
              <a:cs typeface="Roboto Bold"/>
              <a:sym typeface="Roboto Bold"/>
            </a:endParaRPr>
          </a:p>
          <a:p>
            <a:pPr marL="724626" lvl="1" indent="-362313" algn="l">
              <a:lnSpc>
                <a:spcPts val="3792"/>
              </a:lnSpc>
              <a:buFont typeface="Arial"/>
              <a:buChar char="•"/>
            </a:pPr>
            <a:r>
              <a:rPr lang="en-US" sz="2400" b="1" dirty="0">
                <a:solidFill>
                  <a:srgbClr val="763C00"/>
                </a:solidFill>
                <a:latin typeface="Roboto Bold"/>
                <a:ea typeface="Roboto Bold"/>
                <a:cs typeface="Roboto Bold"/>
                <a:sym typeface="Roboto Bold"/>
              </a:rPr>
              <a:t>It may seem minor, walking on leaves or navigating stairs, but these everyday actions contributed to 36 slips, trips and falls reported in just three fall seasons (2022-2024), resulting in real impacts to manpower and force readiness.</a:t>
            </a:r>
          </a:p>
        </p:txBody>
      </p:sp>
      <p:grpSp>
        <p:nvGrpSpPr>
          <p:cNvPr id="9" name="Group 5">
            <a:extLst>
              <a:ext uri="{FF2B5EF4-FFF2-40B4-BE49-F238E27FC236}">
                <a16:creationId xmlns:a16="http://schemas.microsoft.com/office/drawing/2014/main" id="{848075C0-362A-8544-C8C0-F671571FA336}"/>
              </a:ext>
            </a:extLst>
          </p:cNvPr>
          <p:cNvGrpSpPr/>
          <p:nvPr/>
        </p:nvGrpSpPr>
        <p:grpSpPr>
          <a:xfrm>
            <a:off x="10607641" y="5449460"/>
            <a:ext cx="6172200" cy="4225589"/>
            <a:chOff x="0" y="0"/>
            <a:chExt cx="1227843" cy="812800"/>
          </a:xfrm>
        </p:grpSpPr>
        <p:sp>
          <p:nvSpPr>
            <p:cNvPr id="10" name="Freeform 6">
              <a:extLst>
                <a:ext uri="{FF2B5EF4-FFF2-40B4-BE49-F238E27FC236}">
                  <a16:creationId xmlns:a16="http://schemas.microsoft.com/office/drawing/2014/main" id="{53EEAF1C-735B-7A0D-DB2F-5DC3AC8E2A52}"/>
                </a:ext>
              </a:extLst>
            </p:cNvPr>
            <p:cNvSpPr/>
            <p:nvPr/>
          </p:nvSpPr>
          <p:spPr>
            <a:xfrm>
              <a:off x="0" y="0"/>
              <a:ext cx="1227843" cy="812800"/>
            </a:xfrm>
            <a:custGeom>
              <a:avLst/>
              <a:gdLst/>
              <a:ahLst/>
              <a:cxnLst/>
              <a:rect l="l" t="t" r="r" b="b"/>
              <a:pathLst>
                <a:path w="1227843" h="812800">
                  <a:moveTo>
                    <a:pt x="29342" y="0"/>
                  </a:moveTo>
                  <a:lnTo>
                    <a:pt x="1198501" y="0"/>
                  </a:lnTo>
                  <a:cubicBezTo>
                    <a:pt x="1214706" y="0"/>
                    <a:pt x="1227843" y="13137"/>
                    <a:pt x="1227843" y="29342"/>
                  </a:cubicBezTo>
                  <a:lnTo>
                    <a:pt x="1227843" y="783458"/>
                  </a:lnTo>
                  <a:cubicBezTo>
                    <a:pt x="1227843" y="791240"/>
                    <a:pt x="1224752" y="798703"/>
                    <a:pt x="1219249" y="804206"/>
                  </a:cubicBezTo>
                  <a:cubicBezTo>
                    <a:pt x="1213746" y="809709"/>
                    <a:pt x="1206283" y="812800"/>
                    <a:pt x="1198501" y="812800"/>
                  </a:cubicBezTo>
                  <a:lnTo>
                    <a:pt x="29342" y="812800"/>
                  </a:lnTo>
                  <a:cubicBezTo>
                    <a:pt x="21560" y="812800"/>
                    <a:pt x="14097" y="809709"/>
                    <a:pt x="8594" y="804206"/>
                  </a:cubicBezTo>
                  <a:cubicBezTo>
                    <a:pt x="3091" y="798703"/>
                    <a:pt x="0" y="791240"/>
                    <a:pt x="0" y="783458"/>
                  </a:cubicBezTo>
                  <a:lnTo>
                    <a:pt x="0" y="29342"/>
                  </a:lnTo>
                  <a:cubicBezTo>
                    <a:pt x="0" y="21560"/>
                    <a:pt x="3091" y="14097"/>
                    <a:pt x="8594" y="8594"/>
                  </a:cubicBezTo>
                  <a:cubicBezTo>
                    <a:pt x="14097" y="3091"/>
                    <a:pt x="21560" y="0"/>
                    <a:pt x="29342"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dirty="0"/>
            </a:p>
          </p:txBody>
        </p:sp>
      </p:grpSp>
    </p:spTree>
    <p:extLst>
      <p:ext uri="{BB962C8B-B14F-4D97-AF65-F5344CB8AC3E}">
        <p14:creationId xmlns:p14="http://schemas.microsoft.com/office/powerpoint/2010/main" val="61542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5455"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262169" y="4807859"/>
            <a:ext cx="6171755" cy="4376722"/>
            <a:chOff x="0" y="0"/>
            <a:chExt cx="1227843" cy="812800"/>
          </a:xfrm>
        </p:grpSpPr>
        <p:sp>
          <p:nvSpPr>
            <p:cNvPr id="6" name="Freeform 6"/>
            <p:cNvSpPr/>
            <p:nvPr/>
          </p:nvSpPr>
          <p:spPr>
            <a:xfrm>
              <a:off x="0" y="0"/>
              <a:ext cx="1227843" cy="812800"/>
            </a:xfrm>
            <a:custGeom>
              <a:avLst/>
              <a:gdLst/>
              <a:ahLst/>
              <a:cxnLst/>
              <a:rect l="l" t="t" r="r" b="b"/>
              <a:pathLst>
                <a:path w="1227843" h="812800">
                  <a:moveTo>
                    <a:pt x="42708" y="0"/>
                  </a:moveTo>
                  <a:lnTo>
                    <a:pt x="1185136" y="0"/>
                  </a:lnTo>
                  <a:cubicBezTo>
                    <a:pt x="1208722" y="0"/>
                    <a:pt x="1227843" y="19121"/>
                    <a:pt x="1227843" y="42708"/>
                  </a:cubicBezTo>
                  <a:lnTo>
                    <a:pt x="1227843" y="770092"/>
                  </a:lnTo>
                  <a:cubicBezTo>
                    <a:pt x="1227843" y="793679"/>
                    <a:pt x="1208722" y="812800"/>
                    <a:pt x="1185136" y="812800"/>
                  </a:cubicBezTo>
                  <a:lnTo>
                    <a:pt x="42708" y="812800"/>
                  </a:lnTo>
                  <a:cubicBezTo>
                    <a:pt x="19121" y="812800"/>
                    <a:pt x="0" y="793679"/>
                    <a:pt x="0" y="770092"/>
                  </a:cubicBezTo>
                  <a:lnTo>
                    <a:pt x="0" y="42708"/>
                  </a:lnTo>
                  <a:cubicBezTo>
                    <a:pt x="0" y="19121"/>
                    <a:pt x="19121" y="0"/>
                    <a:pt x="42708"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7" name="Group 7"/>
          <p:cNvGrpSpPr/>
          <p:nvPr/>
        </p:nvGrpSpPr>
        <p:grpSpPr>
          <a:xfrm>
            <a:off x="10262169" y="925926"/>
            <a:ext cx="6171755" cy="3881933"/>
            <a:chOff x="0" y="0"/>
            <a:chExt cx="1227843" cy="812800"/>
          </a:xfrm>
        </p:grpSpPr>
        <p:sp>
          <p:nvSpPr>
            <p:cNvPr id="8" name="Freeform 8"/>
            <p:cNvSpPr/>
            <p:nvPr/>
          </p:nvSpPr>
          <p:spPr>
            <a:xfrm>
              <a:off x="0" y="0"/>
              <a:ext cx="1227843" cy="812800"/>
            </a:xfrm>
            <a:custGeom>
              <a:avLst/>
              <a:gdLst/>
              <a:ahLst/>
              <a:cxnLst/>
              <a:rect l="l" t="t" r="r" b="b"/>
              <a:pathLst>
                <a:path w="1227843" h="812800">
                  <a:moveTo>
                    <a:pt x="43814" y="0"/>
                  </a:moveTo>
                  <a:lnTo>
                    <a:pt x="1184029" y="0"/>
                  </a:lnTo>
                  <a:cubicBezTo>
                    <a:pt x="1195649" y="0"/>
                    <a:pt x="1206794" y="4616"/>
                    <a:pt x="1215010" y="12833"/>
                  </a:cubicBezTo>
                  <a:cubicBezTo>
                    <a:pt x="1223227" y="21049"/>
                    <a:pt x="1227843" y="32194"/>
                    <a:pt x="1227843" y="43814"/>
                  </a:cubicBezTo>
                  <a:lnTo>
                    <a:pt x="1227843" y="768986"/>
                  </a:lnTo>
                  <a:cubicBezTo>
                    <a:pt x="1227843" y="780606"/>
                    <a:pt x="1223227" y="791751"/>
                    <a:pt x="1215010" y="799967"/>
                  </a:cubicBezTo>
                  <a:cubicBezTo>
                    <a:pt x="1206794" y="808184"/>
                    <a:pt x="1195649" y="812800"/>
                    <a:pt x="1184029" y="812800"/>
                  </a:cubicBezTo>
                  <a:lnTo>
                    <a:pt x="43814" y="812800"/>
                  </a:lnTo>
                  <a:cubicBezTo>
                    <a:pt x="32194" y="812800"/>
                    <a:pt x="21049" y="808184"/>
                    <a:pt x="12833" y="799967"/>
                  </a:cubicBezTo>
                  <a:cubicBezTo>
                    <a:pt x="4616" y="791751"/>
                    <a:pt x="0" y="780606"/>
                    <a:pt x="0" y="768986"/>
                  </a:cubicBezTo>
                  <a:lnTo>
                    <a:pt x="0" y="43814"/>
                  </a:lnTo>
                  <a:cubicBezTo>
                    <a:pt x="0" y="32194"/>
                    <a:pt x="4616" y="21049"/>
                    <a:pt x="12833" y="12833"/>
                  </a:cubicBezTo>
                  <a:cubicBezTo>
                    <a:pt x="21049" y="4616"/>
                    <a:pt x="32194" y="0"/>
                    <a:pt x="43814" y="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9" name="TextBox 9"/>
          <p:cNvSpPr txBox="1"/>
          <p:nvPr/>
        </p:nvSpPr>
        <p:spPr>
          <a:xfrm>
            <a:off x="1107066" y="791732"/>
            <a:ext cx="4358640" cy="641714"/>
          </a:xfrm>
          <a:prstGeom prst="rect">
            <a:avLst/>
          </a:prstGeom>
        </p:spPr>
        <p:txBody>
          <a:bodyPr wrap="square" lIns="0" tIns="0" rIns="0" bIns="0" rtlCol="0" anchor="t">
            <a:spAutoFit/>
          </a:bodyPr>
          <a:lstStyle/>
          <a:p>
            <a:pPr>
              <a:lnSpc>
                <a:spcPts val="5152"/>
              </a:lnSpc>
            </a:pPr>
            <a:r>
              <a:rPr lang="en-US" sz="3680" spc="257" dirty="0">
                <a:solidFill>
                  <a:srgbClr val="B2182E"/>
                </a:solidFill>
                <a:latin typeface="League Spartan"/>
                <a:ea typeface="League Spartan"/>
                <a:cs typeface="League Spartan"/>
                <a:sym typeface="League Spartan"/>
              </a:rPr>
              <a:t>LADDER SAFETY</a:t>
            </a:r>
          </a:p>
        </p:txBody>
      </p:sp>
      <p:sp>
        <p:nvSpPr>
          <p:cNvPr id="10" name="TextBox 10"/>
          <p:cNvSpPr txBox="1"/>
          <p:nvPr/>
        </p:nvSpPr>
        <p:spPr>
          <a:xfrm>
            <a:off x="457200" y="1843143"/>
            <a:ext cx="8686800" cy="7380225"/>
          </a:xfrm>
          <a:prstGeom prst="rect">
            <a:avLst/>
          </a:prstGeom>
        </p:spPr>
        <p:txBody>
          <a:bodyPr wrap="square" lIns="0" tIns="0" rIns="0" bIns="0" rtlCol="0" anchor="t">
            <a:spAutoFit/>
          </a:bodyPr>
          <a:lstStyle/>
          <a:p>
            <a:pPr marL="655540" lvl="1" indent="-327770" algn="l">
              <a:lnSpc>
                <a:spcPts val="3431"/>
              </a:lnSpc>
              <a:buFont typeface="Arial"/>
              <a:buChar char="•"/>
            </a:pPr>
            <a:r>
              <a:rPr lang="en-US" sz="2400" b="1" dirty="0">
                <a:solidFill>
                  <a:srgbClr val="763C00"/>
                </a:solidFill>
                <a:latin typeface="Roboto Bold"/>
                <a:ea typeface="Roboto Bold"/>
                <a:cs typeface="Roboto Bold"/>
                <a:sym typeface="Roboto Bold"/>
              </a:rPr>
              <a:t>Always maintain three points of contact when climbing a ladder, meaning two hands and one foot or two feet and one hand should always be in contact with the ladder.</a:t>
            </a:r>
          </a:p>
          <a:p>
            <a:pPr marL="327770" lvl="1" algn="l">
              <a:lnSpc>
                <a:spcPts val="3431"/>
              </a:lnSpc>
            </a:pPr>
            <a:endParaRPr lang="en-US" sz="2400" b="1" dirty="0">
              <a:solidFill>
                <a:srgbClr val="763C00"/>
              </a:solidFill>
              <a:latin typeface="Roboto Bold"/>
              <a:ea typeface="Roboto Bold"/>
              <a:cs typeface="Roboto Bold"/>
              <a:sym typeface="Roboto Bold"/>
            </a:endParaRPr>
          </a:p>
          <a:p>
            <a:pPr marL="655540" lvl="1" indent="-327770" algn="l">
              <a:lnSpc>
                <a:spcPts val="3431"/>
              </a:lnSpc>
              <a:buFont typeface="Arial"/>
              <a:buChar char="•"/>
            </a:pPr>
            <a:r>
              <a:rPr lang="en-US" sz="2400" b="1" dirty="0">
                <a:solidFill>
                  <a:srgbClr val="763C00"/>
                </a:solidFill>
                <a:latin typeface="Roboto Bold"/>
                <a:ea typeface="Roboto Bold"/>
                <a:cs typeface="Roboto Bold"/>
                <a:sym typeface="Roboto Bold"/>
              </a:rPr>
              <a:t>Place ladders on stable, level ground before use.</a:t>
            </a:r>
          </a:p>
          <a:p>
            <a:pPr marL="327770" lvl="1" algn="l">
              <a:lnSpc>
                <a:spcPts val="3431"/>
              </a:lnSpc>
            </a:pPr>
            <a:endParaRPr lang="en-US" sz="2400" b="1" dirty="0">
              <a:solidFill>
                <a:srgbClr val="763C00"/>
              </a:solidFill>
              <a:latin typeface="Roboto Bold"/>
              <a:ea typeface="Roboto Bold"/>
              <a:cs typeface="Roboto Bold"/>
              <a:sym typeface="Roboto Bold"/>
            </a:endParaRPr>
          </a:p>
          <a:p>
            <a:pPr marL="655540" lvl="1" indent="-327770" algn="l">
              <a:lnSpc>
                <a:spcPts val="3431"/>
              </a:lnSpc>
              <a:buFont typeface="Arial"/>
              <a:buChar char="•"/>
            </a:pPr>
            <a:r>
              <a:rPr lang="en-US" sz="2400" b="1" dirty="0">
                <a:solidFill>
                  <a:srgbClr val="763C00"/>
                </a:solidFill>
                <a:latin typeface="Roboto Bold"/>
                <a:ea typeface="Roboto Bold"/>
                <a:cs typeface="Roboto Bold"/>
                <a:sym typeface="Roboto Bold"/>
              </a:rPr>
              <a:t>Never stand on the top step or overreach while on a ladder.</a:t>
            </a:r>
          </a:p>
          <a:p>
            <a:pPr marL="655540" lvl="1" indent="-327770" algn="l">
              <a:lnSpc>
                <a:spcPts val="3431"/>
              </a:lnSpc>
              <a:buFont typeface="Arial"/>
              <a:buChar char="•"/>
            </a:pPr>
            <a:endParaRPr lang="en-US" sz="2400" b="1" dirty="0">
              <a:solidFill>
                <a:srgbClr val="763C00"/>
              </a:solidFill>
              <a:latin typeface="Roboto Bold"/>
              <a:ea typeface="Roboto Bold"/>
              <a:cs typeface="Roboto Bold"/>
              <a:sym typeface="Roboto Bold"/>
            </a:endParaRPr>
          </a:p>
          <a:p>
            <a:pPr marL="655540" lvl="1" indent="-327770" algn="l">
              <a:lnSpc>
                <a:spcPts val="3431"/>
              </a:lnSpc>
              <a:buFont typeface="Arial"/>
              <a:buChar char="•"/>
            </a:pPr>
            <a:r>
              <a:rPr lang="en-US" sz="2400" b="1" dirty="0">
                <a:solidFill>
                  <a:srgbClr val="763C00"/>
                </a:solidFill>
                <a:latin typeface="Roboto Bold"/>
                <a:ea typeface="Roboto Bold"/>
                <a:cs typeface="Roboto Bold"/>
                <a:sym typeface="Roboto Bold"/>
              </a:rPr>
              <a:t>Between September and November over the past three years (2022-2024), nine mishaps were reported while ascending or descending ladders, including one case where a service member fell after failing to secure the safety locking device, leading to a broken arm, surgery, and six weeks of limited duty. This example underscores how one small mistake can have long-lasting consequences for both the individual and the mission.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 name="Freeform 4"/>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779172" y="1635790"/>
            <a:ext cx="6172200" cy="3732232"/>
            <a:chOff x="0" y="0"/>
            <a:chExt cx="1227843" cy="812800"/>
          </a:xfrm>
        </p:grpSpPr>
        <p:sp>
          <p:nvSpPr>
            <p:cNvPr id="6" name="Freeform 6"/>
            <p:cNvSpPr/>
            <p:nvPr/>
          </p:nvSpPr>
          <p:spPr>
            <a:xfrm>
              <a:off x="0" y="0"/>
              <a:ext cx="1227843" cy="812800"/>
            </a:xfrm>
            <a:custGeom>
              <a:avLst/>
              <a:gdLst/>
              <a:ahLst/>
              <a:cxnLst/>
              <a:rect l="l" t="t" r="r" b="b"/>
              <a:pathLst>
                <a:path w="1227843" h="812800">
                  <a:moveTo>
                    <a:pt x="33945" y="0"/>
                  </a:moveTo>
                  <a:lnTo>
                    <a:pt x="1193898" y="0"/>
                  </a:lnTo>
                  <a:cubicBezTo>
                    <a:pt x="1202901" y="0"/>
                    <a:pt x="1211535" y="3576"/>
                    <a:pt x="1217901" y="9942"/>
                  </a:cubicBezTo>
                  <a:cubicBezTo>
                    <a:pt x="1224267" y="16308"/>
                    <a:pt x="1227843" y="24942"/>
                    <a:pt x="1227843" y="33945"/>
                  </a:cubicBezTo>
                  <a:lnTo>
                    <a:pt x="1227843" y="778855"/>
                  </a:lnTo>
                  <a:cubicBezTo>
                    <a:pt x="1227843" y="787858"/>
                    <a:pt x="1224267" y="796492"/>
                    <a:pt x="1217901" y="802858"/>
                  </a:cubicBezTo>
                  <a:cubicBezTo>
                    <a:pt x="1211535" y="809224"/>
                    <a:pt x="1202901" y="812800"/>
                    <a:pt x="1193898" y="812800"/>
                  </a:cubicBezTo>
                  <a:lnTo>
                    <a:pt x="33945" y="812800"/>
                  </a:lnTo>
                  <a:cubicBezTo>
                    <a:pt x="24942" y="812800"/>
                    <a:pt x="16308" y="809224"/>
                    <a:pt x="9942" y="802858"/>
                  </a:cubicBezTo>
                  <a:cubicBezTo>
                    <a:pt x="3576" y="796492"/>
                    <a:pt x="0" y="787858"/>
                    <a:pt x="0" y="778855"/>
                  </a:cubicBezTo>
                  <a:lnTo>
                    <a:pt x="0" y="33945"/>
                  </a:lnTo>
                  <a:cubicBezTo>
                    <a:pt x="0" y="24942"/>
                    <a:pt x="3576" y="16308"/>
                    <a:pt x="9942" y="9942"/>
                  </a:cubicBezTo>
                  <a:cubicBezTo>
                    <a:pt x="16308" y="3576"/>
                    <a:pt x="24942" y="0"/>
                    <a:pt x="33945"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p:cNvSpPr txBox="1"/>
          <p:nvPr/>
        </p:nvSpPr>
        <p:spPr>
          <a:xfrm>
            <a:off x="374744" y="1635790"/>
            <a:ext cx="9067800" cy="6647974"/>
          </a:xfrm>
          <a:prstGeom prst="rect">
            <a:avLst/>
          </a:prstGeom>
        </p:spPr>
        <p:txBody>
          <a:bodyPr wrap="square" lIns="0" tIns="0" rIns="0" bIns="0" rtlCol="0" anchor="t">
            <a:spAutoFit/>
          </a:bodyPr>
          <a:lstStyle/>
          <a:p>
            <a:pPr marL="500096" lvl="1" indent="-250048" algn="l">
              <a:buFont typeface="Arial"/>
              <a:buChar char="•"/>
            </a:pPr>
            <a:r>
              <a:rPr lang="en-US" sz="2400" b="1" dirty="0">
                <a:solidFill>
                  <a:srgbClr val="763C00"/>
                </a:solidFill>
                <a:latin typeface="Roboto Bold"/>
                <a:ea typeface="Roboto Bold"/>
                <a:cs typeface="Roboto Bold"/>
                <a:sym typeface="Roboto Bold"/>
              </a:rPr>
              <a:t>Daylight Savings Time ends on Nov. 2, 2025, bringing earlier darkness and more nighttime driving. </a:t>
            </a:r>
          </a:p>
          <a:p>
            <a:pPr marL="250048" lvl="1" algn="l"/>
            <a:endParaRPr lang="en-US" sz="2400" b="1" dirty="0">
              <a:solidFill>
                <a:srgbClr val="763C00"/>
              </a:solidFill>
              <a:latin typeface="Roboto Bold"/>
              <a:ea typeface="Roboto Bold"/>
              <a:cs typeface="Roboto Bold"/>
              <a:sym typeface="Roboto Bold"/>
            </a:endParaRPr>
          </a:p>
          <a:p>
            <a:pPr marL="500096" lvl="1" indent="-250048" algn="l">
              <a:buFont typeface="Arial"/>
              <a:buChar char="•"/>
            </a:pPr>
            <a:r>
              <a:rPr lang="en-US" sz="2400" b="1" dirty="0">
                <a:solidFill>
                  <a:srgbClr val="763C00"/>
                </a:solidFill>
                <a:latin typeface="Roboto Bold"/>
                <a:ea typeface="Roboto Bold"/>
                <a:cs typeface="Roboto Bold"/>
                <a:sym typeface="Roboto Bold"/>
              </a:rPr>
              <a:t>Turn on your headlights sooner and be prepared for reduced visibility and glare from headlights during rush hour.</a:t>
            </a:r>
          </a:p>
          <a:p>
            <a:pPr marL="250048" lvl="1" algn="l"/>
            <a:endParaRPr lang="en-US" sz="2400" b="1" dirty="0">
              <a:solidFill>
                <a:srgbClr val="763C00"/>
              </a:solidFill>
              <a:latin typeface="Roboto Bold"/>
              <a:ea typeface="Roboto Bold"/>
              <a:cs typeface="Roboto Bold"/>
              <a:sym typeface="Roboto Bold"/>
            </a:endParaRPr>
          </a:p>
          <a:p>
            <a:pPr marL="500096" lvl="1" indent="-250048" algn="l">
              <a:buFont typeface="Arial"/>
              <a:buChar char="•"/>
            </a:pPr>
            <a:r>
              <a:rPr lang="en-US" sz="2400" b="1" dirty="0">
                <a:solidFill>
                  <a:srgbClr val="763C00"/>
                </a:solidFill>
                <a:latin typeface="Roboto Bold"/>
                <a:ea typeface="Roboto Bold"/>
                <a:cs typeface="Roboto Bold"/>
                <a:sym typeface="Roboto Bold"/>
              </a:rPr>
              <a:t>Losing or shifting an hour can disrupt sleep patterns, making drivers more prone to drowsy driving. Be sure to get adequate rest, especially before taking long trips.</a:t>
            </a:r>
          </a:p>
          <a:p>
            <a:pPr marL="250048" lvl="1" algn="l"/>
            <a:endParaRPr lang="en-US" sz="2400" b="1" dirty="0">
              <a:solidFill>
                <a:srgbClr val="763C00"/>
              </a:solidFill>
              <a:latin typeface="Roboto Bold"/>
              <a:ea typeface="Roboto Bold"/>
              <a:cs typeface="Roboto Bold"/>
              <a:sym typeface="Roboto Bold"/>
            </a:endParaRPr>
          </a:p>
          <a:p>
            <a:pPr marL="500096" lvl="1" indent="-250048" algn="l">
              <a:buFont typeface="Arial"/>
              <a:buChar char="•"/>
            </a:pPr>
            <a:r>
              <a:rPr lang="en-US" sz="2400" b="1" dirty="0">
                <a:solidFill>
                  <a:srgbClr val="763C00"/>
                </a:solidFill>
                <a:latin typeface="Roboto Bold"/>
                <a:ea typeface="Roboto Bold"/>
                <a:cs typeface="Roboto Bold"/>
                <a:sym typeface="Roboto Bold"/>
              </a:rPr>
              <a:t>Seasonal road conditions such as wet leaves, fog and black ice create additional hazards. Always drive cautiously and adjust your speed to match road conditions.</a:t>
            </a:r>
          </a:p>
          <a:p>
            <a:pPr marL="500096" lvl="1" indent="-250048" algn="l">
              <a:buFont typeface="Arial"/>
              <a:buChar char="•"/>
            </a:pPr>
            <a:endParaRPr lang="en-US" sz="2400" b="1" dirty="0">
              <a:solidFill>
                <a:srgbClr val="763C00"/>
              </a:solidFill>
              <a:latin typeface="Roboto Bold"/>
              <a:ea typeface="Roboto Bold"/>
              <a:cs typeface="Roboto Bold"/>
              <a:sym typeface="Roboto Bold"/>
            </a:endParaRPr>
          </a:p>
          <a:p>
            <a:pPr marL="500096" lvl="1" indent="-250048" algn="l">
              <a:buFont typeface="Arial"/>
              <a:buChar char="•"/>
            </a:pPr>
            <a:r>
              <a:rPr lang="en-US" sz="2400" b="1" dirty="0">
                <a:solidFill>
                  <a:srgbClr val="763C00"/>
                </a:solidFill>
                <a:latin typeface="Roboto Bold"/>
                <a:ea typeface="Roboto Bold"/>
                <a:cs typeface="Roboto Bold"/>
                <a:sym typeface="Roboto Bold"/>
              </a:rPr>
              <a:t>There were 758 incidents reported over the past three fall seasons (2022-2024), including 339 motorcycle crashes and 419 motor vehicle crashes, reducing manpower and directly impacting mission success and warfighter readiness.</a:t>
            </a:r>
          </a:p>
        </p:txBody>
      </p:sp>
      <p:sp>
        <p:nvSpPr>
          <p:cNvPr id="8" name="TextBox 8"/>
          <p:cNvSpPr txBox="1"/>
          <p:nvPr/>
        </p:nvSpPr>
        <p:spPr>
          <a:xfrm>
            <a:off x="914400" y="839245"/>
            <a:ext cx="4587240" cy="641714"/>
          </a:xfrm>
          <a:prstGeom prst="rect">
            <a:avLst/>
          </a:prstGeom>
        </p:spPr>
        <p:txBody>
          <a:bodyPr wrap="square" lIns="0" tIns="0" rIns="0" bIns="0" rtlCol="0" anchor="t">
            <a:spAutoFit/>
          </a:bodyPr>
          <a:lstStyle/>
          <a:p>
            <a:pPr>
              <a:lnSpc>
                <a:spcPts val="5152"/>
              </a:lnSpc>
            </a:pPr>
            <a:r>
              <a:rPr lang="en-US" sz="3680" spc="257" dirty="0">
                <a:solidFill>
                  <a:srgbClr val="B2182E"/>
                </a:solidFill>
                <a:latin typeface="League Spartan"/>
                <a:ea typeface="League Spartan"/>
                <a:cs typeface="League Spartan"/>
                <a:sym typeface="League Spartan"/>
              </a:rPr>
              <a:t>DRIVING SAFETY</a:t>
            </a:r>
          </a:p>
        </p:txBody>
      </p:sp>
      <p:sp>
        <p:nvSpPr>
          <p:cNvPr id="9" name="TextBox 8">
            <a:extLst>
              <a:ext uri="{FF2B5EF4-FFF2-40B4-BE49-F238E27FC236}">
                <a16:creationId xmlns:a16="http://schemas.microsoft.com/office/drawing/2014/main" id="{F075ADA0-87C5-5EAC-D16A-34CB05EF5A45}"/>
              </a:ext>
            </a:extLst>
          </p:cNvPr>
          <p:cNvSpPr txBox="1"/>
          <p:nvPr/>
        </p:nvSpPr>
        <p:spPr>
          <a:xfrm>
            <a:off x="10779172" y="5357631"/>
            <a:ext cx="6172200" cy="623248"/>
          </a:xfrm>
          <a:prstGeom prst="rect">
            <a:avLst/>
          </a:prstGeom>
        </p:spPr>
        <p:txBody>
          <a:bodyPr wrap="square" lIns="0" tIns="0" rIns="0" bIns="0" rtlCol="0" anchor="t">
            <a:spAutoFit/>
          </a:bodyPr>
          <a:lstStyle/>
          <a:p>
            <a:pPr>
              <a:lnSpc>
                <a:spcPts val="5152"/>
              </a:lnSpc>
            </a:pPr>
            <a:r>
              <a:rPr lang="en-US" sz="3200" spc="257" dirty="0">
                <a:solidFill>
                  <a:srgbClr val="B2182E"/>
                </a:solidFill>
                <a:latin typeface="League Spartan"/>
                <a:ea typeface="League Spartan"/>
                <a:cs typeface="League Spartan"/>
                <a:sym typeface="League Spartan"/>
              </a:rPr>
              <a:t>WHAT THE DATA SHOWS:</a:t>
            </a:r>
          </a:p>
        </p:txBody>
      </p:sp>
      <p:sp>
        <p:nvSpPr>
          <p:cNvPr id="10" name="TextBox 7">
            <a:extLst>
              <a:ext uri="{FF2B5EF4-FFF2-40B4-BE49-F238E27FC236}">
                <a16:creationId xmlns:a16="http://schemas.microsoft.com/office/drawing/2014/main" id="{155D7A6C-24EF-EA03-864D-C492C6DE15CD}"/>
              </a:ext>
            </a:extLst>
          </p:cNvPr>
          <p:cNvSpPr txBox="1"/>
          <p:nvPr/>
        </p:nvSpPr>
        <p:spPr>
          <a:xfrm>
            <a:off x="10298230" y="6034736"/>
            <a:ext cx="7134084" cy="2954655"/>
          </a:xfrm>
          <a:prstGeom prst="rect">
            <a:avLst/>
          </a:prstGeom>
        </p:spPr>
        <p:txBody>
          <a:bodyPr wrap="square" lIns="0" tIns="0" rIns="0" bIns="0" rtlCol="0" anchor="t">
            <a:spAutoFit/>
          </a:bodyPr>
          <a:lstStyle/>
          <a:p>
            <a:pPr marL="499745" lvl="1" indent="-249555" algn="l">
              <a:buFont typeface="Arial"/>
              <a:buChar char="•"/>
            </a:pPr>
            <a:r>
              <a:rPr lang="en-US" sz="2400" b="1" dirty="0">
                <a:solidFill>
                  <a:srgbClr val="763C00"/>
                </a:solidFill>
                <a:latin typeface="Roboto Bold"/>
                <a:ea typeface="Roboto Bold"/>
                <a:cs typeface="Roboto Bold"/>
                <a:sym typeface="Roboto Bold"/>
              </a:rPr>
              <a:t>A CARFAX analysis recently found that in 39 states, Fall accounts for the highest percentage of car accidents compared to all other seasons (CARFAX, 2024).</a:t>
            </a:r>
            <a:endParaRPr lang="en-US"/>
          </a:p>
          <a:p>
            <a:pPr marL="249555" lvl="1" algn="l"/>
            <a:endParaRPr lang="en-US" sz="2400" b="1" dirty="0">
              <a:solidFill>
                <a:srgbClr val="763C00"/>
              </a:solidFill>
              <a:latin typeface="Roboto Bold"/>
              <a:ea typeface="Roboto Bold"/>
              <a:cs typeface="Roboto Bold"/>
            </a:endParaRPr>
          </a:p>
          <a:p>
            <a:pPr marL="499745" lvl="1" indent="-249555" algn="l">
              <a:buFont typeface="Arial"/>
              <a:buChar char="•"/>
            </a:pPr>
            <a:r>
              <a:rPr lang="en-US" sz="2400" b="1" dirty="0">
                <a:solidFill>
                  <a:srgbClr val="763C00"/>
                </a:solidFill>
                <a:latin typeface="Roboto Bold"/>
                <a:ea typeface="Roboto Bold"/>
                <a:cs typeface="Roboto Bold"/>
                <a:sym typeface="Roboto Bold"/>
              </a:rPr>
              <a:t>National Safety Council (NSC) data shows that in 2023, the death rate per 100 million vehicle miles traveled peaked in October (NSC, 2023).</a:t>
            </a:r>
            <a:endParaRPr lang="en-US" sz="2400" b="1" dirty="0">
              <a:solidFill>
                <a:srgbClr val="763C00"/>
              </a:solidFill>
              <a:latin typeface="Roboto Bold"/>
              <a:ea typeface="Roboto Bold"/>
              <a:cs typeface="Robot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19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5022139"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414241" y="1018764"/>
            <a:ext cx="6126480" cy="3696257"/>
            <a:chOff x="0" y="0"/>
            <a:chExt cx="1227843" cy="812800"/>
          </a:xfrm>
        </p:grpSpPr>
        <p:sp>
          <p:nvSpPr>
            <p:cNvPr id="6" name="Freeform 6"/>
            <p:cNvSpPr/>
            <p:nvPr/>
          </p:nvSpPr>
          <p:spPr>
            <a:xfrm>
              <a:off x="0" y="0"/>
              <a:ext cx="1227843" cy="812800"/>
            </a:xfrm>
            <a:custGeom>
              <a:avLst/>
              <a:gdLst/>
              <a:ahLst/>
              <a:cxnLst/>
              <a:rect l="l" t="t" r="r" b="b"/>
              <a:pathLst>
                <a:path w="1227843" h="812800">
                  <a:moveTo>
                    <a:pt x="42722" y="0"/>
                  </a:moveTo>
                  <a:lnTo>
                    <a:pt x="1185121" y="0"/>
                  </a:lnTo>
                  <a:cubicBezTo>
                    <a:pt x="1208716" y="0"/>
                    <a:pt x="1227843" y="19127"/>
                    <a:pt x="1227843" y="42722"/>
                  </a:cubicBezTo>
                  <a:lnTo>
                    <a:pt x="1227843" y="770078"/>
                  </a:lnTo>
                  <a:cubicBezTo>
                    <a:pt x="1227843" y="781409"/>
                    <a:pt x="1223342" y="792275"/>
                    <a:pt x="1215330" y="800287"/>
                  </a:cubicBezTo>
                  <a:cubicBezTo>
                    <a:pt x="1207318" y="808299"/>
                    <a:pt x="1196452" y="812800"/>
                    <a:pt x="1185121" y="812800"/>
                  </a:cubicBezTo>
                  <a:lnTo>
                    <a:pt x="42722" y="812800"/>
                  </a:lnTo>
                  <a:cubicBezTo>
                    <a:pt x="31391" y="812800"/>
                    <a:pt x="20525" y="808299"/>
                    <a:pt x="12513" y="800287"/>
                  </a:cubicBezTo>
                  <a:cubicBezTo>
                    <a:pt x="4501" y="792275"/>
                    <a:pt x="0" y="781409"/>
                    <a:pt x="0" y="770078"/>
                  </a:cubicBezTo>
                  <a:lnTo>
                    <a:pt x="0" y="42722"/>
                  </a:lnTo>
                  <a:cubicBezTo>
                    <a:pt x="0" y="31391"/>
                    <a:pt x="4501" y="20525"/>
                    <a:pt x="12513" y="12513"/>
                  </a:cubicBezTo>
                  <a:cubicBezTo>
                    <a:pt x="20525" y="4501"/>
                    <a:pt x="31391" y="0"/>
                    <a:pt x="42722"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p:cNvSpPr txBox="1"/>
          <p:nvPr/>
        </p:nvSpPr>
        <p:spPr>
          <a:xfrm>
            <a:off x="609600" y="2065779"/>
            <a:ext cx="8091482" cy="5366084"/>
          </a:xfrm>
          <a:prstGeom prst="rect">
            <a:avLst/>
          </a:prstGeom>
        </p:spPr>
        <p:txBody>
          <a:bodyPr wrap="square" lIns="0" tIns="0" rIns="0" bIns="0" rtlCol="0" anchor="t">
            <a:spAutoFit/>
          </a:bodyPr>
          <a:lstStyle/>
          <a:p>
            <a:pPr marL="620997" lvl="1" indent="-310498" algn="l">
              <a:lnSpc>
                <a:spcPts val="3509"/>
              </a:lnSpc>
              <a:buFont typeface="Arial"/>
              <a:buChar char="•"/>
            </a:pPr>
            <a:r>
              <a:rPr lang="en-US" sz="2876" b="1" dirty="0">
                <a:solidFill>
                  <a:srgbClr val="763C00"/>
                </a:solidFill>
                <a:latin typeface="Roboto Bold"/>
                <a:ea typeface="Roboto Bold"/>
                <a:cs typeface="Roboto Bold"/>
                <a:sym typeface="Roboto Bold"/>
              </a:rPr>
              <a:t>Drivers should slow down when traveling through neighborhoods and near schools.</a:t>
            </a:r>
          </a:p>
          <a:p>
            <a:pPr marL="310499" lvl="1" algn="l">
              <a:lnSpc>
                <a:spcPts val="3509"/>
              </a:lnSpc>
            </a:pPr>
            <a:endParaRPr lang="en-US" sz="2876" b="1" dirty="0">
              <a:solidFill>
                <a:srgbClr val="763C00"/>
              </a:solidFill>
              <a:latin typeface="Roboto Bold"/>
              <a:ea typeface="Roboto Bold"/>
              <a:cs typeface="Roboto Bold"/>
              <a:sym typeface="Roboto Bold"/>
            </a:endParaRPr>
          </a:p>
          <a:p>
            <a:pPr marL="620997" lvl="1" indent="-310498" algn="l">
              <a:lnSpc>
                <a:spcPts val="3509"/>
              </a:lnSpc>
              <a:buFont typeface="Arial"/>
              <a:buChar char="•"/>
            </a:pPr>
            <a:r>
              <a:rPr lang="en-US" sz="2876" b="1" dirty="0">
                <a:solidFill>
                  <a:srgbClr val="763C00"/>
                </a:solidFill>
                <a:latin typeface="Roboto Bold"/>
                <a:ea typeface="Roboto Bold"/>
                <a:cs typeface="Roboto Bold"/>
                <a:sym typeface="Roboto Bold"/>
              </a:rPr>
              <a:t>Be especially alert around bus stops and always stop for buses that are loading or unloading students, as well as for children walking to and from school.</a:t>
            </a:r>
          </a:p>
          <a:p>
            <a:pPr marL="310499" lvl="1" algn="l">
              <a:lnSpc>
                <a:spcPts val="3509"/>
              </a:lnSpc>
            </a:pPr>
            <a:endParaRPr lang="en-US" sz="2876" b="1" dirty="0">
              <a:solidFill>
                <a:srgbClr val="763C00"/>
              </a:solidFill>
              <a:latin typeface="Roboto Bold"/>
              <a:ea typeface="Roboto Bold"/>
              <a:cs typeface="Roboto Bold"/>
              <a:sym typeface="Roboto Bold"/>
            </a:endParaRPr>
          </a:p>
          <a:p>
            <a:pPr marL="620997" lvl="1" indent="-310498" algn="l">
              <a:lnSpc>
                <a:spcPts val="3509"/>
              </a:lnSpc>
              <a:buFont typeface="Arial"/>
              <a:buChar char="•"/>
            </a:pPr>
            <a:r>
              <a:rPr lang="en-US" sz="2876" b="1" dirty="0">
                <a:solidFill>
                  <a:srgbClr val="763C00"/>
                </a:solidFill>
                <a:latin typeface="Roboto Bold"/>
                <a:ea typeface="Roboto Bold"/>
                <a:cs typeface="Roboto Bold"/>
                <a:sym typeface="Roboto Bold"/>
              </a:rPr>
              <a:t>Pedestrians can improve their safety by wearing reflective clothing, carrying flashlights and crossing only at designated crosswalks.</a:t>
            </a:r>
          </a:p>
        </p:txBody>
      </p:sp>
      <p:grpSp>
        <p:nvGrpSpPr>
          <p:cNvPr id="8" name="Group 8"/>
          <p:cNvGrpSpPr/>
          <p:nvPr/>
        </p:nvGrpSpPr>
        <p:grpSpPr>
          <a:xfrm>
            <a:off x="10422202" y="4748821"/>
            <a:ext cx="6126480" cy="4680822"/>
            <a:chOff x="0" y="0"/>
            <a:chExt cx="1227843" cy="812800"/>
          </a:xfrm>
        </p:grpSpPr>
        <p:sp>
          <p:nvSpPr>
            <p:cNvPr id="9" name="Freeform 9"/>
            <p:cNvSpPr/>
            <p:nvPr/>
          </p:nvSpPr>
          <p:spPr>
            <a:xfrm>
              <a:off x="0" y="0"/>
              <a:ext cx="1227843" cy="812800"/>
            </a:xfrm>
            <a:custGeom>
              <a:avLst/>
              <a:gdLst/>
              <a:ahLst/>
              <a:cxnLst/>
              <a:rect l="l" t="t" r="r" b="b"/>
              <a:pathLst>
                <a:path w="1227843" h="812800">
                  <a:moveTo>
                    <a:pt x="40629" y="0"/>
                  </a:moveTo>
                  <a:lnTo>
                    <a:pt x="1187214" y="0"/>
                  </a:lnTo>
                  <a:cubicBezTo>
                    <a:pt x="1197990" y="0"/>
                    <a:pt x="1208324" y="4281"/>
                    <a:pt x="1215943" y="11900"/>
                  </a:cubicBezTo>
                  <a:cubicBezTo>
                    <a:pt x="1223563" y="19519"/>
                    <a:pt x="1227843" y="29853"/>
                    <a:pt x="1227843" y="40629"/>
                  </a:cubicBezTo>
                  <a:lnTo>
                    <a:pt x="1227843" y="772171"/>
                  </a:lnTo>
                  <a:cubicBezTo>
                    <a:pt x="1227843" y="782947"/>
                    <a:pt x="1223563" y="793281"/>
                    <a:pt x="1215943" y="800900"/>
                  </a:cubicBezTo>
                  <a:cubicBezTo>
                    <a:pt x="1208324" y="808519"/>
                    <a:pt x="1197990" y="812800"/>
                    <a:pt x="1187214" y="812800"/>
                  </a:cubicBezTo>
                  <a:lnTo>
                    <a:pt x="40629" y="812800"/>
                  </a:lnTo>
                  <a:cubicBezTo>
                    <a:pt x="29853" y="812800"/>
                    <a:pt x="19519" y="808519"/>
                    <a:pt x="11900" y="800900"/>
                  </a:cubicBezTo>
                  <a:cubicBezTo>
                    <a:pt x="4281" y="793281"/>
                    <a:pt x="0" y="782947"/>
                    <a:pt x="0" y="772171"/>
                  </a:cubicBezTo>
                  <a:lnTo>
                    <a:pt x="0" y="40629"/>
                  </a:lnTo>
                  <a:cubicBezTo>
                    <a:pt x="0" y="29853"/>
                    <a:pt x="4281" y="19519"/>
                    <a:pt x="11900" y="11900"/>
                  </a:cubicBezTo>
                  <a:cubicBezTo>
                    <a:pt x="19519" y="4281"/>
                    <a:pt x="29853" y="0"/>
                    <a:pt x="40629" y="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dirty="0"/>
            </a:p>
          </p:txBody>
        </p:sp>
      </p:grpSp>
      <p:sp>
        <p:nvSpPr>
          <p:cNvPr id="10" name="TextBox 10"/>
          <p:cNvSpPr txBox="1"/>
          <p:nvPr/>
        </p:nvSpPr>
        <p:spPr>
          <a:xfrm>
            <a:off x="1219200" y="1194264"/>
            <a:ext cx="5577840" cy="641714"/>
          </a:xfrm>
          <a:prstGeom prst="rect">
            <a:avLst/>
          </a:prstGeom>
        </p:spPr>
        <p:txBody>
          <a:bodyPr wrap="square" lIns="0" tIns="0" rIns="0" bIns="0" rtlCol="0" anchor="t">
            <a:spAutoFit/>
          </a:bodyPr>
          <a:lstStyle/>
          <a:p>
            <a:pPr>
              <a:lnSpc>
                <a:spcPts val="5152"/>
              </a:lnSpc>
            </a:pPr>
            <a:r>
              <a:rPr lang="en-US" sz="3680" spc="257" dirty="0">
                <a:solidFill>
                  <a:srgbClr val="B2182E"/>
                </a:solidFill>
                <a:latin typeface="League Spartan"/>
                <a:ea typeface="League Spartan"/>
                <a:cs typeface="League Spartan"/>
                <a:sym typeface="League Spartan"/>
              </a:rPr>
              <a:t>PEDESTRIAN SAFETY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9906000" y="1112588"/>
            <a:ext cx="6172200" cy="4355679"/>
            <a:chOff x="0" y="0"/>
            <a:chExt cx="1227843" cy="812800"/>
          </a:xfrm>
        </p:grpSpPr>
        <p:sp>
          <p:nvSpPr>
            <p:cNvPr id="6" name="Freeform 6"/>
            <p:cNvSpPr/>
            <p:nvPr/>
          </p:nvSpPr>
          <p:spPr>
            <a:xfrm>
              <a:off x="0" y="0"/>
              <a:ext cx="1227843" cy="812800"/>
            </a:xfrm>
            <a:custGeom>
              <a:avLst/>
              <a:gdLst/>
              <a:ahLst/>
              <a:cxnLst/>
              <a:rect l="l" t="t" r="r" b="b"/>
              <a:pathLst>
                <a:path w="1227843" h="812800">
                  <a:moveTo>
                    <a:pt x="42722" y="0"/>
                  </a:moveTo>
                  <a:lnTo>
                    <a:pt x="1185121" y="0"/>
                  </a:lnTo>
                  <a:cubicBezTo>
                    <a:pt x="1208716" y="0"/>
                    <a:pt x="1227843" y="19127"/>
                    <a:pt x="1227843" y="42722"/>
                  </a:cubicBezTo>
                  <a:lnTo>
                    <a:pt x="1227843" y="770078"/>
                  </a:lnTo>
                  <a:cubicBezTo>
                    <a:pt x="1227843" y="781409"/>
                    <a:pt x="1223342" y="792275"/>
                    <a:pt x="1215330" y="800287"/>
                  </a:cubicBezTo>
                  <a:cubicBezTo>
                    <a:pt x="1207318" y="808299"/>
                    <a:pt x="1196452" y="812800"/>
                    <a:pt x="1185121" y="812800"/>
                  </a:cubicBezTo>
                  <a:lnTo>
                    <a:pt x="42722" y="812800"/>
                  </a:lnTo>
                  <a:cubicBezTo>
                    <a:pt x="31391" y="812800"/>
                    <a:pt x="20525" y="808299"/>
                    <a:pt x="12513" y="800287"/>
                  </a:cubicBezTo>
                  <a:cubicBezTo>
                    <a:pt x="4501" y="792275"/>
                    <a:pt x="0" y="781409"/>
                    <a:pt x="0" y="770078"/>
                  </a:cubicBezTo>
                  <a:lnTo>
                    <a:pt x="0" y="42722"/>
                  </a:lnTo>
                  <a:cubicBezTo>
                    <a:pt x="0" y="31391"/>
                    <a:pt x="4501" y="20525"/>
                    <a:pt x="12513" y="12513"/>
                  </a:cubicBezTo>
                  <a:cubicBezTo>
                    <a:pt x="20525" y="4501"/>
                    <a:pt x="31391" y="0"/>
                    <a:pt x="42722"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7" name="Group 7"/>
          <p:cNvGrpSpPr/>
          <p:nvPr/>
        </p:nvGrpSpPr>
        <p:grpSpPr>
          <a:xfrm>
            <a:off x="9906000" y="5753100"/>
            <a:ext cx="6172200" cy="3237974"/>
            <a:chOff x="0" y="0"/>
            <a:chExt cx="1227843" cy="812800"/>
          </a:xfrm>
        </p:grpSpPr>
        <p:sp>
          <p:nvSpPr>
            <p:cNvPr id="8" name="Freeform 8"/>
            <p:cNvSpPr/>
            <p:nvPr/>
          </p:nvSpPr>
          <p:spPr>
            <a:xfrm>
              <a:off x="0" y="0"/>
              <a:ext cx="1227843" cy="812800"/>
            </a:xfrm>
            <a:custGeom>
              <a:avLst/>
              <a:gdLst/>
              <a:ahLst/>
              <a:cxnLst/>
              <a:rect l="l" t="t" r="r" b="b"/>
              <a:pathLst>
                <a:path w="1227843" h="812800">
                  <a:moveTo>
                    <a:pt x="40629" y="0"/>
                  </a:moveTo>
                  <a:lnTo>
                    <a:pt x="1187214" y="0"/>
                  </a:lnTo>
                  <a:cubicBezTo>
                    <a:pt x="1197990" y="0"/>
                    <a:pt x="1208324" y="4281"/>
                    <a:pt x="1215943" y="11900"/>
                  </a:cubicBezTo>
                  <a:cubicBezTo>
                    <a:pt x="1223563" y="19519"/>
                    <a:pt x="1227843" y="29853"/>
                    <a:pt x="1227843" y="40629"/>
                  </a:cubicBezTo>
                  <a:lnTo>
                    <a:pt x="1227843" y="772171"/>
                  </a:lnTo>
                  <a:cubicBezTo>
                    <a:pt x="1227843" y="782947"/>
                    <a:pt x="1223563" y="793281"/>
                    <a:pt x="1215943" y="800900"/>
                  </a:cubicBezTo>
                  <a:cubicBezTo>
                    <a:pt x="1208324" y="808519"/>
                    <a:pt x="1197990" y="812800"/>
                    <a:pt x="1187214" y="812800"/>
                  </a:cubicBezTo>
                  <a:lnTo>
                    <a:pt x="40629" y="812800"/>
                  </a:lnTo>
                  <a:cubicBezTo>
                    <a:pt x="29853" y="812800"/>
                    <a:pt x="19519" y="808519"/>
                    <a:pt x="11900" y="800900"/>
                  </a:cubicBezTo>
                  <a:cubicBezTo>
                    <a:pt x="4281" y="793281"/>
                    <a:pt x="0" y="782947"/>
                    <a:pt x="0" y="772171"/>
                  </a:cubicBezTo>
                  <a:lnTo>
                    <a:pt x="0" y="40629"/>
                  </a:lnTo>
                  <a:cubicBezTo>
                    <a:pt x="0" y="29853"/>
                    <a:pt x="4281" y="19519"/>
                    <a:pt x="11900" y="11900"/>
                  </a:cubicBezTo>
                  <a:cubicBezTo>
                    <a:pt x="19519" y="4281"/>
                    <a:pt x="29853" y="0"/>
                    <a:pt x="40629" y="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9" name="TextBox 9"/>
          <p:cNvSpPr txBox="1"/>
          <p:nvPr/>
        </p:nvSpPr>
        <p:spPr>
          <a:xfrm>
            <a:off x="250176" y="1714500"/>
            <a:ext cx="8893824" cy="4355680"/>
          </a:xfrm>
          <a:prstGeom prst="rect">
            <a:avLst/>
          </a:prstGeom>
        </p:spPr>
        <p:txBody>
          <a:bodyPr wrap="square" lIns="0" tIns="0" rIns="0" bIns="0" rtlCol="0" anchor="t">
            <a:spAutoFit/>
          </a:bodyPr>
          <a:lstStyle/>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Fall gatherings like football games, tailgates and holiday parties often involve alcohol, which increases the risk of impaired driving.</a:t>
            </a:r>
          </a:p>
          <a:p>
            <a:pPr marL="276352" lvl="1"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To stay safe, plan ahead by arranging a designated driver, using a rideshare service or choosing to stay overnight if you have been drinking.</a:t>
            </a:r>
          </a:p>
          <a:p>
            <a:pPr marL="276352" lvl="1"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Never get behind the wheel if you are impaired. One poor decision can have life-changing consequences for you and others on the road.</a:t>
            </a:r>
          </a:p>
        </p:txBody>
      </p:sp>
      <p:sp>
        <p:nvSpPr>
          <p:cNvPr id="10" name="TextBox 10"/>
          <p:cNvSpPr txBox="1"/>
          <p:nvPr/>
        </p:nvSpPr>
        <p:spPr>
          <a:xfrm>
            <a:off x="762000" y="791732"/>
            <a:ext cx="4587240" cy="641714"/>
          </a:xfrm>
          <a:prstGeom prst="rect">
            <a:avLst/>
          </a:prstGeom>
        </p:spPr>
        <p:txBody>
          <a:bodyPr wrap="square" lIns="0" tIns="0" rIns="0" bIns="0" rtlCol="0" anchor="t">
            <a:spAutoFit/>
          </a:bodyPr>
          <a:lstStyle/>
          <a:p>
            <a:pPr>
              <a:lnSpc>
                <a:spcPts val="5152"/>
              </a:lnSpc>
            </a:pPr>
            <a:r>
              <a:rPr lang="en-US" sz="3680" spc="257" dirty="0">
                <a:solidFill>
                  <a:srgbClr val="B2182E"/>
                </a:solidFill>
                <a:latin typeface="League Spartan"/>
                <a:ea typeface="League Spartan"/>
                <a:cs typeface="League Spartan"/>
                <a:sym typeface="League Spartan"/>
              </a:rPr>
              <a:t>DUI PREVENTION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0" y="7113572"/>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402732" y="1265266"/>
            <a:ext cx="6172200" cy="3487105"/>
            <a:chOff x="0" y="0"/>
            <a:chExt cx="1227843" cy="812800"/>
          </a:xfrm>
        </p:grpSpPr>
        <p:sp>
          <p:nvSpPr>
            <p:cNvPr id="6" name="Freeform 6"/>
            <p:cNvSpPr/>
            <p:nvPr/>
          </p:nvSpPr>
          <p:spPr>
            <a:xfrm>
              <a:off x="0" y="0"/>
              <a:ext cx="1227843" cy="812800"/>
            </a:xfrm>
            <a:custGeom>
              <a:avLst/>
              <a:gdLst/>
              <a:ahLst/>
              <a:cxnLst/>
              <a:rect l="l" t="t" r="r" b="b"/>
              <a:pathLst>
                <a:path w="1227843" h="812800">
                  <a:moveTo>
                    <a:pt x="42722" y="0"/>
                  </a:moveTo>
                  <a:lnTo>
                    <a:pt x="1185121" y="0"/>
                  </a:lnTo>
                  <a:cubicBezTo>
                    <a:pt x="1208716" y="0"/>
                    <a:pt x="1227843" y="19127"/>
                    <a:pt x="1227843" y="42722"/>
                  </a:cubicBezTo>
                  <a:lnTo>
                    <a:pt x="1227843" y="770078"/>
                  </a:lnTo>
                  <a:cubicBezTo>
                    <a:pt x="1227843" y="781409"/>
                    <a:pt x="1223342" y="792275"/>
                    <a:pt x="1215330" y="800287"/>
                  </a:cubicBezTo>
                  <a:cubicBezTo>
                    <a:pt x="1207318" y="808299"/>
                    <a:pt x="1196452" y="812800"/>
                    <a:pt x="1185121" y="812800"/>
                  </a:cubicBezTo>
                  <a:lnTo>
                    <a:pt x="42722" y="812800"/>
                  </a:lnTo>
                  <a:cubicBezTo>
                    <a:pt x="31391" y="812800"/>
                    <a:pt x="20525" y="808299"/>
                    <a:pt x="12513" y="800287"/>
                  </a:cubicBezTo>
                  <a:cubicBezTo>
                    <a:pt x="4501" y="792275"/>
                    <a:pt x="0" y="781409"/>
                    <a:pt x="0" y="770078"/>
                  </a:cubicBezTo>
                  <a:lnTo>
                    <a:pt x="0" y="42722"/>
                  </a:lnTo>
                  <a:cubicBezTo>
                    <a:pt x="0" y="31391"/>
                    <a:pt x="4501" y="20525"/>
                    <a:pt x="12513" y="12513"/>
                  </a:cubicBezTo>
                  <a:cubicBezTo>
                    <a:pt x="20525" y="4501"/>
                    <a:pt x="31391" y="0"/>
                    <a:pt x="42722" y="0"/>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7" name="Group 7"/>
          <p:cNvGrpSpPr/>
          <p:nvPr/>
        </p:nvGrpSpPr>
        <p:grpSpPr>
          <a:xfrm>
            <a:off x="10423204" y="5143500"/>
            <a:ext cx="6172200" cy="3237974"/>
            <a:chOff x="0" y="0"/>
            <a:chExt cx="1227843" cy="812800"/>
          </a:xfrm>
        </p:grpSpPr>
        <p:sp>
          <p:nvSpPr>
            <p:cNvPr id="8" name="Freeform 8"/>
            <p:cNvSpPr/>
            <p:nvPr/>
          </p:nvSpPr>
          <p:spPr>
            <a:xfrm>
              <a:off x="0" y="0"/>
              <a:ext cx="1227843" cy="812800"/>
            </a:xfrm>
            <a:custGeom>
              <a:avLst/>
              <a:gdLst/>
              <a:ahLst/>
              <a:cxnLst/>
              <a:rect l="l" t="t" r="r" b="b"/>
              <a:pathLst>
                <a:path w="1227843" h="812800">
                  <a:moveTo>
                    <a:pt x="40629" y="0"/>
                  </a:moveTo>
                  <a:lnTo>
                    <a:pt x="1187214" y="0"/>
                  </a:lnTo>
                  <a:cubicBezTo>
                    <a:pt x="1197990" y="0"/>
                    <a:pt x="1208324" y="4281"/>
                    <a:pt x="1215943" y="11900"/>
                  </a:cubicBezTo>
                  <a:cubicBezTo>
                    <a:pt x="1223563" y="19519"/>
                    <a:pt x="1227843" y="29853"/>
                    <a:pt x="1227843" y="40629"/>
                  </a:cubicBezTo>
                  <a:lnTo>
                    <a:pt x="1227843" y="772171"/>
                  </a:lnTo>
                  <a:cubicBezTo>
                    <a:pt x="1227843" y="782947"/>
                    <a:pt x="1223563" y="793281"/>
                    <a:pt x="1215943" y="800900"/>
                  </a:cubicBezTo>
                  <a:cubicBezTo>
                    <a:pt x="1208324" y="808519"/>
                    <a:pt x="1197990" y="812800"/>
                    <a:pt x="1187214" y="812800"/>
                  </a:cubicBezTo>
                  <a:lnTo>
                    <a:pt x="40629" y="812800"/>
                  </a:lnTo>
                  <a:cubicBezTo>
                    <a:pt x="29853" y="812800"/>
                    <a:pt x="19519" y="808519"/>
                    <a:pt x="11900" y="800900"/>
                  </a:cubicBezTo>
                  <a:cubicBezTo>
                    <a:pt x="4281" y="793281"/>
                    <a:pt x="0" y="782947"/>
                    <a:pt x="0" y="772171"/>
                  </a:cubicBezTo>
                  <a:lnTo>
                    <a:pt x="0" y="40629"/>
                  </a:lnTo>
                  <a:cubicBezTo>
                    <a:pt x="0" y="29853"/>
                    <a:pt x="4281" y="19519"/>
                    <a:pt x="11900" y="11900"/>
                  </a:cubicBezTo>
                  <a:cubicBezTo>
                    <a:pt x="19519" y="4281"/>
                    <a:pt x="29853" y="0"/>
                    <a:pt x="40629" y="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9" name="TextBox 9"/>
          <p:cNvSpPr txBox="1"/>
          <p:nvPr/>
        </p:nvSpPr>
        <p:spPr>
          <a:xfrm>
            <a:off x="217359" y="2049279"/>
            <a:ext cx="8926642" cy="4753224"/>
          </a:xfrm>
          <a:prstGeom prst="rect">
            <a:avLst/>
          </a:prstGeom>
        </p:spPr>
        <p:txBody>
          <a:bodyPr wrap="square" lIns="0" tIns="0" rIns="0" bIns="0" rtlCol="0" anchor="t">
            <a:spAutoFit/>
          </a:bodyPr>
          <a:lstStyle/>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Be cautious when using open flames such as bonfires or when burning leaves and always follow local fire safety guidelines to prevent accidents.</a:t>
            </a:r>
          </a:p>
          <a:p>
            <a:pPr marL="276352" lvl="1"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Take extra safety precautions during outdoor recreational activities in the fall, such as hiking, camping, or hunting, by wearing proper gear and letting someone know your plans.</a:t>
            </a:r>
          </a:p>
          <a:p>
            <a:pPr marL="276352" lvl="1"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Watch for wildlife crossing the roads as animals migrate in the fall, especially in rural or wooded areas where deer and other animals are more active.</a:t>
            </a:r>
          </a:p>
        </p:txBody>
      </p:sp>
      <p:sp>
        <p:nvSpPr>
          <p:cNvPr id="10" name="TextBox 10"/>
          <p:cNvSpPr txBox="1"/>
          <p:nvPr/>
        </p:nvSpPr>
        <p:spPr>
          <a:xfrm>
            <a:off x="567058" y="1122995"/>
            <a:ext cx="6583680" cy="620902"/>
          </a:xfrm>
          <a:prstGeom prst="rect">
            <a:avLst/>
          </a:prstGeom>
        </p:spPr>
        <p:txBody>
          <a:bodyPr lIns="0" tIns="0" rIns="0" bIns="0" rtlCol="0" anchor="t">
            <a:spAutoFit/>
          </a:bodyPr>
          <a:lstStyle/>
          <a:p>
            <a:pPr algn="ctr">
              <a:lnSpc>
                <a:spcPts val="5152"/>
              </a:lnSpc>
            </a:pPr>
            <a:r>
              <a:rPr lang="en-US" sz="3680" spc="257" dirty="0">
                <a:solidFill>
                  <a:srgbClr val="B2182E"/>
                </a:solidFill>
                <a:latin typeface="League Spartan"/>
                <a:ea typeface="League Spartan"/>
                <a:cs typeface="League Spartan"/>
                <a:sym typeface="League Spartan"/>
              </a:rPr>
              <a:t>SEASONAL AWARENESS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4996160" y="0"/>
            <a:ext cx="3291840" cy="2866893"/>
          </a:xfrm>
          <a:custGeom>
            <a:avLst/>
            <a:gdLst/>
            <a:ahLst/>
            <a:cxnLst/>
            <a:rect l="l" t="t" r="r" b="b"/>
            <a:pathLst>
              <a:path w="3291840" h="2866893">
                <a:moveTo>
                  <a:pt x="0" y="0"/>
                </a:moveTo>
                <a:lnTo>
                  <a:pt x="3291840" y="0"/>
                </a:lnTo>
                <a:lnTo>
                  <a:pt x="3291840" y="2866893"/>
                </a:lnTo>
                <a:lnTo>
                  <a:pt x="0" y="2866893"/>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a:off x="0" y="7049026"/>
            <a:ext cx="3291840" cy="3237974"/>
          </a:xfrm>
          <a:custGeom>
            <a:avLst/>
            <a:gdLst/>
            <a:ahLst/>
            <a:cxnLst/>
            <a:rect l="l" t="t" r="r" b="b"/>
            <a:pathLst>
              <a:path w="3291840" h="3237974">
                <a:moveTo>
                  <a:pt x="0" y="0"/>
                </a:moveTo>
                <a:lnTo>
                  <a:pt x="3291840" y="0"/>
                </a:lnTo>
                <a:lnTo>
                  <a:pt x="3291840" y="3237974"/>
                </a:lnTo>
                <a:lnTo>
                  <a:pt x="0" y="323797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590800" y="3286360"/>
            <a:ext cx="12801600" cy="3560590"/>
          </a:xfrm>
          <a:prstGeom prst="rect">
            <a:avLst/>
          </a:prstGeom>
        </p:spPr>
        <p:txBody>
          <a:bodyPr wrap="square" lIns="0" tIns="0" rIns="0" bIns="0" rtlCol="0" anchor="t">
            <a:spAutoFit/>
          </a:bodyPr>
          <a:lstStyle/>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Safety is everyone’s priority. Visit </a:t>
            </a:r>
            <a:r>
              <a:rPr lang="en-US" sz="2560" b="1" u="sng" dirty="0">
                <a:solidFill>
                  <a:srgbClr val="763C00"/>
                </a:solidFill>
                <a:latin typeface="Roboto Bold"/>
                <a:ea typeface="Roboto Bold"/>
                <a:cs typeface="Roboto Bold"/>
                <a:sym typeface="Roboto Bold"/>
                <a:hlinkClick r:id="rId7" tooltip="https://navalsafetycommand.navy.mil"/>
              </a:rPr>
              <a:t>navalsafetycommand.navy.mil</a:t>
            </a:r>
            <a:r>
              <a:rPr lang="en-US" sz="2560" b="1" dirty="0">
                <a:solidFill>
                  <a:srgbClr val="763C00"/>
                </a:solidFill>
                <a:latin typeface="Roboto Bold"/>
                <a:ea typeface="Roboto Bold"/>
                <a:cs typeface="Roboto Bold"/>
                <a:sym typeface="Roboto Bold"/>
              </a:rPr>
              <a:t> for more resources to share with your team and family.</a:t>
            </a:r>
          </a:p>
          <a:p>
            <a:pPr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For seasonal guidance and more information on fall safety topics, explore </a:t>
            </a:r>
            <a:r>
              <a:rPr lang="en-US" sz="2560" b="1" u="sng" dirty="0">
                <a:solidFill>
                  <a:srgbClr val="763C00"/>
                </a:solidFill>
                <a:latin typeface="Roboto Bold"/>
                <a:ea typeface="Roboto Bold"/>
                <a:cs typeface="Roboto Bold"/>
                <a:sym typeface="Roboto Bold"/>
                <a:hlinkClick r:id="rId8" tooltip="https://navalsafetycommand.navy.mil/Off-Duty/Fall-and-Winter-Safety/"/>
              </a:rPr>
              <a:t>navalsafetycommand.navy.mil/Off-Duty/Fall-and-Winter-Safety</a:t>
            </a:r>
            <a:r>
              <a:rPr lang="en-US" sz="2560" b="1" dirty="0">
                <a:solidFill>
                  <a:srgbClr val="763C00"/>
                </a:solidFill>
                <a:latin typeface="Roboto Bold"/>
                <a:ea typeface="Roboto Bold"/>
                <a:cs typeface="Roboto Bold"/>
                <a:sym typeface="Roboto Bold"/>
              </a:rPr>
              <a:t>.</a:t>
            </a:r>
          </a:p>
          <a:p>
            <a:pPr algn="l">
              <a:lnSpc>
                <a:spcPts val="3123"/>
              </a:lnSpc>
            </a:pPr>
            <a:endParaRPr lang="en-US" sz="2560" b="1" dirty="0">
              <a:solidFill>
                <a:srgbClr val="763C00"/>
              </a:solidFill>
              <a:latin typeface="Roboto Bold"/>
              <a:ea typeface="Roboto Bold"/>
              <a:cs typeface="Roboto Bold"/>
              <a:sym typeface="Roboto Bold"/>
            </a:endParaRPr>
          </a:p>
          <a:p>
            <a:pPr marL="552704" lvl="1" indent="-276352" algn="l">
              <a:lnSpc>
                <a:spcPts val="3123"/>
              </a:lnSpc>
              <a:buFont typeface="Arial"/>
              <a:buChar char="•"/>
            </a:pPr>
            <a:r>
              <a:rPr lang="en-US" sz="2560" b="1" dirty="0">
                <a:solidFill>
                  <a:srgbClr val="763C00"/>
                </a:solidFill>
                <a:latin typeface="Roboto Bold"/>
                <a:ea typeface="Roboto Bold"/>
                <a:cs typeface="Roboto Bold"/>
                <a:sym typeface="Roboto Bold"/>
              </a:rPr>
              <a:t>Remember, what you do both on and off duty can have a lasting impact on your family, friends and your team. Staying safe keeps you combat-ready and able to do what’s needed to carry out the mission.</a:t>
            </a:r>
          </a:p>
        </p:txBody>
      </p:sp>
      <p:sp>
        <p:nvSpPr>
          <p:cNvPr id="6" name="TextBox 6"/>
          <p:cNvSpPr txBox="1"/>
          <p:nvPr/>
        </p:nvSpPr>
        <p:spPr>
          <a:xfrm>
            <a:off x="7238283" y="2094210"/>
            <a:ext cx="3291840" cy="641714"/>
          </a:xfrm>
          <a:prstGeom prst="rect">
            <a:avLst/>
          </a:prstGeom>
        </p:spPr>
        <p:txBody>
          <a:bodyPr wrap="square" lIns="0" tIns="0" rIns="0" bIns="0" rtlCol="0" anchor="t">
            <a:spAutoFit/>
          </a:bodyPr>
          <a:lstStyle/>
          <a:p>
            <a:pPr algn="ctr">
              <a:lnSpc>
                <a:spcPts val="5152"/>
              </a:lnSpc>
            </a:pPr>
            <a:r>
              <a:rPr lang="en-US" sz="3680" spc="257" dirty="0">
                <a:solidFill>
                  <a:srgbClr val="B2182E"/>
                </a:solidFill>
                <a:latin typeface="League Spartan"/>
                <a:ea typeface="League Spartan"/>
                <a:cs typeface="League Spartan"/>
                <a:sym typeface="League Spartan"/>
              </a:rPr>
              <a:t>RESOURCES</a:t>
            </a:r>
          </a:p>
        </p:txBody>
      </p:sp>
      <p:sp>
        <p:nvSpPr>
          <p:cNvPr id="7" name="Freeform 7"/>
          <p:cNvSpPr>
            <a:spLocks noChangeAspect="1"/>
          </p:cNvSpPr>
          <p:nvPr/>
        </p:nvSpPr>
        <p:spPr>
          <a:xfrm>
            <a:off x="7924800" y="7581900"/>
            <a:ext cx="1918806" cy="1842853"/>
          </a:xfrm>
          <a:custGeom>
            <a:avLst/>
            <a:gdLst/>
            <a:ahLst/>
            <a:cxnLst/>
            <a:rect l="l" t="t" r="r" b="b"/>
            <a:pathLst>
              <a:path w="2501291" h="2402281">
                <a:moveTo>
                  <a:pt x="0" y="0"/>
                </a:moveTo>
                <a:lnTo>
                  <a:pt x="2501290" y="0"/>
                </a:lnTo>
                <a:lnTo>
                  <a:pt x="2501290" y="2402282"/>
                </a:lnTo>
                <a:lnTo>
                  <a:pt x="0" y="2402282"/>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B672D81C0EA479841CC17CDFBA083" ma:contentTypeVersion="24" ma:contentTypeDescription="Create a new document." ma:contentTypeScope="" ma:versionID="60694ca32b44ff1ebb19b031d296838a">
  <xsd:schema xmlns:xsd="http://www.w3.org/2001/XMLSchema" xmlns:xs="http://www.w3.org/2001/XMLSchema" xmlns:p="http://schemas.microsoft.com/office/2006/metadata/properties" xmlns:ns2="2d55a8c0-dcff-461e-98cf-116fa17af22b" xmlns:ns3="26d9c03c-d90d-4816-855e-c4f711eccc59" targetNamespace="http://schemas.microsoft.com/office/2006/metadata/properties" ma:root="true" ma:fieldsID="4655e72b472605eb9f9314386addf697" ns2:_="" ns3:_="">
    <xsd:import namespace="2d55a8c0-dcff-461e-98cf-116fa17af22b"/>
    <xsd:import namespace="26d9c03c-d90d-4816-855e-c4f711eccc59"/>
    <xsd:element name="properties">
      <xsd:complexType>
        <xsd:sequence>
          <xsd:element name="documentManagement">
            <xsd:complexType>
              <xsd:all>
                <xsd:element ref="ns2:TOPIC" minOccurs="0"/>
                <xsd:element ref="ns2:TopicArea" minOccurs="0"/>
                <xsd:element ref="ns2:Comments" minOccurs="0"/>
                <xsd:element ref="ns2:ContentDevelopmentLead" minOccurs="0"/>
                <xsd:element ref="ns2:Co_x002d_Developers_x002d_Collaborators" minOccurs="0"/>
                <xsd:element ref="ns2:Post_x002d_ProductionDistro" minOccurs="0"/>
                <xsd:element ref="ns2:DistroAction"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MediaServiceMetadata" minOccurs="0"/>
                <xsd:element ref="ns2:MediaServiceFastMetadata" minOccurs="0"/>
                <xsd:element ref="ns2:PAO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5a8c0-dcff-461e-98cf-116fa17af22b" elementFormDefault="qualified">
    <xsd:import namespace="http://schemas.microsoft.com/office/2006/documentManagement/types"/>
    <xsd:import namespace="http://schemas.microsoft.com/office/infopath/2007/PartnerControls"/>
    <xsd:element name="TOPIC" ma:index="3" nillable="true" ma:displayName="TOPIC" ma:format="Dropdown" ma:internalName="TOPIC" ma:readOnly="false">
      <xsd:simpleType>
        <xsd:restriction base="dms:Text">
          <xsd:maxLength value="255"/>
        </xsd:restriction>
      </xsd:simpleType>
    </xsd:element>
    <xsd:element name="TopicArea" ma:index="4" nillable="true" ma:displayName="Topic Area" ma:description="Tag/Topic Area" ma:format="Dropdown" ma:internalName="TopicArea" ma:readOnly="false">
      <xsd:simpleType>
        <xsd:restriction base="dms:Text">
          <xsd:maxLength value="255"/>
        </xsd:restriction>
      </xsd:simpleType>
    </xsd:element>
    <xsd:element name="Comments" ma:index="5" nillable="true" ma:displayName="Comments" ma:format="Dropdown" ma:internalName="Comments" ma:readOnly="false">
      <xsd:simpleType>
        <xsd:restriction base="dms:Note">
          <xsd:maxLength value="255"/>
        </xsd:restriction>
      </xsd:simpleType>
    </xsd:element>
    <xsd:element name="ContentDevelopmentLead" ma:index="6" nillable="true" ma:displayName="Content Development Lead" ma:description="Person responsible for developing product " ma:format="Dropdown" ma:list="UserInfo" ma:SharePointGroup="0" ma:internalName="ContentDevelopmentLead"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_x002d_Developers_x002d_Collaborators" ma:index="7" nillable="true" ma:displayName="Co-Developers-Collaborators" ma:description="Enter co-lead, collaborators, other staff roles" ma:format="Dropdown" ma:list="UserInfo" ma:SharePointGroup="0" ma:internalName="Co_x002d_Developers_x002d_Collaborato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ost_x002d_ProductionDistro" ma:index="8" nillable="true" ma:displayName="Post-Production Distro" ma:description="Brief Distro Plan overview - Social Media, Website, Email, Upload, etc." ma:format="Dropdown" ma:internalName="Post_x002d_ProductionDistro" ma:readOnly="false">
      <xsd:simpleType>
        <xsd:restriction base="dms:Note">
          <xsd:maxLength value="255"/>
        </xsd:restriction>
      </xsd:simpleType>
    </xsd:element>
    <xsd:element name="DistroAction" ma:index="9" nillable="true" ma:displayName="Distro Action" ma:description="Assigned person for distro" ma:format="Dropdown" ma:list="UserInfo" ma:SharePointGroup="0" ma:internalName="DistroAction"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Location" ma:index="20" nillable="true" ma:displayName="Location" ma:hidden="true"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PAOREVIEW" ma:index="30" nillable="true" ma:displayName="PAO REVIEW" ma:description="For PAO review" ma:format="Dropdown" ma:list="UserInfo" ma:SharePointGroup="0" ma:internalName="PAOREVIEW">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d9c03c-d90d-4816-855e-c4f711eccc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d51dbd-248e-46ae-8ec9-2b2f28deb1aa}" ma:internalName="TaxCatchAll" ma:readOnly="false" ma:showField="CatchAllData" ma:web="26d9c03c-d90d-4816-855e-c4f711eccc5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Area xmlns="2d55a8c0-dcff-461e-98cf-116fa17af22b" xsi:nil="true"/>
    <Co_x002d_Developers_x002d_Collaborators xmlns="2d55a8c0-dcff-461e-98cf-116fa17af22b">
      <UserInfo>
        <DisplayName/>
        <AccountId xsi:nil="true"/>
        <AccountType/>
      </UserInfo>
    </Co_x002d_Developers_x002d_Collaborators>
    <PAOREVIEW xmlns="2d55a8c0-dcff-461e-98cf-116fa17af22b">
      <UserInfo>
        <DisplayName/>
        <AccountId xsi:nil="true"/>
        <AccountType/>
      </UserInfo>
    </PAOREVIEW>
    <Comments xmlns="2d55a8c0-dcff-461e-98cf-116fa17af22b" xsi:nil="true"/>
    <DistroAction xmlns="2d55a8c0-dcff-461e-98cf-116fa17af22b">
      <UserInfo>
        <DisplayName/>
        <AccountId xsi:nil="true"/>
        <AccountType/>
      </UserInfo>
    </DistroAction>
    <ContentDevelopmentLead xmlns="2d55a8c0-dcff-461e-98cf-116fa17af22b">
      <UserInfo>
        <DisplayName/>
        <AccountId xsi:nil="true"/>
        <AccountType/>
      </UserInfo>
    </ContentDevelopmentLead>
    <Post_x002d_ProductionDistro xmlns="2d55a8c0-dcff-461e-98cf-116fa17af22b" xsi:nil="true"/>
    <TOPIC xmlns="2d55a8c0-dcff-461e-98cf-116fa17af22b" xsi:nil="true"/>
    <lcf76f155ced4ddcb4097134ff3c332f xmlns="2d55a8c0-dcff-461e-98cf-116fa17af22b">
      <Terms xmlns="http://schemas.microsoft.com/office/infopath/2007/PartnerControls"/>
    </lcf76f155ced4ddcb4097134ff3c332f>
    <TaxCatchAll xmlns="26d9c03c-d90d-4816-855e-c4f711eccc59" xsi:nil="true"/>
  </documentManagement>
</p:properties>
</file>

<file path=customXml/itemProps1.xml><?xml version="1.0" encoding="utf-8"?>
<ds:datastoreItem xmlns:ds="http://schemas.openxmlformats.org/officeDocument/2006/customXml" ds:itemID="{B7F3CD85-FB1C-41FC-BFCA-BB4C4DC06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5a8c0-dcff-461e-98cf-116fa17af22b"/>
    <ds:schemaRef ds:uri="26d9c03c-d90d-4816-855e-c4f711ecc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5B30F7-B5AB-4E1E-9FBF-9E81E0FA510E}">
  <ds:schemaRefs>
    <ds:schemaRef ds:uri="http://schemas.microsoft.com/sharepoint/v3/contenttype/forms"/>
  </ds:schemaRefs>
</ds:datastoreItem>
</file>

<file path=customXml/itemProps3.xml><?xml version="1.0" encoding="utf-8"?>
<ds:datastoreItem xmlns:ds="http://schemas.openxmlformats.org/officeDocument/2006/customXml" ds:itemID="{9D6E787D-09BD-433E-992D-654D91481762}">
  <ds:schemaRefs>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elements/1.1/"/>
    <ds:schemaRef ds:uri="26d9c03c-d90d-4816-855e-c4f711eccc59"/>
    <ds:schemaRef ds:uri="2d55a8c0-dcff-461e-98cf-116fa17af22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TotalTime>
  <Words>840</Words>
  <Application>Microsoft Office PowerPoint</Application>
  <PresentationFormat>Custom</PresentationFormat>
  <Paragraphs>60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League Spartan</vt:lpstr>
      <vt:lpstr>Arial</vt:lpstr>
      <vt:lpstr>29LT Azer</vt:lpstr>
      <vt:lpstr>Roboto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safe (Presentation)</dc:title>
  <dc:creator>Langdon, Sarah R CIV USN COMNAVSAFECOM NOR VA (USA)</dc:creator>
  <cp:lastModifiedBy>charity.m.robinson3</cp:lastModifiedBy>
  <cp:revision>8</cp:revision>
  <dcterms:created xsi:type="dcterms:W3CDTF">2006-08-16T00:00:00Z</dcterms:created>
  <dcterms:modified xsi:type="dcterms:W3CDTF">2025-10-16T16:51:47Z</dcterms:modified>
  <dc:identifier>DAGzVfoyz5A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0x010100C4CB672D81C0EA479841CC17CDFBA083</vt:lpwstr>
  </property>
  <property fmtid="{D5CDD505-2E9C-101B-9397-08002B2CF9AE}" pid="3" name="MediaServiceImageTags">
    <vt:lpwstr/>
  </property>
</Properties>
</file>