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2" r:id="rId2"/>
    <p:sldId id="268" r:id="rId3"/>
    <p:sldId id="270" r:id="rId4"/>
    <p:sldId id="271" r:id="rId5"/>
    <p:sldId id="272" r:id="rId6"/>
    <p:sldId id="264" r:id="rId7"/>
    <p:sldId id="276" r:id="rId8"/>
    <p:sldId id="277" r:id="rId9"/>
    <p:sldId id="265" r:id="rId10"/>
    <p:sldId id="278" r:id="rId11"/>
    <p:sldId id="279" r:id="rId12"/>
    <p:sldId id="280" r:id="rId13"/>
    <p:sldId id="269" r:id="rId14"/>
    <p:sldId id="275" r:id="rId15"/>
    <p:sldId id="266" r:id="rId16"/>
    <p:sldId id="288" r:id="rId17"/>
    <p:sldId id="287" r:id="rId18"/>
    <p:sldId id="289" r:id="rId19"/>
    <p:sldId id="267" r:id="rId20"/>
    <p:sldId id="273" r:id="rId21"/>
    <p:sldId id="282" r:id="rId22"/>
    <p:sldId id="283" r:id="rId23"/>
    <p:sldId id="285" r:id="rId24"/>
    <p:sldId id="284" r:id="rId25"/>
    <p:sldId id="281" r:id="rId26"/>
    <p:sldId id="290" r:id="rId27"/>
    <p:sldId id="286" r:id="rId28"/>
    <p:sldId id="294" r:id="rId29"/>
    <p:sldId id="295" r:id="rId30"/>
    <p:sldId id="291" r:id="rId31"/>
    <p:sldId id="263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9966FF"/>
    <a:srgbClr val="FFFFFF"/>
    <a:srgbClr val="FF6699"/>
    <a:srgbClr val="61C8BF"/>
    <a:srgbClr val="DF8E3D"/>
    <a:srgbClr val="407E51"/>
    <a:srgbClr val="F69074"/>
    <a:srgbClr val="083165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4000" dirty="0">
                <a:latin typeface="+mn-lt"/>
              </a:rPr>
              <a:t>Top 5 </a:t>
            </a:r>
            <a:r>
              <a:rPr lang="en-US" sz="4000" dirty="0" smtClean="0">
                <a:latin typeface="+mn-lt"/>
              </a:rPr>
              <a:t>Injuries</a:t>
            </a:r>
            <a:endParaRPr lang="en-US" sz="4000" dirty="0">
              <a:latin typeface="+mn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Mishap Reports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CA08-49E6-AD7F-3C15FE7959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A08-49E6-AD7F-3C15FE79598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A08-49E6-AD7F-3C15FE79598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A08-49E6-AD7F-3C15FE795982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A08-49E6-AD7F-3C15FE7959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Fractures</c:v>
                </c:pt>
                <c:pt idx="1">
                  <c:v>Sprains, Strains, and Tears</c:v>
                </c:pt>
                <c:pt idx="2">
                  <c:v>Cuts, Lacerations</c:v>
                </c:pt>
                <c:pt idx="3">
                  <c:v>Bruises, Contusions</c:v>
                </c:pt>
                <c:pt idx="4">
                  <c:v>Injuries to Muscles, Tendons, Joints, Etc.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1131</c:v>
                </c:pt>
                <c:pt idx="1">
                  <c:v>932</c:v>
                </c:pt>
                <c:pt idx="2">
                  <c:v>560</c:v>
                </c:pt>
                <c:pt idx="3">
                  <c:v>178</c:v>
                </c:pt>
                <c:pt idx="4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A8-4438-87E7-72BA4CF0E8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73466840"/>
        <c:axId val="473467496"/>
      </c:barChart>
      <c:catAx>
        <c:axId val="47346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467496"/>
        <c:crosses val="autoZero"/>
        <c:auto val="1"/>
        <c:lblAlgn val="ctr"/>
        <c:lblOffset val="100"/>
        <c:noMultiLvlLbl val="0"/>
      </c:catAx>
      <c:valAx>
        <c:axId val="473467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346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3600" dirty="0" smtClean="0">
                <a:latin typeface="+mn-lt"/>
              </a:rPr>
              <a:t>Top 5 Mishap</a:t>
            </a:r>
            <a:r>
              <a:rPr lang="en-US" sz="3600" baseline="0" dirty="0" smtClean="0">
                <a:latin typeface="+mn-lt"/>
              </a:rPr>
              <a:t> Categories</a:t>
            </a:r>
            <a:endParaRPr lang="en-US" sz="3600" dirty="0">
              <a:latin typeface="+mn-lt"/>
            </a:endParaRPr>
          </a:p>
        </c:rich>
      </c:tx>
      <c:layout>
        <c:manualLayout>
          <c:xMode val="edge"/>
          <c:yMode val="edge"/>
          <c:x val="0.17192847699627589"/>
          <c:y val="2.1093748702402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614714688775133E-2"/>
          <c:y val="7.7285243769362466E-2"/>
          <c:w val="0.95277057062244974"/>
          <c:h val="0.78694852442491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Reported Mishaps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Basketball</c:v>
                </c:pt>
                <c:pt idx="1">
                  <c:v>Miscellaneous Walking</c:v>
                </c:pt>
                <c:pt idx="2">
                  <c:v>Football</c:v>
                </c:pt>
                <c:pt idx="3">
                  <c:v>Physical Training, Exercise or Weight Lifting</c:v>
                </c:pt>
                <c:pt idx="4">
                  <c:v>Bicycling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384</c:v>
                </c:pt>
                <c:pt idx="1">
                  <c:v>345</c:v>
                </c:pt>
                <c:pt idx="2">
                  <c:v>292</c:v>
                </c:pt>
                <c:pt idx="3">
                  <c:v>141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BA-4F87-B4F7-21089569B3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77751400"/>
        <c:axId val="477753368"/>
      </c:barChart>
      <c:catAx>
        <c:axId val="477751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753368"/>
        <c:crosses val="autoZero"/>
        <c:auto val="1"/>
        <c:lblAlgn val="ctr"/>
        <c:lblOffset val="100"/>
        <c:noMultiLvlLbl val="0"/>
      </c:catAx>
      <c:valAx>
        <c:axId val="477753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7751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D4B2D-8ABD-4B3F-976B-9B86116C254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FC278-6839-459B-BDFD-C8958D9A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89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45C83-A919-492A-9542-EE58540508C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3F749-33F2-4EE8-9086-09B8B8C83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11FC-02D8-426F-AB20-C311B5958BDF}" type="datetime1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Mishap data covers the past 3 fiscal years: FY17, FY18, and current.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86D4-EECE-4D6B-975F-E7E25A0E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6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F106-ED4E-432F-A54C-6799FE9123B3}" type="datetime1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Mishap data covers the past 3 fiscal years: FY17, FY18, and current.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86D4-EECE-4D6B-975F-E7E25A0E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5839-F96D-46DE-B8AD-D6A9114E3414}" type="datetime1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Mishap data covers the past 3 fiscal years: FY17, FY18, and current.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86D4-EECE-4D6B-975F-E7E25A0E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1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042D-40A0-4F4D-B428-AF8A45404A3E}" type="datetime1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Mishap data covers the past 3 fiscal years: FY17, FY18, and current.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86D4-EECE-4D6B-975F-E7E25A0E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8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4B36-D652-461D-8045-6719BB1FC2DB}" type="datetime1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Mishap data covers the past 3 fiscal years: FY17, FY18, and current.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86D4-EECE-4D6B-975F-E7E25A0E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E79D-F583-40E6-A880-C6B797F8BBDD}" type="datetime1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Mishap data covers the past 3 fiscal years: FY17, FY18, and current.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86D4-EECE-4D6B-975F-E7E25A0E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4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1616-8A59-46B1-8E68-8DE6B1B4FA87}" type="datetime1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Mishap data covers the past 3 fiscal years: FY17, FY18, and current.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86D4-EECE-4D6B-975F-E7E25A0E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8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A883-99E4-4C98-82AE-210C727F7FF4}" type="datetime1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Mishap data covers the past 3 fiscal years: FY17, FY18, and current.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86D4-EECE-4D6B-975F-E7E25A0E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6FC1-E5F7-4517-B94C-06FD4250345D}" type="datetime1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Mishap data covers the past 3 fiscal years: FY17, FY18, and current.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86D4-EECE-4D6B-975F-E7E25A0E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6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756-62D0-44B8-9672-FA2ACA709019}" type="datetime1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Mishap data covers the past 3 fiscal years: FY17, FY18, and current.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86D4-EECE-4D6B-975F-E7E25A0E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5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0667-9DC7-4938-9845-0702AAEA069E}" type="datetime1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Mishap data covers the past 3 fiscal years: FY17, FY18, and current.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86D4-EECE-4D6B-975F-E7E25A0E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3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BBC75-30C0-49E0-A589-58D1888510CB}" type="datetime1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Mishap data covers the past 3 fiscal years: FY17, FY18, and current.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386D4-EECE-4D6B-975F-E7E25A0E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1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6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045" y1="30909" x2="32727" y2="15909"/>
                        <a14:foregroundMark x1="31818" y1="17727" x2="31818" y2="20455"/>
                        <a14:foregroundMark x1="31818" y1="23864" x2="31818" y2="25909"/>
                        <a14:foregroundMark x1="23636" y1="26818" x2="81364" y2="75455"/>
                        <a14:foregroundMark x1="79773" y1="18409" x2="19091" y2="84545"/>
                        <a14:foregroundMark x1="13182" y1="57273" x2="90455" y2="42500"/>
                        <a14:foregroundMark x1="72727" y1="34545" x2="76818" y2="57727"/>
                        <a14:foregroundMark x1="62045" y1="35909" x2="34318" y2="73864"/>
                        <a14:foregroundMark x1="20682" y1="62273" x2="20682" y2="62273"/>
                        <a14:foregroundMark x1="21136" y1="57273" x2="21136" y2="54091"/>
                        <a14:foregroundMark x1="24091" y1="41591" x2="24091" y2="41591"/>
                        <a14:foregroundMark x1="26136" y1="39091" x2="29318" y2="38636"/>
                        <a14:foregroundMark x1="32727" y1="39091" x2="43409" y2="56136"/>
                        <a14:foregroundMark x1="47955" y1="60227" x2="54091" y2="63182"/>
                        <a14:foregroundMark x1="60455" y1="66364" x2="61591" y2="68409"/>
                        <a14:foregroundMark x1="61136" y1="75909" x2="57955" y2="75909"/>
                        <a14:foregroundMark x1="48864" y1="76364" x2="40455" y2="79545"/>
                        <a14:foregroundMark x1="37273" y1="79545" x2="29773" y2="75000"/>
                        <a14:foregroundMark x1="26136" y1="70909" x2="23636" y2="66818"/>
                        <a14:foregroundMark x1="21136" y1="54091" x2="22273" y2="47727"/>
                        <a14:foregroundMark x1="23182" y1="44545" x2="35227" y2="25455"/>
                        <a14:foregroundMark x1="57500" y1="22955" x2="57500" y2="22955"/>
                        <a14:foregroundMark x1="58636" y1="22955" x2="60455" y2="22955"/>
                        <a14:foregroundMark x1="64091" y1="22955" x2="64091" y2="22955"/>
                        <a14:foregroundMark x1="66136" y1="22955" x2="64091" y2="22955"/>
                        <a14:foregroundMark x1="53409" y1="19773" x2="53409" y2="19773"/>
                        <a14:foregroundMark x1="50909" y1="19773" x2="52045" y2="21818"/>
                        <a14:foregroundMark x1="66136" y1="27500" x2="68182" y2="30909"/>
                        <a14:foregroundMark x1="70682" y1="47045" x2="66136" y2="67727"/>
                        <a14:foregroundMark x1="65000" y1="73409" x2="69091" y2="73864"/>
                        <a14:foregroundMark x1="86364" y1="54773" x2="87727" y2="47727"/>
                        <a14:foregroundMark x1="89773" y1="37045" x2="86818" y2="37045"/>
                        <a14:foregroundMark x1="84318" y1="37045" x2="83864" y2="34545"/>
                        <a14:foregroundMark x1="83864" y1="33409" x2="82273" y2="31364"/>
                        <a14:foregroundMark x1="78182" y1="29545" x2="77273" y2="27955"/>
                        <a14:foregroundMark x1="73182" y1="24318" x2="67045" y2="21818"/>
                        <a14:foregroundMark x1="64545" y1="20909" x2="59091" y2="18409"/>
                        <a14:foregroundMark x1="52045" y1="15227" x2="50000" y2="14773"/>
                        <a14:foregroundMark x1="42955" y1="11364" x2="42955" y2="11364"/>
                        <a14:foregroundMark x1="42955" y1="11364" x2="41364" y2="11818"/>
                        <a14:foregroundMark x1="40455" y1="12273" x2="40455" y2="12273"/>
                        <a14:foregroundMark x1="40455" y1="14318" x2="40455" y2="14318"/>
                        <a14:foregroundMark x1="41364" y1="14318" x2="46364" y2="14773"/>
                        <a14:foregroundMark x1="53409" y1="14773" x2="59091" y2="15227"/>
                        <a14:foregroundMark x1="64545" y1="15227" x2="64545" y2="15227"/>
                        <a14:foregroundMark x1="64545" y1="15227" x2="64545" y2="15227"/>
                        <a14:foregroundMark x1="64545" y1="13864" x2="68182" y2="14318"/>
                        <a14:foregroundMark x1="22273" y1="31364" x2="20682" y2="32500"/>
                        <a14:foregroundMark x1="15682" y1="35000" x2="15682" y2="35000"/>
                        <a14:foregroundMark x1="15682" y1="37045" x2="16591" y2="41136"/>
                        <a14:foregroundMark x1="17045" y1="43182" x2="17045" y2="43182"/>
                        <a14:foregroundMark x1="19091" y1="31364" x2="20682" y2="28864"/>
                        <a14:foregroundMark x1="24091" y1="21818" x2="24091" y2="21818"/>
                        <a14:foregroundMark x1="24773" y1="20455" x2="24773" y2="20455"/>
                        <a14:foregroundMark x1="22727" y1="26818" x2="22727" y2="49091"/>
                        <a14:foregroundMark x1="22727" y1="59318" x2="21591" y2="63182"/>
                        <a14:foregroundMark x1="19545" y1="66364" x2="19545" y2="66364"/>
                        <a14:foregroundMark x1="20682" y1="68864" x2="20682" y2="68864"/>
                        <a14:foregroundMark x1="16136" y1="63182" x2="16136" y2="63182"/>
                        <a14:foregroundMark x1="17727" y1="64773" x2="23182" y2="71364"/>
                        <a14:foregroundMark x1="26136" y1="72273" x2="29773" y2="73409"/>
                        <a14:foregroundMark x1="34318" y1="73864" x2="37727" y2="75909"/>
                        <a14:foregroundMark x1="41364" y1="78409" x2="41364" y2="78409"/>
                        <a14:foregroundMark x1="41818" y1="82955" x2="41818" y2="82955"/>
                        <a14:foregroundMark x1="42955" y1="84545" x2="45455" y2="85909"/>
                        <a14:foregroundMark x1="49545" y1="85909" x2="52500" y2="86591"/>
                        <a14:foregroundMark x1="60000" y1="86591" x2="63636" y2="85455"/>
                        <a14:foregroundMark x1="66591" y1="84091" x2="67045" y2="82500"/>
                        <a14:foregroundMark x1="67727" y1="77500" x2="32273" y2="60227"/>
                        <a14:foregroundMark x1="35909" y1="44545" x2="45909" y2="40455"/>
                        <a14:foregroundMark x1="54545" y1="34545" x2="58636" y2="42045"/>
                        <a14:foregroundMark x1="65000" y1="53636" x2="65000" y2="73864"/>
                        <a14:foregroundMark x1="57500" y1="75909" x2="54091" y2="84091"/>
                        <a14:foregroundMark x1="59091" y1="93636" x2="63636" y2="92500"/>
                        <a14:foregroundMark x1="68182" y1="84091" x2="68182" y2="82500"/>
                        <a14:foregroundMark x1="68182" y1="79545" x2="69091" y2="77500"/>
                        <a14:foregroundMark x1="70682" y1="76364" x2="72273" y2="76364"/>
                        <a14:foregroundMark x1="74773" y1="75909" x2="74773" y2="75909"/>
                        <a14:foregroundMark x1="75227" y1="75455" x2="75227" y2="73864"/>
                        <a14:foregroundMark x1="75227" y1="71818" x2="74091" y2="73409"/>
                        <a14:foregroundMark x1="66136" y1="82045" x2="42955" y2="82955"/>
                        <a14:foregroundMark x1="35227" y1="78864" x2="50000" y2="65227"/>
                        <a14:foregroundMark x1="61591" y1="63864" x2="67727" y2="65909"/>
                        <a14:foregroundMark x1="74773" y1="62727" x2="87727" y2="56818"/>
                        <a14:foregroundMark x1="87273" y1="50682" x2="76818" y2="41136"/>
                        <a14:foregroundMark x1="61591" y1="29545" x2="45000" y2="25000"/>
                        <a14:foregroundMark x1="26818" y1="22273" x2="26818" y2="30000"/>
                        <a14:foregroundMark x1="28636" y1="43636" x2="28182" y2="49545"/>
                        <a14:foregroundMark x1="11136" y1="53636" x2="11136" y2="53636"/>
                        <a14:foregroundMark x1="11136" y1="51591" x2="38409" y2="4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699" y="4844472"/>
            <a:ext cx="1940169" cy="194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2187388"/>
            <a:ext cx="12192000" cy="1210236"/>
          </a:xfrm>
          <a:gradFill>
            <a:gsLst>
              <a:gs pos="0">
                <a:schemeClr val="accent2">
                  <a:lumMod val="75000"/>
                </a:schemeClr>
              </a:gs>
              <a:gs pos="32000">
                <a:schemeClr val="accent4">
                  <a:lumMod val="60000"/>
                  <a:lumOff val="40000"/>
                </a:schemeClr>
              </a:gs>
              <a:gs pos="66000">
                <a:schemeClr val="accent6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</a:gra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Recreational Activities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31277" y="3645282"/>
            <a:ext cx="9929446" cy="1063869"/>
          </a:xfrm>
        </p:spPr>
        <p:txBody>
          <a:bodyPr/>
          <a:lstStyle/>
          <a:p>
            <a:r>
              <a:rPr lang="en-US" dirty="0" smtClean="0"/>
              <a:t>Naval Safety Center</a:t>
            </a:r>
            <a:endParaRPr lang="en-US" dirty="0"/>
          </a:p>
        </p:txBody>
      </p:sp>
      <p:sp>
        <p:nvSpPr>
          <p:cNvPr id="2" name="Wave 1"/>
          <p:cNvSpPr/>
          <p:nvPr/>
        </p:nvSpPr>
        <p:spPr>
          <a:xfrm>
            <a:off x="9108489" y="3085364"/>
            <a:ext cx="3083510" cy="794802"/>
          </a:xfrm>
          <a:prstGeom prst="wave">
            <a:avLst>
              <a:gd name="adj1" fmla="val 12500"/>
              <a:gd name="adj2" fmla="val -344"/>
            </a:avLst>
          </a:prstGeom>
          <a:solidFill>
            <a:srgbClr val="083165"/>
          </a:solidFill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rora BdCn BT" panose="020B070602020705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Aurora BdCn BT" panose="020B0706020207050204" pitchFamily="34" charset="0"/>
                <a:cs typeface="Arial" panose="020B0604020202020204" pitchFamily="34" charset="0"/>
              </a:rPr>
              <a:t>and </a:t>
            </a:r>
            <a:r>
              <a:rPr lang="en-US" sz="2000" i="1" dirty="0">
                <a:solidFill>
                  <a:schemeClr val="bg1"/>
                </a:solidFill>
                <a:latin typeface="Aurora BdCn BT" panose="020B0706020207050204" pitchFamily="34" charset="0"/>
                <a:cs typeface="Arial" panose="020B0604020202020204" pitchFamily="34" charset="0"/>
              </a:rPr>
              <a:t>Off-Duty Mishaps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0890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37463" cy="6858000"/>
          </a:xfrm>
          <a:prstGeom prst="rect">
            <a:avLst/>
          </a:prstGeom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5167674" y="757007"/>
            <a:ext cx="6360698" cy="76699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smtClean="0"/>
              <a:t>Weight Lifting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7674" y="2347019"/>
            <a:ext cx="64321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 are several types of strength training: total body circuit, push-pull, power lifting, explosive dynamic and muscular isolation </a:t>
            </a:r>
            <a:r>
              <a:rPr lang="en-US" sz="2000" dirty="0" smtClean="0"/>
              <a:t>training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Strength training can improve your body’s metabolism, build stronger bone density as well as aid in managing a balanced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 don’t have to </a:t>
            </a:r>
            <a:r>
              <a:rPr lang="en-US" sz="2000" dirty="0" smtClean="0"/>
              <a:t>“go-all-out” </a:t>
            </a:r>
            <a:r>
              <a:rPr lang="en-US" sz="2000" dirty="0"/>
              <a:t>to see </a:t>
            </a:r>
            <a:r>
              <a:rPr lang="en-US" sz="2000" dirty="0" smtClean="0"/>
              <a:t>results. </a:t>
            </a:r>
            <a:r>
              <a:rPr lang="en-US" sz="2000" dirty="0"/>
              <a:t>M</a:t>
            </a:r>
            <a:r>
              <a:rPr lang="en-US" sz="2000" dirty="0" smtClean="0"/>
              <a:t>ost </a:t>
            </a:r>
            <a:r>
              <a:rPr lang="en-US" sz="2000" dirty="0"/>
              <a:t>people see physical improvement with short, 30 minute sessions 2-3 times a </a:t>
            </a:r>
            <a:r>
              <a:rPr lang="en-US" sz="2000" dirty="0" smtClean="0"/>
              <a:t>week</a:t>
            </a:r>
          </a:p>
        </p:txBody>
      </p:sp>
    </p:spTree>
    <p:extLst>
      <p:ext uri="{BB962C8B-B14F-4D97-AF65-F5344CB8AC3E}">
        <p14:creationId xmlns:p14="http://schemas.microsoft.com/office/powerpoint/2010/main" val="1068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1852" y="797510"/>
            <a:ext cx="53557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Always </a:t>
            </a:r>
            <a:r>
              <a:rPr lang="en-US" sz="2400" dirty="0" smtClean="0"/>
              <a:t>warm up before </a:t>
            </a:r>
            <a:r>
              <a:rPr lang="en-US" sz="2400" dirty="0"/>
              <a:t>any lift session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Proper form is always more important than counting repetitions (If you notice a peer practicing improper form, politely help them out)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Always lift with a buddy or spotter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Never lift while in pain or experiencing fatigue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When in doubt, ask for help</a:t>
            </a:r>
          </a:p>
        </p:txBody>
      </p:sp>
      <p:sp>
        <p:nvSpPr>
          <p:cNvPr id="5" name="Flowchart: Manual Input 4"/>
          <p:cNvSpPr/>
          <p:nvPr/>
        </p:nvSpPr>
        <p:spPr>
          <a:xfrm rot="16200000" flipH="1">
            <a:off x="5849982" y="515984"/>
            <a:ext cx="6858002" cy="5826034"/>
          </a:xfrm>
          <a:prstGeom prst="flowChartManualInp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33510" y="1271854"/>
            <a:ext cx="3483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Lift Safely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7733211" y="2287519"/>
            <a:ext cx="42072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There were 141 reported mishaps involving weight lifting activities </a:t>
            </a:r>
            <a:r>
              <a:rPr lang="en-US" sz="2400" dirty="0" smtClean="0"/>
              <a:t>2016 through 2019.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Injuries range from pulled </a:t>
            </a:r>
            <a:r>
              <a:rPr lang="en-US" sz="2400" dirty="0" smtClean="0"/>
              <a:t>back </a:t>
            </a:r>
            <a:r>
              <a:rPr lang="en-US" sz="2400" dirty="0"/>
              <a:t>to popped knees and shoulders to other forms of strain on joints and muscles</a:t>
            </a:r>
            <a:r>
              <a:rPr lang="en-US" sz="2400" dirty="0">
                <a:latin typeface="Aurora BdCn BT" panose="020B0706020207050204" pitchFamily="34" charset="0"/>
              </a:rPr>
              <a:t>.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99243" y="6492875"/>
            <a:ext cx="4336002" cy="365125"/>
          </a:xfrm>
        </p:spPr>
        <p:txBody>
          <a:bodyPr/>
          <a:lstStyle/>
          <a:p>
            <a:r>
              <a:rPr lang="en-US" dirty="0" smtClean="0"/>
              <a:t>Mishap data covers the past 3 fiscal years: FY17, FY18, and FY19.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134"/>
          <a:stretch/>
        </p:blipFill>
        <p:spPr>
          <a:xfrm>
            <a:off x="0" y="0"/>
            <a:ext cx="3910149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87491" y="6484457"/>
            <a:ext cx="4504509" cy="365125"/>
          </a:xfrm>
        </p:spPr>
        <p:txBody>
          <a:bodyPr/>
          <a:lstStyle/>
          <a:p>
            <a:pPr algn="r"/>
            <a:r>
              <a:rPr lang="en-US" dirty="0" smtClean="0"/>
              <a:t>Mishap data covers the past 3 fiscal years: FY17, FY18, and FY19.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00691" y="1690062"/>
            <a:ext cx="73760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Running </a:t>
            </a:r>
            <a:r>
              <a:rPr lang="en-US" sz="2400" dirty="0"/>
              <a:t>injuries happen regardless </a:t>
            </a:r>
            <a:r>
              <a:rPr lang="en-US" sz="2400" dirty="0" smtClean="0"/>
              <a:t>of whether jogging </a:t>
            </a:r>
            <a:r>
              <a:rPr lang="en-US" sz="2400" dirty="0"/>
              <a:t>for PT, </a:t>
            </a:r>
            <a:r>
              <a:rPr lang="en-US" sz="2400" dirty="0" smtClean="0"/>
              <a:t>racing, or moving from </a:t>
            </a:r>
            <a:r>
              <a:rPr lang="en-US" sz="2400" dirty="0"/>
              <a:t>point A to </a:t>
            </a:r>
            <a:r>
              <a:rPr lang="en-US" sz="2400" dirty="0" smtClean="0"/>
              <a:t>B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are more likely to injure yourself running </a:t>
            </a:r>
            <a:r>
              <a:rPr lang="en-US" sz="2400" dirty="0" smtClean="0"/>
              <a:t>from </a:t>
            </a:r>
            <a:r>
              <a:rPr lang="en-US" sz="2400" dirty="0"/>
              <a:t>point A to B than in a competitive </a:t>
            </a:r>
            <a:r>
              <a:rPr lang="en-US" sz="2400" dirty="0" smtClean="0"/>
              <a:t>race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Most running injuries occur when you lose balance, trip, or run into something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Ankle injuries are common running injuries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0691" y="523971"/>
            <a:ext cx="6783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Running </a:t>
            </a:r>
            <a:r>
              <a:rPr lang="en-US" sz="4000" i="1" dirty="0" smtClean="0"/>
              <a:t>for leisure or PT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2267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404086" y="338996"/>
            <a:ext cx="6360698" cy="165552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0" dirty="0" smtClean="0"/>
              <a:t>Safe tips for the Road:</a:t>
            </a:r>
            <a:endParaRPr lang="en-US" sz="60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4086" y="2281561"/>
            <a:ext cx="6797903" cy="415031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Keep </a:t>
            </a:r>
            <a:r>
              <a:rPr lang="en-US" sz="2600" dirty="0"/>
              <a:t>your head up and your eyes on the path ahead of you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If in a group, ride in </a:t>
            </a:r>
            <a:r>
              <a:rPr lang="en-US" sz="2600" dirty="0" smtClean="0"/>
              <a:t>a single </a:t>
            </a:r>
            <a:r>
              <a:rPr lang="en-US" sz="2600" dirty="0"/>
              <a:t>file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Always ride on the right side of the road (with traffic, not against it</a:t>
            </a:r>
            <a:r>
              <a:rPr lang="en-US" sz="26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Know and practice hand signals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Obey traffic signs and rules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Avoid riding during hazardous weather conditions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Pay attention to vehicles and pedestrians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Avoid peak traffic times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Choose bike paths or trails when possible</a:t>
            </a:r>
            <a:endParaRPr lang="en-US" sz="2600" dirty="0"/>
          </a:p>
          <a:p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 flipH="1">
            <a:off x="7075503" y="1553592"/>
            <a:ext cx="5116497" cy="5304408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5443" y="5387972"/>
            <a:ext cx="9802812" cy="1165227"/>
          </a:xfrm>
        </p:spPr>
        <p:txBody>
          <a:bodyPr>
            <a:normAutofit fontScale="90000"/>
          </a:bodyPr>
          <a:lstStyle/>
          <a:p>
            <a:pPr algn="r"/>
            <a:r>
              <a:rPr lang="en-US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Bicycling</a:t>
            </a:r>
            <a:r>
              <a:rPr lang="en-US" sz="7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rora BdCn BT" panose="020B0706020207050204" pitchFamily="34" charset="0"/>
              </a:rPr>
              <a:t/>
            </a:r>
            <a:br>
              <a:rPr lang="en-US" sz="7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rora BdCn BT" panose="020B0706020207050204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urban environments or on the road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2555" y="338996"/>
            <a:ext cx="3841647" cy="25171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91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5311803" y="685347"/>
            <a:ext cx="6386007" cy="1002416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0" dirty="0" smtClean="0"/>
              <a:t>More cycling tips:</a:t>
            </a:r>
            <a:endParaRPr lang="en-US" sz="6000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311803" y="1687763"/>
            <a:ext cx="6387331" cy="42346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Always wear a </a:t>
            </a:r>
            <a:r>
              <a:rPr lang="en-US" sz="2400" dirty="0" smtClean="0"/>
              <a:t>properly </a:t>
            </a:r>
            <a:r>
              <a:rPr lang="en-US" sz="2400" dirty="0"/>
              <a:t>fitting helmet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Adjust the bicycle to fit your size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Wear bright colored or reflective gear at night and during low visibility conditions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Keep your bicycle on a regular maintenance schedule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Make sure your bicycle is equipped with reflectors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A bell or horn, rear-view mirror, and headlights are recommended for additional </a:t>
            </a:r>
            <a:r>
              <a:rPr lang="en-US" sz="2400" dirty="0" smtClean="0"/>
              <a:t>safety</a:t>
            </a:r>
            <a:endParaRPr lang="en-US" sz="2400" dirty="0"/>
          </a:p>
        </p:txBody>
      </p:sp>
      <p:sp>
        <p:nvSpPr>
          <p:cNvPr id="12" name="Right Triangle 11"/>
          <p:cNvSpPr/>
          <p:nvPr/>
        </p:nvSpPr>
        <p:spPr>
          <a:xfrm>
            <a:off x="0" y="1553592"/>
            <a:ext cx="5116497" cy="5304408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56" y="3929759"/>
            <a:ext cx="3358401" cy="1992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56" y="1263397"/>
            <a:ext cx="3358401" cy="2289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09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65752" y="922194"/>
            <a:ext cx="7632352" cy="5182514"/>
            <a:chOff x="2187375" y="591269"/>
            <a:chExt cx="7632352" cy="5182514"/>
          </a:xfrm>
        </p:grpSpPr>
        <p:sp>
          <p:nvSpPr>
            <p:cNvPr id="5" name="Title 7"/>
            <p:cNvSpPr txBox="1">
              <a:spLocks/>
            </p:cNvSpPr>
            <p:nvPr/>
          </p:nvSpPr>
          <p:spPr>
            <a:xfrm>
              <a:off x="2187375" y="4930150"/>
              <a:ext cx="7632352" cy="84363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 cap="flat" cmpd="sng" algn="ctr">
              <a:solidFill>
                <a:schemeClr val="dk1"/>
              </a:solidFill>
              <a:prstDash val="solid"/>
              <a:miter lim="800000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 smtClean="0"/>
                <a:t>Outdoor Adventures</a:t>
              </a:r>
              <a:endParaRPr lang="en-US" sz="600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187375" y="591269"/>
              <a:ext cx="7632352" cy="4327706"/>
              <a:chOff x="0" y="-17755"/>
              <a:chExt cx="12192000" cy="687575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email">
                <a:duotone>
                  <a:prstClr val="black"/>
                  <a:srgbClr val="F69074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853400" y="-17755"/>
                <a:ext cx="3338600" cy="6858000"/>
              </a:xfrm>
              <a:prstGeom prst="rect">
                <a:avLst/>
              </a:prstGeom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0" y="-17755"/>
                <a:ext cx="8854370" cy="6875755"/>
                <a:chOff x="0" y="-17755"/>
                <a:chExt cx="8854370" cy="6875755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6064" r="48045"/>
                <a:stretch/>
              </p:blipFill>
              <p:spPr>
                <a:xfrm>
                  <a:off x="6143347" y="0"/>
                  <a:ext cx="2711023" cy="6858000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0"/>
                  <a:ext cx="2982897" cy="6858000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982897" y="-17755"/>
                  <a:ext cx="3160450" cy="68757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8275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4"/>
          <a:stretch/>
        </p:blipFill>
        <p:spPr>
          <a:xfrm flipH="1">
            <a:off x="6096000" y="0"/>
            <a:ext cx="6104709" cy="68926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44072" y="2015141"/>
            <a:ext cx="36854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Dirt </a:t>
            </a:r>
            <a:r>
              <a:rPr lang="en-US" sz="2400" dirty="0" smtClean="0"/>
              <a:t>Bike- </a:t>
            </a:r>
            <a:r>
              <a:rPr lang="en-US" sz="2400" dirty="0"/>
              <a:t>56</a:t>
            </a:r>
          </a:p>
          <a:p>
            <a:r>
              <a:rPr lang="en-US" sz="2400" dirty="0"/>
              <a:t>Miscellaneous </a:t>
            </a:r>
            <a:r>
              <a:rPr lang="en-US" sz="2400" dirty="0" smtClean="0"/>
              <a:t>Outdoor Activities- </a:t>
            </a:r>
            <a:r>
              <a:rPr lang="en-US" sz="2400" dirty="0"/>
              <a:t>46</a:t>
            </a:r>
          </a:p>
          <a:p>
            <a:r>
              <a:rPr lang="en-US" sz="2400" dirty="0"/>
              <a:t>Hiking- 41</a:t>
            </a:r>
          </a:p>
          <a:p>
            <a:r>
              <a:rPr lang="en-US" sz="2400" dirty="0" smtClean="0"/>
              <a:t>All-Terrain Vehicle- </a:t>
            </a:r>
            <a:r>
              <a:rPr lang="en-US" sz="2400" dirty="0"/>
              <a:t>25</a:t>
            </a:r>
          </a:p>
          <a:p>
            <a:r>
              <a:rPr lang="en-US" sz="2400" dirty="0"/>
              <a:t>Rock </a:t>
            </a:r>
            <a:r>
              <a:rPr lang="en-US" sz="2400" dirty="0" smtClean="0"/>
              <a:t>Climbing-13</a:t>
            </a:r>
            <a:endParaRPr lang="en-US" sz="2400" dirty="0"/>
          </a:p>
          <a:p>
            <a:r>
              <a:rPr lang="en-US" sz="2400" dirty="0" smtClean="0"/>
              <a:t>Horseback </a:t>
            </a:r>
            <a:r>
              <a:rPr lang="en-US" sz="2400" dirty="0"/>
              <a:t>Riding- 9</a:t>
            </a:r>
          </a:p>
          <a:p>
            <a:r>
              <a:rPr lang="en-US" sz="2400" dirty="0"/>
              <a:t>Chopping </a:t>
            </a:r>
            <a:r>
              <a:rPr lang="en-US" sz="2400" dirty="0" smtClean="0"/>
              <a:t>Wood- </a:t>
            </a:r>
            <a:r>
              <a:rPr lang="en-US" sz="2400" dirty="0"/>
              <a:t>8</a:t>
            </a:r>
          </a:p>
          <a:p>
            <a:r>
              <a:rPr lang="en-US" sz="2400" dirty="0"/>
              <a:t>Hunting- 7</a:t>
            </a:r>
          </a:p>
          <a:p>
            <a:r>
              <a:rPr lang="en-US" sz="2400" dirty="0"/>
              <a:t>Paintball- 5</a:t>
            </a:r>
          </a:p>
          <a:p>
            <a:r>
              <a:rPr lang="en-US" sz="2400" dirty="0" smtClean="0"/>
              <a:t>Driving Off-Road- </a:t>
            </a:r>
            <a:r>
              <a:rPr lang="en-US" sz="24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668" y="2944313"/>
            <a:ext cx="5725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Number of Mishaps Reported</a:t>
            </a:r>
          </a:p>
        </p:txBody>
      </p:sp>
    </p:spTree>
    <p:extLst>
      <p:ext uri="{BB962C8B-B14F-4D97-AF65-F5344CB8AC3E}">
        <p14:creationId xmlns:p14="http://schemas.microsoft.com/office/powerpoint/2010/main" val="39281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0"/>
            <a:ext cx="1837509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7"/>
          <a:stretch/>
        </p:blipFill>
        <p:spPr>
          <a:xfrm>
            <a:off x="921893" y="1714491"/>
            <a:ext cx="3050431" cy="34290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4513" y="937727"/>
            <a:ext cx="6096000" cy="48167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Dirt Bike guidelines and regulations can be found within the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OPNAVINST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5100.12J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Dirt-bike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riders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attend training if riding on or off a government installation.  </a:t>
            </a: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dirt-bike is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licensed and registered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to operate on public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roads or highways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it's classified as a motorcycle, and rider must attend Levels I, II, and refresher training. </a:t>
            </a: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Off-road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only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dirt bikes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don't require license or insurance to attend training on government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installation.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 is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highly recommended riders complete specialized motorcycle training or the Level I course to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satisfy the dirt bike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training requirement.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94513" y="6069875"/>
            <a:ext cx="626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rider training location nearest you call: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877.228.7093</a:t>
            </a:r>
          </a:p>
          <a:p>
            <a:r>
              <a:rPr lang="en-US" sz="1600" i="1" dirty="0" smtClean="0"/>
              <a:t>or visit</a:t>
            </a:r>
            <a:r>
              <a:rPr lang="en-US" sz="1600" dirty="0" smtClean="0"/>
              <a:t>: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www.dirtbikeschool.com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74000">
              <a:schemeClr val="accent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723660" cy="365125"/>
          </a:xfrm>
        </p:spPr>
        <p:txBody>
          <a:bodyPr/>
          <a:lstStyle/>
          <a:p>
            <a:r>
              <a:rPr lang="en-US" dirty="0" smtClean="0"/>
              <a:t>Mishap data covers the past 3 fiscal years: FY17, FY18, and 	FY19.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804" y="412094"/>
            <a:ext cx="90153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Examining the “Miscellaneous, Other” Category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Off- duty incidents vary from simple mistakes to elaborate flops. Practice risk management in all facets of life.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804" y="2414726"/>
            <a:ext cx="963227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Examples of actual activities that lead to a mishap: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Clearing shrubs with a machete and suffering an injury from the machete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Grabbing a burning piece of wood with bare hands to adjust a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Getting tangled in a tent when attempting to set it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Falling off a trampoline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Getting hit in the face with a swinging golf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Receiving stitches after a being bitten by a parrot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Wrestling with dogs, falling off the bed getting a concussion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ripping over furniture to capture a runaway pet, breaking a bone</a:t>
            </a:r>
          </a:p>
        </p:txBody>
      </p:sp>
    </p:spTree>
    <p:extLst>
      <p:ext uri="{BB962C8B-B14F-4D97-AF65-F5344CB8AC3E}">
        <p14:creationId xmlns:p14="http://schemas.microsoft.com/office/powerpoint/2010/main" val="13623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73263" y="693305"/>
            <a:ext cx="7686230" cy="5382836"/>
            <a:chOff x="2273263" y="693305"/>
            <a:chExt cx="7686230" cy="5382836"/>
          </a:xfrm>
        </p:grpSpPr>
        <p:grpSp>
          <p:nvGrpSpPr>
            <p:cNvPr id="8" name="Group 7"/>
            <p:cNvGrpSpPr/>
            <p:nvPr/>
          </p:nvGrpSpPr>
          <p:grpSpPr>
            <a:xfrm>
              <a:off x="2273263" y="693305"/>
              <a:ext cx="7686230" cy="4327706"/>
              <a:chOff x="0" y="0"/>
              <a:chExt cx="1218016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email">
                <a:duotone>
                  <a:prstClr val="black"/>
                  <a:srgbClr val="00B0F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33818" y="0"/>
                <a:ext cx="3000652" cy="68580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3142696" cy="6858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6" cstate="email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129"/>
              <a:stretch/>
            </p:blipFill>
            <p:spPr>
              <a:xfrm>
                <a:off x="9268288" y="0"/>
                <a:ext cx="2911876" cy="68580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34470" y="0"/>
                <a:ext cx="3133817" cy="6858000"/>
              </a:xfrm>
              <a:prstGeom prst="rect">
                <a:avLst/>
              </a:prstGeom>
            </p:spPr>
          </p:pic>
        </p:grpSp>
        <p:sp>
          <p:nvSpPr>
            <p:cNvPr id="6" name="Title 7"/>
            <p:cNvSpPr txBox="1">
              <a:spLocks/>
            </p:cNvSpPr>
            <p:nvPr/>
          </p:nvSpPr>
          <p:spPr>
            <a:xfrm>
              <a:off x="2273263" y="5029717"/>
              <a:ext cx="7686230" cy="104642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 cap="flat" cmpd="sng" algn="ctr">
              <a:solidFill>
                <a:schemeClr val="dk1"/>
              </a:solidFill>
              <a:prstDash val="solid"/>
              <a:miter lim="800000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 smtClean="0"/>
                <a:t>Extreme Sports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11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337" y="0"/>
            <a:ext cx="5664200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69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07" y="2766218"/>
            <a:ext cx="4911785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Safety Recommendations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7" y="802134"/>
            <a:ext cx="5397500" cy="525373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Consult a medical professional before starting a new </a:t>
            </a:r>
            <a:r>
              <a:rPr lang="en-US" dirty="0" smtClean="0"/>
              <a:t>activity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Do not participate while in pain or with an injury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Warm up before any activity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Participate within your limits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Drink plenty of water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Do not participate in an activity while intoxicated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Always wear protective gear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16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"/>
            <a:ext cx="6061166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67221" y="6492875"/>
            <a:ext cx="4424779" cy="365125"/>
          </a:xfrm>
        </p:spPr>
        <p:txBody>
          <a:bodyPr/>
          <a:lstStyle/>
          <a:p>
            <a:r>
              <a:rPr lang="en-US" dirty="0" smtClean="0"/>
              <a:t>Mishap data covers the 3 fiscal years: FY17, FY18, and FY19.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06148" y="3068413"/>
            <a:ext cx="3374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Skate Boarding- 97</a:t>
            </a:r>
          </a:p>
          <a:p>
            <a:r>
              <a:rPr lang="en-US" sz="2400" dirty="0" smtClean="0"/>
              <a:t>Rollerblading- 16</a:t>
            </a:r>
          </a:p>
          <a:p>
            <a:r>
              <a:rPr lang="en-US" sz="2400" dirty="0" smtClean="0"/>
              <a:t>Extreme Sports Other- 11</a:t>
            </a:r>
          </a:p>
          <a:p>
            <a:r>
              <a:rPr lang="en-US" sz="2400" dirty="0" smtClean="0"/>
              <a:t>Scooter- 2</a:t>
            </a:r>
          </a:p>
          <a:p>
            <a:r>
              <a:rPr lang="en-US" sz="2400" dirty="0"/>
              <a:t>Sky Diving- 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487880" y="2304116"/>
            <a:ext cx="520772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/>
              <a:t>Number </a:t>
            </a:r>
            <a:r>
              <a:rPr lang="en-US" sz="3200" dirty="0" smtClean="0"/>
              <a:t>of Mishaps Reported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76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1292" y="0"/>
            <a:ext cx="458070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221" y="3952602"/>
            <a:ext cx="6340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Prepare to fall – a lot. So learn how to fall to minimize the hurt: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Roll into a fall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Crouch down to lessen the falling distance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Try to land on meaty parts of the body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Practice near soft surfaces, like grass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221" y="1201784"/>
            <a:ext cx="3979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Extreme Sports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221" y="2192472"/>
            <a:ext cx="5930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Wear proper PPE</a:t>
            </a:r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Helmet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K</a:t>
            </a:r>
            <a:r>
              <a:rPr lang="en-US" dirty="0" smtClean="0"/>
              <a:t>nee Pads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Elbow Pads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</a:t>
            </a:r>
            <a:r>
              <a:rPr lang="en-US" dirty="0" smtClean="0"/>
              <a:t>outh and Wrist Guards</a:t>
            </a:r>
          </a:p>
        </p:txBody>
      </p:sp>
    </p:spTree>
    <p:extLst>
      <p:ext uri="{BB962C8B-B14F-4D97-AF65-F5344CB8AC3E}">
        <p14:creationId xmlns:p14="http://schemas.microsoft.com/office/powerpoint/2010/main" val="19560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336323" cy="343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5658"/>
            <a:ext cx="2346749" cy="3422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5416" y="607741"/>
            <a:ext cx="6554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Is the risk worth the reward?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05415" y="1478598"/>
            <a:ext cx="561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Cuts, scrapes, sprains, broken bones, and concussions are on the extreme sports injury list.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5415" y="2448336"/>
            <a:ext cx="56126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Implement 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Ask </a:t>
            </a:r>
            <a:r>
              <a:rPr lang="en-US" dirty="0"/>
              <a:t>yourself “what if</a:t>
            </a:r>
            <a:r>
              <a:rPr lang="en-US" dirty="0" smtClean="0"/>
              <a:t>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you afford to miss several weeks if you’re limited duty with a serious injury</a:t>
            </a:r>
            <a:r>
              <a:rPr lang="en-US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Always do a thorough inspection of the gear needed to support your activity. When was the rock climbing harness last tested? Has it been </a:t>
            </a:r>
            <a:r>
              <a:rPr lang="en-US" dirty="0" smtClean="0"/>
              <a:t>awhile </a:t>
            </a:r>
            <a:r>
              <a:rPr lang="en-US" dirty="0"/>
              <a:t>since your BMX bike has a tune-up</a:t>
            </a:r>
            <a:r>
              <a:rPr lang="en-US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risk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28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73263" y="675115"/>
            <a:ext cx="7703816" cy="5401026"/>
            <a:chOff x="2273263" y="675115"/>
            <a:chExt cx="7703816" cy="540102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24"/>
            <a:stretch/>
          </p:blipFill>
          <p:spPr>
            <a:xfrm>
              <a:off x="2290849" y="675115"/>
              <a:ext cx="2456211" cy="43546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1"/>
            <a:stretch/>
          </p:blipFill>
          <p:spPr>
            <a:xfrm>
              <a:off x="6816605" y="702010"/>
              <a:ext cx="3160474" cy="43857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email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1602" y="702010"/>
              <a:ext cx="2284428" cy="4327706"/>
            </a:xfrm>
            <a:prstGeom prst="rect">
              <a:avLst/>
            </a:prstGeom>
          </p:spPr>
        </p:pic>
        <p:sp>
          <p:nvSpPr>
            <p:cNvPr id="5" name="Title 7"/>
            <p:cNvSpPr txBox="1">
              <a:spLocks/>
            </p:cNvSpPr>
            <p:nvPr/>
          </p:nvSpPr>
          <p:spPr>
            <a:xfrm>
              <a:off x="2273263" y="5029717"/>
              <a:ext cx="7686230" cy="104642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 cap="flat" cmpd="sng" algn="ctr">
              <a:solidFill>
                <a:schemeClr val="dk1"/>
              </a:solidFill>
              <a:prstDash val="solid"/>
              <a:miter lim="800000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 smtClean="0"/>
                <a:t>Martial Arts and Sparring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0807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17623" y="6365058"/>
            <a:ext cx="4800600" cy="365125"/>
          </a:xfrm>
        </p:spPr>
        <p:txBody>
          <a:bodyPr/>
          <a:lstStyle/>
          <a:p>
            <a:r>
              <a:rPr lang="en-US" dirty="0" smtClean="0"/>
              <a:t>Mishap data covers the past 3 fiscal years: FY17, FY18, and FY19.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6895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0501" y="298324"/>
            <a:ext cx="4070632" cy="2708434"/>
          </a:xfrm>
          <a:prstGeom prst="rect">
            <a:avLst/>
          </a:prstGeom>
          <a:solidFill>
            <a:schemeClr val="accent3">
              <a:lumMod val="50000"/>
              <a:alpha val="25098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Number of Mishaps Reported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Martial arts- 29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Boxing- 14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Wrestling- 13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Kickboxing-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Sparring- 2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Other- 2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4114" y="2013228"/>
            <a:ext cx="56540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 two styles are the same. Some forms focus on grappling, others on leg work such as kicking. Do some research before starting, to find the best style for you.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44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7429" y="1936283"/>
            <a:ext cx="434151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Be honest with yourself and recognize your limitations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Don’t practice when it hurts</a:t>
            </a:r>
            <a:endParaRPr lang="en-US" sz="24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Always warm up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Wear clothing or attire that fits properly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Invest in protective gear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7291" y="0"/>
            <a:ext cx="6104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7860" y="719608"/>
            <a:ext cx="2111633" cy="4305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rgbClr val="99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511" y="719608"/>
            <a:ext cx="3249227" cy="4310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4385" y="719608"/>
            <a:ext cx="2343126" cy="4310109"/>
          </a:xfrm>
          <a:prstGeom prst="rect">
            <a:avLst/>
          </a:prstGeom>
        </p:spPr>
      </p:pic>
      <p:sp>
        <p:nvSpPr>
          <p:cNvPr id="3" name="Title 7"/>
          <p:cNvSpPr txBox="1">
            <a:spLocks/>
          </p:cNvSpPr>
          <p:nvPr/>
        </p:nvSpPr>
        <p:spPr>
          <a:xfrm>
            <a:off x="2273263" y="5029717"/>
            <a:ext cx="7686230" cy="1046424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Off-Duty Mishaps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30709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rot="5400000">
            <a:off x="-375083" y="375082"/>
            <a:ext cx="6858002" cy="6107838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3678" y="6492875"/>
            <a:ext cx="4377431" cy="365125"/>
          </a:xfrm>
        </p:spPr>
        <p:txBody>
          <a:bodyPr/>
          <a:lstStyle/>
          <a:p>
            <a:r>
              <a:rPr lang="en-US" dirty="0" smtClean="0"/>
              <a:t>Mishap data covers the past 3 fiscal years: FY17, FY18, and FY19.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77849" y="853557"/>
            <a:ext cx="419321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the Kitchen</a:t>
            </a:r>
          </a:p>
          <a:p>
            <a:r>
              <a:rPr lang="en-US" sz="2400" dirty="0" smtClean="0"/>
              <a:t>Grilling- 23</a:t>
            </a:r>
          </a:p>
          <a:p>
            <a:r>
              <a:rPr lang="en-US" sz="2400" dirty="0" smtClean="0"/>
              <a:t>Handling- 17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licing- 15</a:t>
            </a:r>
          </a:p>
          <a:p>
            <a:r>
              <a:rPr lang="en-US" sz="2400" dirty="0" smtClean="0"/>
              <a:t>Other- 10</a:t>
            </a:r>
          </a:p>
          <a:p>
            <a:r>
              <a:rPr lang="en-US" sz="2400" dirty="0" smtClean="0"/>
              <a:t>Opening package- 3</a:t>
            </a:r>
          </a:p>
          <a:p>
            <a:r>
              <a:rPr lang="en-US" sz="2400" dirty="0" smtClean="0"/>
              <a:t>Opening Can, Bottle or Jar- 2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977849" y="4016463"/>
            <a:ext cx="3337388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Around the House</a:t>
            </a:r>
          </a:p>
          <a:p>
            <a:r>
              <a:rPr lang="en-US" sz="2400" dirty="0" smtClean="0"/>
              <a:t>Walking- 345</a:t>
            </a:r>
          </a:p>
          <a:p>
            <a:r>
              <a:rPr lang="en-US" sz="2400" dirty="0" smtClean="0"/>
              <a:t>Showering or Bathing- 35</a:t>
            </a:r>
            <a:endParaRPr lang="en-US" sz="2400" dirty="0"/>
          </a:p>
          <a:p>
            <a:r>
              <a:rPr lang="en-US" sz="2400" dirty="0" smtClean="0"/>
              <a:t>Sleeping- 29</a:t>
            </a:r>
          </a:p>
          <a:p>
            <a:r>
              <a:rPr lang="en-US" sz="2400" dirty="0"/>
              <a:t>Getting </a:t>
            </a:r>
            <a:r>
              <a:rPr lang="en-US" sz="2400" dirty="0" smtClean="0"/>
              <a:t>Dressed- 5</a:t>
            </a:r>
          </a:p>
          <a:p>
            <a:r>
              <a:rPr lang="en-US" sz="2400" dirty="0" smtClean="0"/>
              <a:t>Sitting in a Chair- 4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2712" y="1069000"/>
            <a:ext cx="3838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ishaps at Home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5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5998" y="1"/>
            <a:ext cx="6096000" cy="68469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2941" y="6492875"/>
            <a:ext cx="4377431" cy="365125"/>
          </a:xfrm>
        </p:spPr>
        <p:txBody>
          <a:bodyPr/>
          <a:lstStyle/>
          <a:p>
            <a:r>
              <a:rPr lang="en-US" dirty="0" smtClean="0"/>
              <a:t>Mishap data covers the past 3 fiscal years: FY17, FY18, and FY19.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9233" y="2053844"/>
            <a:ext cx="446167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Miscellaneous Events</a:t>
            </a:r>
          </a:p>
          <a:p>
            <a:r>
              <a:rPr lang="en-US" sz="2400" dirty="0" smtClean="0"/>
              <a:t>Child Care- 176</a:t>
            </a:r>
          </a:p>
          <a:p>
            <a:r>
              <a:rPr lang="en-US" sz="2400" dirty="0" smtClean="0"/>
              <a:t>Cleaning-36</a:t>
            </a:r>
          </a:p>
          <a:p>
            <a:r>
              <a:rPr lang="en-US" sz="2400" dirty="0" smtClean="0"/>
              <a:t>Supply </a:t>
            </a:r>
            <a:r>
              <a:rPr lang="en-US" sz="2400" dirty="0"/>
              <a:t>and </a:t>
            </a:r>
            <a:r>
              <a:rPr lang="en-US" sz="2400" dirty="0" smtClean="0"/>
              <a:t>Materials Handling- </a:t>
            </a:r>
            <a:r>
              <a:rPr lang="en-US" sz="2400" dirty="0"/>
              <a:t>13</a:t>
            </a:r>
          </a:p>
          <a:p>
            <a:r>
              <a:rPr lang="en-US" sz="2400" dirty="0" smtClean="0"/>
              <a:t>Construction- 5</a:t>
            </a:r>
          </a:p>
          <a:p>
            <a:r>
              <a:rPr lang="en-US" sz="2400" dirty="0" smtClean="0"/>
              <a:t>Electric Work- 5</a:t>
            </a:r>
          </a:p>
          <a:p>
            <a:r>
              <a:rPr lang="en-US" sz="2400" dirty="0" smtClean="0"/>
              <a:t>Equipment Repair- 4</a:t>
            </a:r>
          </a:p>
        </p:txBody>
      </p:sp>
      <p:sp>
        <p:nvSpPr>
          <p:cNvPr id="5" name="Rectangle 4"/>
          <p:cNvSpPr/>
          <p:nvPr/>
        </p:nvSpPr>
        <p:spPr>
          <a:xfrm>
            <a:off x="7345543" y="2607842"/>
            <a:ext cx="390395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Events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or Private Party- 33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Socializing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a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Blub- 17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Attending a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Concert- 9</a:t>
            </a:r>
          </a:p>
        </p:txBody>
      </p:sp>
    </p:spTree>
    <p:extLst>
      <p:ext uri="{BB962C8B-B14F-4D97-AF65-F5344CB8AC3E}">
        <p14:creationId xmlns:p14="http://schemas.microsoft.com/office/powerpoint/2010/main" val="24795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rgbClr val="99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7035" y="0"/>
            <a:ext cx="6104965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46833" y="6492875"/>
            <a:ext cx="4483963" cy="365125"/>
          </a:xfrm>
        </p:spPr>
        <p:txBody>
          <a:bodyPr/>
          <a:lstStyle/>
          <a:p>
            <a:r>
              <a:rPr lang="en-US" dirty="0" smtClean="0"/>
              <a:t>Mishap data covers the past 3 fiscal years: FY17, FY18, and FY19.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3071" y="1659285"/>
            <a:ext cx="4391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Recreational activities with the least amount of mishap reports: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Golfing- </a:t>
            </a:r>
            <a:r>
              <a:rPr lang="en-US" sz="2400" dirty="0"/>
              <a:t>4</a:t>
            </a:r>
          </a:p>
          <a:p>
            <a:pPr algn="ctr"/>
            <a:r>
              <a:rPr lang="en-US" sz="2400" dirty="0"/>
              <a:t>Video games- 3</a:t>
            </a:r>
          </a:p>
          <a:p>
            <a:pPr algn="ctr"/>
            <a:r>
              <a:rPr lang="en-US" sz="2400" dirty="0"/>
              <a:t>Tennis- 2</a:t>
            </a:r>
          </a:p>
          <a:p>
            <a:pPr algn="ctr"/>
            <a:r>
              <a:rPr lang="en-US" sz="2400" dirty="0"/>
              <a:t>Bowling- 1</a:t>
            </a:r>
          </a:p>
          <a:p>
            <a:pPr algn="ctr"/>
            <a:r>
              <a:rPr lang="en-US" sz="2400" dirty="0"/>
              <a:t>Painting- 1</a:t>
            </a:r>
          </a:p>
          <a:p>
            <a:pPr algn="ctr"/>
            <a:r>
              <a:rPr lang="en-US" sz="2400" dirty="0"/>
              <a:t>Lacrosse- </a:t>
            </a:r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924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7563"/>
            <a:ext cx="2579298" cy="3439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9298" y="3433313"/>
            <a:ext cx="3519577" cy="3433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875" y="-8626"/>
            <a:ext cx="6098875" cy="3436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36139" y="1293969"/>
            <a:ext cx="374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Breaking a bone was the </a:t>
            </a:r>
            <a:r>
              <a:rPr lang="en-US" sz="2400" b="1" dirty="0" smtClean="0"/>
              <a:t>number one </a:t>
            </a:r>
            <a:r>
              <a:rPr lang="en-US" sz="2400" dirty="0" smtClean="0"/>
              <a:t>off-duty injury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043467" y="5014188"/>
            <a:ext cx="4209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One in three </a:t>
            </a:r>
            <a:r>
              <a:rPr lang="en-US" sz="2400" dirty="0" smtClean="0"/>
              <a:t>injuries was a fracture</a:t>
            </a:r>
            <a:endParaRPr lang="en-US" sz="24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767221" y="6492875"/>
            <a:ext cx="4424779" cy="365125"/>
          </a:xfrm>
        </p:spPr>
        <p:txBody>
          <a:bodyPr/>
          <a:lstStyle/>
          <a:p>
            <a:r>
              <a:rPr lang="en-US" dirty="0" smtClean="0"/>
              <a:t>Mishap data covers the past 3 fiscal years: FY17, FY18, and FY19.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5201" y="2736502"/>
            <a:ext cx="4279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Zero mishaps were reported involving yoga, </a:t>
            </a:r>
            <a:r>
              <a:rPr lang="en-US" sz="2800" dirty="0" err="1" smtClean="0"/>
              <a:t>pilates</a:t>
            </a:r>
            <a:r>
              <a:rPr lang="en-US" sz="2800" dirty="0" smtClean="0"/>
              <a:t>, tai </a:t>
            </a:r>
            <a:r>
              <a:rPr lang="en-US" sz="2800" dirty="0"/>
              <a:t>c</a:t>
            </a:r>
            <a:r>
              <a:rPr lang="en-US" sz="2800" dirty="0" smtClean="0"/>
              <a:t>hi, or </a:t>
            </a:r>
            <a:r>
              <a:rPr lang="en-US" sz="2800" dirty="0"/>
              <a:t>b</a:t>
            </a:r>
            <a:r>
              <a:rPr lang="en-US" sz="2800" dirty="0" smtClean="0"/>
              <a:t>illiard games.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rgbClr val="9966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81204" cy="6858000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12737" y="6492875"/>
            <a:ext cx="4483963" cy="365125"/>
          </a:xfrm>
        </p:spPr>
        <p:txBody>
          <a:bodyPr/>
          <a:lstStyle/>
          <a:p>
            <a:r>
              <a:rPr lang="en-US" dirty="0" smtClean="0"/>
              <a:t>Mishap data covers the past 3 fiscal years: FY17, FY18, and FY19.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22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045" y1="30909" x2="32727" y2="15909"/>
                        <a14:foregroundMark x1="31818" y1="17727" x2="31818" y2="20455"/>
                        <a14:foregroundMark x1="31818" y1="23864" x2="31818" y2="25909"/>
                        <a14:foregroundMark x1="23636" y1="26818" x2="81364" y2="75455"/>
                        <a14:foregroundMark x1="79773" y1="18409" x2="19091" y2="84545"/>
                        <a14:foregroundMark x1="13182" y1="57273" x2="90455" y2="42500"/>
                        <a14:foregroundMark x1="72727" y1="34545" x2="76818" y2="57727"/>
                        <a14:foregroundMark x1="62045" y1="35909" x2="34318" y2="73864"/>
                        <a14:foregroundMark x1="20682" y1="62273" x2="20682" y2="62273"/>
                        <a14:foregroundMark x1="21136" y1="57273" x2="21136" y2="54091"/>
                        <a14:foregroundMark x1="24091" y1="41591" x2="24091" y2="41591"/>
                        <a14:foregroundMark x1="26136" y1="39091" x2="29318" y2="38636"/>
                        <a14:foregroundMark x1="32727" y1="39091" x2="43409" y2="56136"/>
                        <a14:foregroundMark x1="47955" y1="60227" x2="54091" y2="63182"/>
                        <a14:foregroundMark x1="60455" y1="66364" x2="61591" y2="68409"/>
                        <a14:foregroundMark x1="61136" y1="75909" x2="57955" y2="75909"/>
                        <a14:foregroundMark x1="48864" y1="76364" x2="40455" y2="79545"/>
                        <a14:foregroundMark x1="37273" y1="79545" x2="29773" y2="75000"/>
                        <a14:foregroundMark x1="26136" y1="70909" x2="23636" y2="66818"/>
                        <a14:foregroundMark x1="21136" y1="54091" x2="22273" y2="47727"/>
                        <a14:foregroundMark x1="23182" y1="44545" x2="35227" y2="25455"/>
                        <a14:foregroundMark x1="57500" y1="22955" x2="57500" y2="22955"/>
                        <a14:foregroundMark x1="58636" y1="22955" x2="60455" y2="22955"/>
                        <a14:foregroundMark x1="64091" y1="22955" x2="64091" y2="22955"/>
                        <a14:foregroundMark x1="66136" y1="22955" x2="64091" y2="22955"/>
                        <a14:foregroundMark x1="53409" y1="19773" x2="53409" y2="19773"/>
                        <a14:foregroundMark x1="50909" y1="19773" x2="52045" y2="21818"/>
                        <a14:foregroundMark x1="66136" y1="27500" x2="68182" y2="30909"/>
                        <a14:foregroundMark x1="70682" y1="47045" x2="66136" y2="67727"/>
                        <a14:foregroundMark x1="65000" y1="73409" x2="69091" y2="73864"/>
                        <a14:foregroundMark x1="86364" y1="54773" x2="87727" y2="47727"/>
                        <a14:foregroundMark x1="89773" y1="37045" x2="86818" y2="37045"/>
                        <a14:foregroundMark x1="84318" y1="37045" x2="83864" y2="34545"/>
                        <a14:foregroundMark x1="83864" y1="33409" x2="82273" y2="31364"/>
                        <a14:foregroundMark x1="78182" y1="29545" x2="77273" y2="27955"/>
                        <a14:foregroundMark x1="73182" y1="24318" x2="67045" y2="21818"/>
                        <a14:foregroundMark x1="64545" y1="20909" x2="59091" y2="18409"/>
                        <a14:foregroundMark x1="52045" y1="15227" x2="50000" y2="14773"/>
                        <a14:foregroundMark x1="42955" y1="11364" x2="42955" y2="11364"/>
                        <a14:foregroundMark x1="42955" y1="11364" x2="41364" y2="11818"/>
                        <a14:foregroundMark x1="40455" y1="12273" x2="40455" y2="12273"/>
                        <a14:foregroundMark x1="40455" y1="14318" x2="40455" y2="14318"/>
                        <a14:foregroundMark x1="41364" y1="14318" x2="46364" y2="14773"/>
                        <a14:foregroundMark x1="53409" y1="14773" x2="59091" y2="15227"/>
                        <a14:foregroundMark x1="64545" y1="15227" x2="64545" y2="15227"/>
                        <a14:foregroundMark x1="64545" y1="15227" x2="64545" y2="15227"/>
                        <a14:foregroundMark x1="64545" y1="13864" x2="68182" y2="14318"/>
                        <a14:foregroundMark x1="22273" y1="31364" x2="20682" y2="32500"/>
                        <a14:foregroundMark x1="15682" y1="35000" x2="15682" y2="35000"/>
                        <a14:foregroundMark x1="15682" y1="37045" x2="16591" y2="41136"/>
                        <a14:foregroundMark x1="17045" y1="43182" x2="17045" y2="43182"/>
                        <a14:foregroundMark x1="19091" y1="31364" x2="20682" y2="28864"/>
                        <a14:foregroundMark x1="24091" y1="21818" x2="24091" y2="21818"/>
                        <a14:foregroundMark x1="24773" y1="20455" x2="24773" y2="20455"/>
                        <a14:foregroundMark x1="22727" y1="26818" x2="22727" y2="49091"/>
                        <a14:foregroundMark x1="22727" y1="59318" x2="21591" y2="63182"/>
                        <a14:foregroundMark x1="19545" y1="66364" x2="19545" y2="66364"/>
                        <a14:foregroundMark x1="20682" y1="68864" x2="20682" y2="68864"/>
                        <a14:foregroundMark x1="16136" y1="63182" x2="16136" y2="63182"/>
                        <a14:foregroundMark x1="17727" y1="64773" x2="23182" y2="71364"/>
                        <a14:foregroundMark x1="26136" y1="72273" x2="29773" y2="73409"/>
                        <a14:foregroundMark x1="34318" y1="73864" x2="37727" y2="75909"/>
                        <a14:foregroundMark x1="41364" y1="78409" x2="41364" y2="78409"/>
                        <a14:foregroundMark x1="41818" y1="82955" x2="41818" y2="82955"/>
                        <a14:foregroundMark x1="42955" y1="84545" x2="45455" y2="85909"/>
                        <a14:foregroundMark x1="49545" y1="85909" x2="52500" y2="86591"/>
                        <a14:foregroundMark x1="60000" y1="86591" x2="63636" y2="85455"/>
                        <a14:foregroundMark x1="66591" y1="84091" x2="67045" y2="82500"/>
                        <a14:foregroundMark x1="67727" y1="77500" x2="32273" y2="60227"/>
                        <a14:foregroundMark x1="35909" y1="44545" x2="45909" y2="40455"/>
                        <a14:foregroundMark x1="54545" y1="34545" x2="58636" y2="42045"/>
                        <a14:foregroundMark x1="65000" y1="53636" x2="65000" y2="73864"/>
                        <a14:foregroundMark x1="57500" y1="75909" x2="54091" y2="84091"/>
                        <a14:foregroundMark x1="59091" y1="93636" x2="63636" y2="92500"/>
                        <a14:foregroundMark x1="68182" y1="84091" x2="68182" y2="82500"/>
                        <a14:foregroundMark x1="68182" y1="79545" x2="69091" y2="77500"/>
                        <a14:foregroundMark x1="70682" y1="76364" x2="72273" y2="76364"/>
                        <a14:foregroundMark x1="74773" y1="75909" x2="74773" y2="75909"/>
                        <a14:foregroundMark x1="75227" y1="75455" x2="75227" y2="73864"/>
                        <a14:foregroundMark x1="75227" y1="71818" x2="74091" y2="73409"/>
                        <a14:foregroundMark x1="66136" y1="82045" x2="42955" y2="82955"/>
                        <a14:foregroundMark x1="35227" y1="78864" x2="50000" y2="65227"/>
                        <a14:foregroundMark x1="61591" y1="63864" x2="67727" y2="65909"/>
                        <a14:foregroundMark x1="74773" y1="62727" x2="87727" y2="56818"/>
                        <a14:foregroundMark x1="87273" y1="50682" x2="76818" y2="41136"/>
                        <a14:foregroundMark x1="61591" y1="29545" x2="45000" y2="25000"/>
                        <a14:foregroundMark x1="26818" y1="22273" x2="26818" y2="30000"/>
                        <a14:foregroundMark x1="28636" y1="43636" x2="28182" y2="49545"/>
                        <a14:foregroundMark x1="11136" y1="53636" x2="11136" y2="53636"/>
                        <a14:foregroundMark x1="11136" y1="51591" x2="38409" y2="4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548" y="52904"/>
            <a:ext cx="2984203" cy="298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7107"/>
            <a:ext cx="12192000" cy="1433685"/>
          </a:xfrm>
          <a:gradFill flip="none" rotWithShape="1">
            <a:gsLst>
              <a:gs pos="0">
                <a:schemeClr val="accent2">
                  <a:lumMod val="75000"/>
                </a:schemeClr>
              </a:gs>
              <a:gs pos="32000">
                <a:schemeClr val="accent4">
                  <a:lumMod val="60000"/>
                  <a:lumOff val="40000"/>
                </a:schemeClr>
              </a:gs>
              <a:gs pos="66000">
                <a:schemeClr val="accent6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ore Information on Safety </a:t>
            </a:r>
            <a:b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follow us or find us at: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Twitter: @</a:t>
            </a:r>
            <a:r>
              <a:rPr lang="en-US" i="1" dirty="0" err="1" smtClean="0">
                <a:solidFill>
                  <a:schemeClr val="tx1"/>
                </a:solidFill>
              </a:rPr>
              <a:t>NSC_Updates</a:t>
            </a:r>
            <a:endParaRPr lang="en-US" i="1" dirty="0" smtClean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https</a:t>
            </a:r>
            <a:r>
              <a:rPr lang="en-US" i="1" dirty="0">
                <a:solidFill>
                  <a:schemeClr val="tx1"/>
                </a:solidFill>
              </a:rPr>
              <a:t>://</a:t>
            </a:r>
            <a:r>
              <a:rPr lang="en-US" i="1" dirty="0" smtClean="0">
                <a:solidFill>
                  <a:schemeClr val="tx1"/>
                </a:solidFill>
              </a:rPr>
              <a:t>www.facebook.com/NavalSafetyCenter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https</a:t>
            </a:r>
            <a:r>
              <a:rPr lang="en-US" i="1" dirty="0">
                <a:solidFill>
                  <a:schemeClr val="tx1"/>
                </a:solidFill>
              </a:rPr>
              <a:t>://</a:t>
            </a:r>
            <a:r>
              <a:rPr lang="en-US" i="1" dirty="0" smtClean="0">
                <a:solidFill>
                  <a:schemeClr val="tx1"/>
                </a:solidFill>
              </a:rPr>
              <a:t>www.safetycenter.navy.mil/</a:t>
            </a:r>
          </a:p>
        </p:txBody>
      </p:sp>
    </p:spTree>
    <p:extLst>
      <p:ext uri="{BB962C8B-B14F-4D97-AF65-F5344CB8AC3E}">
        <p14:creationId xmlns:p14="http://schemas.microsoft.com/office/powerpoint/2010/main" val="15856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ata 9"/>
          <p:cNvSpPr/>
          <p:nvPr/>
        </p:nvSpPr>
        <p:spPr>
          <a:xfrm>
            <a:off x="1586753" y="0"/>
            <a:ext cx="9233647" cy="6858000"/>
          </a:xfrm>
          <a:prstGeom prst="flowChartInputOutp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493681"/>
              </p:ext>
            </p:extLst>
          </p:nvPr>
        </p:nvGraphicFramePr>
        <p:xfrm>
          <a:off x="3578402" y="719666"/>
          <a:ext cx="509821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404064" cy="365125"/>
          </a:xfrm>
        </p:spPr>
        <p:txBody>
          <a:bodyPr/>
          <a:lstStyle/>
          <a:p>
            <a:r>
              <a:rPr lang="en-US" dirty="0" smtClean="0"/>
              <a:t>Mishap data covers the past 3 fiscal years: FY17, FY18, and FY19.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ata 4"/>
          <p:cNvSpPr/>
          <p:nvPr/>
        </p:nvSpPr>
        <p:spPr>
          <a:xfrm flipH="1">
            <a:off x="-2" y="-8629"/>
            <a:ext cx="7254816" cy="6866629"/>
          </a:xfrm>
          <a:prstGeom prst="flowChartInputOutp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32962957"/>
              </p:ext>
            </p:extLst>
          </p:nvPr>
        </p:nvGraphicFramePr>
        <p:xfrm>
          <a:off x="577969" y="792988"/>
          <a:ext cx="591580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20707" y="1213238"/>
            <a:ext cx="4366789" cy="56938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Basketball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Miscellaneous Walking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Football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Physical training, exercise/weight lifting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Bicycling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Ascending or Descending </a:t>
            </a:r>
            <a:r>
              <a:rPr lang="en-US" sz="1400" dirty="0"/>
              <a:t>S</a:t>
            </a:r>
            <a:r>
              <a:rPr lang="en-US" sz="1400" dirty="0" smtClean="0"/>
              <a:t>tairs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Soccer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Softball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O</a:t>
            </a:r>
            <a:r>
              <a:rPr lang="en-US" sz="1400" dirty="0" smtClean="0"/>
              <a:t>ther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Skateboarding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Snowboarding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Glass or Knife </a:t>
            </a:r>
            <a:r>
              <a:rPr lang="en-US" sz="1400" dirty="0"/>
              <a:t>h</a:t>
            </a:r>
            <a:r>
              <a:rPr lang="en-US" sz="1400" dirty="0" smtClean="0"/>
              <a:t>andling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Running (non-PT)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Running (for PT)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Motorized Dirt </a:t>
            </a:r>
            <a:r>
              <a:rPr lang="en-US" sz="1400" dirty="0"/>
              <a:t>B</a:t>
            </a:r>
            <a:r>
              <a:rPr lang="en-US" sz="1400" dirty="0" smtClean="0"/>
              <a:t>ike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Weight Lifting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Recreational O</a:t>
            </a:r>
            <a:r>
              <a:rPr lang="en-US" sz="1400" dirty="0" smtClean="0"/>
              <a:t>utdoor Activities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Handling Pets, Animals, or Insects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Attending </a:t>
            </a:r>
            <a:r>
              <a:rPr lang="en-US" sz="1400" dirty="0" smtClean="0"/>
              <a:t>Social </a:t>
            </a:r>
            <a:r>
              <a:rPr lang="en-US" sz="1400" dirty="0"/>
              <a:t>E</a:t>
            </a:r>
            <a:r>
              <a:rPr lang="en-US" sz="1400" dirty="0" smtClean="0"/>
              <a:t>vent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Volleyball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Hiking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Jumping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Swimming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Horseplay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Showering or Bathing</a:t>
            </a:r>
            <a:endParaRPr lang="en-US" sz="1400" dirty="0"/>
          </a:p>
          <a:p>
            <a:endParaRPr lang="en-US" sz="1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7462559" y="62778"/>
            <a:ext cx="4080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Top </a:t>
            </a:r>
            <a:r>
              <a:rPr lang="en-US" sz="2800" dirty="0"/>
              <a:t>25 M</a:t>
            </a:r>
            <a:r>
              <a:rPr lang="en-US" sz="2800" dirty="0" smtClean="0"/>
              <a:t>ishap Categories:</a:t>
            </a:r>
            <a:endParaRPr lang="en-US" sz="2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660124" y="6421871"/>
            <a:ext cx="4486923" cy="365125"/>
          </a:xfrm>
        </p:spPr>
        <p:txBody>
          <a:bodyPr/>
          <a:lstStyle/>
          <a:p>
            <a:r>
              <a:rPr lang="en-US" dirty="0" smtClean="0"/>
              <a:t>Mishap data covers the past 3 fiscal years: FY17, FY18, and FY19.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5415" y="959454"/>
            <a:ext cx="1587858" cy="39851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023" y="949176"/>
            <a:ext cx="1713391" cy="396968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558927" y="941448"/>
            <a:ext cx="7045234" cy="3995424"/>
            <a:chOff x="2558927" y="941448"/>
            <a:chExt cx="7045234" cy="3995424"/>
          </a:xfrm>
        </p:grpSpPr>
        <p:grpSp>
          <p:nvGrpSpPr>
            <p:cNvPr id="16" name="Group 15"/>
            <p:cNvGrpSpPr/>
            <p:nvPr/>
          </p:nvGrpSpPr>
          <p:grpSpPr>
            <a:xfrm>
              <a:off x="2558927" y="949176"/>
              <a:ext cx="3776986" cy="3979967"/>
              <a:chOff x="2558927" y="949176"/>
              <a:chExt cx="3776986" cy="397996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3"/>
              <a:stretch/>
            </p:blipFill>
            <p:spPr>
              <a:xfrm>
                <a:off x="2558927" y="949176"/>
                <a:ext cx="1792602" cy="397996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5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57492" y="959454"/>
                <a:ext cx="1978421" cy="3969689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6302911" y="941448"/>
              <a:ext cx="3301250" cy="3995424"/>
              <a:chOff x="6302911" y="941448"/>
              <a:chExt cx="3301250" cy="399542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email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16303" y="951726"/>
                <a:ext cx="1587858" cy="398514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email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02911" y="941448"/>
                <a:ext cx="1713391" cy="3969689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48380" y="951726"/>
              <a:ext cx="1978421" cy="3969689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58927" y="4929143"/>
            <a:ext cx="7045234" cy="1002036"/>
          </a:xfrm>
          <a:solidFill>
            <a:schemeClr val="bg1">
              <a:alpha val="5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Team Sports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871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876" y="-4614"/>
            <a:ext cx="6093124" cy="6862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780" y="393988"/>
            <a:ext cx="3332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Basketball, Football, Soccer, and Softball made it on the top of the injury list for the past three years.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980" y="2381120"/>
            <a:ext cx="473442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Follow the rules of the game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Take frequent breaks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Stop often to rehydrate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Prepare to make contact when playing contact sports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630059" y="1416464"/>
            <a:ext cx="4658264" cy="1002036"/>
          </a:xfrm>
          <a:solidFill>
            <a:schemeClr val="bg1">
              <a:alpha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/>
              <a:t>Play Safe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26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6594" y="1874902"/>
            <a:ext cx="54257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Remember, the goal is to have fun</a:t>
            </a:r>
            <a:endParaRPr lang="en-US" sz="2400" dirty="0"/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Emotions can run high and create room for error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Only you can only control your actions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Avoid players who stir up emotions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Do not antagonize other players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72" y="1"/>
            <a:ext cx="6113586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96594" y="957654"/>
            <a:ext cx="5425789" cy="839473"/>
          </a:xfr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Being Competitive vs. Being Aggressive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13501" y="856559"/>
            <a:ext cx="7688145" cy="5073461"/>
            <a:chOff x="1524" y="-92675"/>
            <a:chExt cx="12187518" cy="80426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4" y="0"/>
              <a:ext cx="2910352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79"/>
            <a:stretch/>
          </p:blipFill>
          <p:spPr>
            <a:xfrm>
              <a:off x="6054571" y="-92675"/>
              <a:ext cx="3329126" cy="69506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1876" y="-1"/>
              <a:ext cx="3142695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email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5714" r="37176"/>
            <a:stretch/>
          </p:blipFill>
          <p:spPr>
            <a:xfrm>
              <a:off x="9383698" y="-2432"/>
              <a:ext cx="2805344" cy="6860432"/>
            </a:xfrm>
            <a:prstGeom prst="rect">
              <a:avLst/>
            </a:prstGeom>
          </p:spPr>
        </p:pic>
        <p:sp>
          <p:nvSpPr>
            <p:cNvPr id="7" name="Title 7"/>
            <p:cNvSpPr txBox="1">
              <a:spLocks/>
            </p:cNvSpPr>
            <p:nvPr/>
          </p:nvSpPr>
          <p:spPr>
            <a:xfrm>
              <a:off x="1526" y="6858000"/>
              <a:ext cx="12187516" cy="109195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 cap="flat" cmpd="sng" algn="ctr">
              <a:solidFill>
                <a:schemeClr val="dk1"/>
              </a:solidFill>
              <a:prstDash val="solid"/>
              <a:miter lim="800000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normAutofit fontScale="6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 smtClean="0"/>
                <a:t>Races, Weights, and </a:t>
              </a:r>
              <a:r>
                <a:rPr lang="en-US" sz="7200" dirty="0"/>
                <a:t>O</a:t>
              </a:r>
              <a:r>
                <a:rPr lang="en-US" sz="7200" dirty="0" smtClean="0"/>
                <a:t>bstacles</a:t>
              </a:r>
              <a:endParaRPr lang="en-US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37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BC970B9BD0274C87B6390399A40FDE" ma:contentTypeVersion="5" ma:contentTypeDescription="Create a new document." ma:contentTypeScope="" ma:versionID="582c7b1193c51879d21cc39ac9b05347">
  <xsd:schema xmlns:xsd="http://www.w3.org/2001/XMLSchema" xmlns:xs="http://www.w3.org/2001/XMLSchema" xmlns:p="http://schemas.microsoft.com/office/2006/metadata/properties" xmlns:ns2="3a5309e8-d1da-4916-91d7-5fc87f9c51fe" targetNamespace="http://schemas.microsoft.com/office/2006/metadata/properties" ma:root="true" ma:fieldsID="fa4e94916164eab8fb90357f7fc066d7" ns2:_="">
    <xsd:import namespace="3a5309e8-d1da-4916-91d7-5fc87f9c51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309e8-d1da-4916-91d7-5fc87f9c51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74CF50-0A73-4302-9059-5CB8A9CC072D}"/>
</file>

<file path=customXml/itemProps2.xml><?xml version="1.0" encoding="utf-8"?>
<ds:datastoreItem xmlns:ds="http://schemas.openxmlformats.org/officeDocument/2006/customXml" ds:itemID="{02584E09-1A45-46BC-B228-E511E43ADCCD}"/>
</file>

<file path=customXml/itemProps3.xml><?xml version="1.0" encoding="utf-8"?>
<ds:datastoreItem xmlns:ds="http://schemas.openxmlformats.org/officeDocument/2006/customXml" ds:itemID="{1A1B7A3B-E79E-45AC-8D4E-937E3BFDB385}"/>
</file>

<file path=customXml/itemProps4.xml><?xml version="1.0" encoding="utf-8"?>
<ds:datastoreItem xmlns:ds="http://schemas.openxmlformats.org/officeDocument/2006/customXml" ds:itemID="{2B4FBFA8-78D4-4459-990D-C7CC6A202C86}"/>
</file>

<file path=docProps/app.xml><?xml version="1.0" encoding="utf-8"?>
<Properties xmlns="http://schemas.openxmlformats.org/officeDocument/2006/extended-properties" xmlns:vt="http://schemas.openxmlformats.org/officeDocument/2006/docPropsVTypes">
  <TotalTime>18186</TotalTime>
  <Words>1442</Words>
  <Application>Microsoft Office PowerPoint</Application>
  <PresentationFormat>Widescreen</PresentationFormat>
  <Paragraphs>233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Aurora BdCn BT</vt:lpstr>
      <vt:lpstr>Calibri</vt:lpstr>
      <vt:lpstr>Calibri Light</vt:lpstr>
      <vt:lpstr>Times New Roman</vt:lpstr>
      <vt:lpstr>Wingdings</vt:lpstr>
      <vt:lpstr>Office Theme</vt:lpstr>
      <vt:lpstr>Recreational Activities</vt:lpstr>
      <vt:lpstr>Safety Recommendations </vt:lpstr>
      <vt:lpstr>PowerPoint Presentation</vt:lpstr>
      <vt:lpstr>PowerPoint Presentation</vt:lpstr>
      <vt:lpstr>PowerPoint Presentation</vt:lpstr>
      <vt:lpstr>Team Sports</vt:lpstr>
      <vt:lpstr>Play Safe</vt:lpstr>
      <vt:lpstr>Being Competitive vs. Being Aggressive </vt:lpstr>
      <vt:lpstr>PowerPoint Presentation</vt:lpstr>
      <vt:lpstr>PowerPoint Presentation</vt:lpstr>
      <vt:lpstr>PowerPoint Presentation</vt:lpstr>
      <vt:lpstr>PowerPoint Presentation</vt:lpstr>
      <vt:lpstr>Bicycling  in urban environments or on the road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 on Safety  follow us or find us at: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Smit, Corryn B FC1 NAVSAFECEN, 021B</dc:creator>
  <cp:lastModifiedBy>Deuel, David S CIV NAVSAFECEN, KMSP</cp:lastModifiedBy>
  <cp:revision>163</cp:revision>
  <cp:lastPrinted>2019-04-12T12:53:56Z</cp:lastPrinted>
  <dcterms:created xsi:type="dcterms:W3CDTF">2018-12-26T13:21:02Z</dcterms:created>
  <dcterms:modified xsi:type="dcterms:W3CDTF">2019-04-12T13:14:02Z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0x01010065BC970B9BD0274C87B6390399A40FDE</vt:lpwstr>
  </property>
  <property fmtid="{D5CDD505-2E9C-101B-9397-08002B2CF9AE}" pid="3" name="Order">
    <vt:r8>2100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