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9EA"/>
    <a:srgbClr val="FFFFFF"/>
    <a:srgbClr val="EDF3F2"/>
    <a:srgbClr val="E3EDEC"/>
    <a:srgbClr val="3E8684"/>
    <a:srgbClr val="E0ECE5"/>
    <a:srgbClr val="DCE8E5"/>
    <a:srgbClr val="96AB94"/>
    <a:srgbClr val="4FABA9"/>
    <a:srgbClr val="B7D3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92" autoAdjust="0"/>
    <p:restoredTop sz="89826" autoAdjust="0"/>
  </p:normalViewPr>
  <p:slideViewPr>
    <p:cSldViewPr>
      <p:cViewPr>
        <p:scale>
          <a:sx n="80" d="100"/>
          <a:sy n="80" d="100"/>
        </p:scale>
        <p:origin x="-22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4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A570E7-B711-410B-8CE5-34A871D4B1B0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C2FFD5-BF2A-4DF2-A6F4-43C15255B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6"/>
            <a:ext cx="5607050" cy="4879975"/>
          </a:xfrm>
          <a:noFill/>
          <a:ln/>
        </p:spPr>
        <p:txBody>
          <a:bodyPr/>
          <a:lstStyle/>
          <a:p>
            <a:endParaRPr lang="en-US" sz="1400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18668-4DE2-4BE2-B401-3440371F9B7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6"/>
            <a:ext cx="5607050" cy="4879975"/>
          </a:xfrm>
          <a:noFill/>
          <a:ln/>
        </p:spPr>
        <p:txBody>
          <a:bodyPr/>
          <a:lstStyle/>
          <a:p>
            <a:endParaRPr lang="en-US" sz="1400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18668-4DE2-4BE2-B401-3440371F9B7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C1A3-190E-44AD-AA20-C22528D713E6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CF24-70CD-4AD5-9B36-FCC17327A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://www.safetycenter.navy.mil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vymotorcyclerider.com/" TargetMode="External"/><Relationship Id="rId5" Type="http://schemas.openxmlformats.org/officeDocument/2006/relationships/hyperlink" Target="https://esams.cnic.navy.mil/esams_gen_2/loginesams.aspx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cnic.navy.mil/" TargetMode="External"/><Relationship Id="rId9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797500" y="1477525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4714375" y="1442013"/>
            <a:ext cx="4419600" cy="2520387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BEST PRACTICES / KEYS TO SUCCESS</a:t>
            </a:r>
          </a:p>
          <a:p>
            <a:endParaRPr lang="en-US" sz="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Assign and support your Motorcycle Safety Representative (MSR)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Include MSR on Check-in/out  routing – Keep Roster Current!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Recommend all personnel complete a Pg13 stating they are aware of the reporting requirement if they ride or own a motorcycle (example available on the NSC Motorcycle web page)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Engage Divisions and Chief’s mess to know their riders and set the tone to support motorcycle training and mentoring opportunities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Monitor Readiness Posture using ESAMS Reports provided by MSR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Enforce Training Attendance and Motorcycle Rider Policy compliance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Report Training needs or inadequacies to the local supporting Installation safety manager and command ISIC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Encourage Mentorship and Personal Risk Management</a:t>
            </a:r>
          </a:p>
          <a:p>
            <a:endParaRPr lang="en-US" sz="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dirty="0" smtClean="0"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25" y="1874325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4900" y="1864425"/>
            <a:ext cx="4419600" cy="27736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b="1" u="sng" dirty="0" smtClean="0">
              <a:latin typeface="Arial" charset="0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b="1" u="sng" dirty="0" smtClean="0">
                <a:latin typeface="Arial" charset="0"/>
                <a:cs typeface="Arial" charset="0"/>
              </a:rPr>
              <a:t>POLICY:</a:t>
            </a:r>
            <a:r>
              <a:rPr lang="en-US" sz="1300" b="1" dirty="0" smtClean="0">
                <a:latin typeface="Arial" charset="0"/>
                <a:cs typeface="Arial" charset="0"/>
              </a:rPr>
              <a:t>  </a:t>
            </a:r>
            <a:r>
              <a:rPr lang="en-US" sz="1300" dirty="0" smtClean="0">
                <a:latin typeface="Arial" charset="0"/>
                <a:cs typeface="Arial" charset="0"/>
              </a:rPr>
              <a:t>Naval Safety Center (NSC)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     	</a:t>
            </a:r>
            <a:r>
              <a:rPr lang="en-US" sz="1300" b="1" dirty="0" smtClean="0">
                <a:latin typeface="Arial" charset="0"/>
                <a:cs typeface="Arial" charset="0"/>
                <a:hlinkClick r:id="rId3"/>
              </a:rPr>
              <a:t>www.safetycenter.navy.mil</a:t>
            </a:r>
            <a:r>
              <a:rPr lang="en-US" sz="1300" b="1" dirty="0" smtClean="0">
                <a:latin typeface="Arial" charset="0"/>
                <a:cs typeface="Arial" charset="0"/>
              </a:rPr>
              <a:t> </a:t>
            </a:r>
            <a:r>
              <a:rPr lang="en-US" sz="1300" i="1" dirty="0" smtClean="0">
                <a:latin typeface="Arial" charset="0"/>
                <a:cs typeface="Arial" charset="0"/>
              </a:rPr>
              <a:t>TAB: Ashore/Motor Vehicle/Motorcycle</a:t>
            </a:r>
            <a:endParaRPr lang="en-US" sz="1300" b="1" i="1" dirty="0" smtClean="0">
              <a:latin typeface="Arial" charset="0"/>
              <a:cs typeface="Arial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300" dirty="0" smtClean="0">
              <a:latin typeface="Arial" charset="0"/>
              <a:cs typeface="Arial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300" b="1" u="sng" dirty="0" smtClean="0">
                <a:latin typeface="Arial" charset="0"/>
                <a:cs typeface="Arial" charset="0"/>
              </a:rPr>
              <a:t>DELIVERY: </a:t>
            </a:r>
            <a:r>
              <a:rPr lang="en-US" sz="1300" dirty="0" smtClean="0">
                <a:latin typeface="Arial" charset="0"/>
                <a:cs typeface="Arial" charset="0"/>
              </a:rPr>
              <a:t>Commander </a:t>
            </a:r>
            <a:r>
              <a:rPr lang="en-US" sz="1300" dirty="0">
                <a:latin typeface="Arial" charset="0"/>
                <a:cs typeface="Arial" charset="0"/>
              </a:rPr>
              <a:t>Naval </a:t>
            </a:r>
            <a:r>
              <a:rPr lang="en-US" sz="1300" dirty="0" smtClean="0">
                <a:latin typeface="Arial" charset="0"/>
                <a:cs typeface="Arial" charset="0"/>
              </a:rPr>
              <a:t>Installations </a:t>
            </a:r>
            <a:r>
              <a:rPr lang="en-US" sz="1300" dirty="0">
                <a:latin typeface="Arial" charset="0"/>
                <a:cs typeface="Arial" charset="0"/>
              </a:rPr>
              <a:t>Command (</a:t>
            </a:r>
            <a:r>
              <a:rPr lang="en-US" sz="1300" dirty="0" smtClean="0">
                <a:latin typeface="Arial" charset="0"/>
                <a:cs typeface="Arial" charset="0"/>
              </a:rPr>
              <a:t>CNIC)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	</a:t>
            </a:r>
            <a:r>
              <a:rPr lang="en-US" sz="1300" b="1" dirty="0" smtClean="0">
                <a:latin typeface="Arial" charset="0"/>
                <a:cs typeface="Arial" charset="0"/>
                <a:hlinkClick r:id="rId4"/>
              </a:rPr>
              <a:t>www.cnic.navy.mil</a:t>
            </a:r>
            <a:r>
              <a:rPr lang="en-US" sz="1300" b="1" dirty="0" smtClean="0">
                <a:latin typeface="Arial" charset="0"/>
                <a:cs typeface="Arial" charset="0"/>
              </a:rPr>
              <a:t> </a:t>
            </a:r>
            <a:r>
              <a:rPr lang="en-US" sz="1300" i="1" dirty="0" smtClean="0">
                <a:latin typeface="Arial" charset="0"/>
                <a:cs typeface="Arial" charset="0"/>
              </a:rPr>
              <a:t>BUTTON: Find Your Region or Installation</a:t>
            </a:r>
            <a:endParaRPr lang="en-US" sz="1300" i="1" dirty="0">
              <a:latin typeface="Arial" charset="0"/>
              <a:cs typeface="Arial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en-US" sz="1300" b="1" u="sng" dirty="0" smtClean="0">
              <a:latin typeface="Arial" charset="0"/>
              <a:cs typeface="Arial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300" b="1" u="sng" dirty="0" smtClean="0">
                <a:latin typeface="Arial" charset="0"/>
                <a:cs typeface="Arial" charset="0"/>
              </a:rPr>
              <a:t>ESAMS: </a:t>
            </a:r>
            <a:r>
              <a:rPr lang="en-US" sz="1300" b="1" dirty="0" smtClean="0">
                <a:latin typeface="Arial" charset="0"/>
                <a:cs typeface="Arial" charset="0"/>
              </a:rPr>
              <a:t> </a:t>
            </a:r>
            <a:r>
              <a:rPr lang="en-US" sz="1300" b="1" dirty="0" smtClean="0">
                <a:latin typeface="Arial" charset="0"/>
                <a:cs typeface="Arial" charset="0"/>
                <a:hlinkClick r:id="rId5"/>
              </a:rPr>
              <a:t>https://esams.cnic.navy.mil/esams_gen_2/loginesams.aspx</a:t>
            </a:r>
            <a:endParaRPr lang="en-US" sz="1300" b="1" dirty="0" smtClean="0">
              <a:latin typeface="Arial" charset="0"/>
              <a:cs typeface="Arial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300" b="1" u="sng" dirty="0" smtClean="0">
                <a:latin typeface="Arial" charset="0"/>
                <a:cs typeface="Arial" charset="0"/>
              </a:rPr>
              <a:t>Help Desk: </a:t>
            </a: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CONUS: 866-249-7314                OCONUS: 809-463-3376</a:t>
            </a:r>
            <a:endParaRPr kumimoji="0" lang="en-US" sz="1300" b="1" i="0" u="sng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300" b="1" u="sng" dirty="0" smtClean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300" b="1" u="sng" dirty="0" smtClean="0">
                <a:latin typeface="Arial" charset="0"/>
                <a:cs typeface="Arial" charset="0"/>
              </a:rPr>
              <a:t>ESAMS Registration and Scheduling</a:t>
            </a:r>
            <a:r>
              <a:rPr lang="en-US" sz="1300" b="1" dirty="0" smtClean="0">
                <a:latin typeface="Arial" charset="0"/>
                <a:cs typeface="Arial" charset="0"/>
              </a:rPr>
              <a:t>:  </a:t>
            </a:r>
            <a:r>
              <a:rPr lang="en-US" sz="1300" b="1" dirty="0" smtClean="0">
                <a:latin typeface="Arial" charset="0"/>
                <a:cs typeface="Arial" charset="0"/>
                <a:hlinkClick r:id="rId6"/>
              </a:rPr>
              <a:t>www.navymotorcyclerider.com</a:t>
            </a:r>
            <a:r>
              <a:rPr lang="en-US" sz="1300" b="1" dirty="0" smtClean="0">
                <a:latin typeface="Arial" charset="0"/>
                <a:cs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300" b="1" dirty="0" smtClean="0">
                <a:latin typeface="Arial" charset="0"/>
                <a:cs typeface="Arial" charset="0"/>
              </a:rPr>
              <a:t>		              </a:t>
            </a:r>
            <a:r>
              <a:rPr lang="en-US" sz="1300" dirty="0" smtClean="0">
                <a:latin typeface="Arial" charset="0"/>
                <a:cs typeface="Arial" charset="0"/>
              </a:rPr>
              <a:t>(accessible on Navy and personal computers)</a:t>
            </a:r>
            <a:endParaRPr lang="en-US" sz="1300" b="1" dirty="0" smtClean="0"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75" y="148450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-37575" y="143525"/>
            <a:ext cx="4419600" cy="16090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READINESS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2/3</a:t>
            </a:r>
            <a:r>
              <a:rPr lang="en-US" sz="1300" dirty="0" smtClean="0">
                <a:latin typeface="Arial" charset="0"/>
                <a:cs typeface="Arial" charset="0"/>
              </a:rPr>
              <a:t> of Navy Fatalities and Injuries occur in Personal Motor Vehicles (PMV)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1/2</a:t>
            </a:r>
            <a:r>
              <a:rPr lang="en-US" sz="1300" dirty="0" smtClean="0">
                <a:latin typeface="Arial" charset="0"/>
                <a:cs typeface="Arial" charset="0"/>
              </a:rPr>
              <a:t> of the PMV Fatalities and Injuries occur on Motorcycles (PMV-2)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Most motorcycle crashes involve Sport Bikes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TRAINING is very effective at preventing Fatalities and Injuries</a:t>
            </a:r>
          </a:p>
          <a:p>
            <a:pPr marL="342900" indent="-342900" algn="ctr">
              <a:lnSpc>
                <a:spcPct val="110000"/>
              </a:lnSpc>
              <a:spcBef>
                <a:spcPts val="240"/>
              </a:spcBef>
              <a:defRPr/>
            </a:pP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EVERY FATALITY AND INJURY AFFECTS READINESS</a:t>
            </a:r>
          </a:p>
          <a:p>
            <a:pPr marL="342900" indent="-342900" algn="ctr">
              <a:lnSpc>
                <a:spcPct val="110000"/>
              </a:lnSpc>
              <a:spcBef>
                <a:spcPts val="240"/>
              </a:spcBef>
              <a:defRPr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Riders are responsible for completing required training. </a:t>
            </a:r>
          </a:p>
          <a:p>
            <a:pPr marL="342900" indent="-342900" algn="ctr">
              <a:lnSpc>
                <a:spcPct val="110000"/>
              </a:lnSpc>
              <a:spcBef>
                <a:spcPts val="240"/>
              </a:spcBef>
              <a:defRPr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Commands are responsible for providing the opportunity for training. </a:t>
            </a:r>
            <a:endParaRPr lang="en-U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ts val="240"/>
              </a:spcBef>
              <a:defRPr/>
            </a:pPr>
            <a:endParaRPr lang="en-US" sz="13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342900" indent="-342900" algn="ctr">
              <a:lnSpc>
                <a:spcPct val="110000"/>
              </a:lnSpc>
              <a:spcBef>
                <a:spcPts val="240"/>
              </a:spcBef>
              <a:defRPr/>
            </a:pPr>
            <a:endParaRPr lang="en-US" sz="13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053394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0600" y="5906850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12525" y="5876175"/>
            <a:ext cx="4419600" cy="914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REFERENCES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100" dirty="0" smtClean="0">
                <a:latin typeface="Arial" charset="0"/>
                <a:cs typeface="Arial" charset="0"/>
              </a:rPr>
              <a:t>DODI 6055.04  </a:t>
            </a:r>
            <a:r>
              <a:rPr lang="en-US" sz="1100" dirty="0" err="1" smtClean="0">
                <a:latin typeface="Arial" charset="0"/>
                <a:cs typeface="Arial" charset="0"/>
              </a:rPr>
              <a:t>DoD</a:t>
            </a:r>
            <a:r>
              <a:rPr lang="en-US" sz="1100" dirty="0" smtClean="0">
                <a:latin typeface="Arial" charset="0"/>
                <a:cs typeface="Arial" charset="0"/>
              </a:rPr>
              <a:t> Traffic Safety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OPNAVINST</a:t>
            </a:r>
            <a:r>
              <a:rPr kumimoji="0" lang="en-US" sz="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5100.12  Navy Traffic Safety Program</a:t>
            </a:r>
          </a:p>
        </p:txBody>
      </p:sp>
      <p:pic>
        <p:nvPicPr>
          <p:cNvPr id="7" name="Picture 6" descr="banner lef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76850" y="152401"/>
            <a:ext cx="4343400" cy="1142999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8020" y="398295"/>
            <a:ext cx="28956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Navy Motorcycle</a:t>
            </a:r>
            <a:b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Leadership Guide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68750" y="4077803"/>
            <a:ext cx="4267200" cy="4308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Collateral Duty MSRs Have More Ability To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Reduce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Fatalities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Injuries Than Anyone Else In The Navy!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1875" y="4018700"/>
            <a:ext cx="4495800" cy="2788622"/>
            <a:chOff x="0" y="76200"/>
            <a:chExt cx="4495800" cy="2788622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0" y="76200"/>
              <a:ext cx="4419600" cy="1752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3-E’s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lang="en-US" sz="400" b="1" u="sng" dirty="0" smtClean="0"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lang="en-US" sz="300" b="1" u="sng" dirty="0" smtClean="0"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100" b="1" u="sng" dirty="0" smtClean="0">
                  <a:latin typeface="Arial" pitchFamily="34" charset="0"/>
                  <a:cs typeface="Arial" pitchFamily="34" charset="0"/>
                </a:rPr>
                <a:t>Engineering: </a:t>
              </a: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Best method to eliminate or reduce risk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	(i.e. ABS Brakes, Stability Control, Tire Construction, Mirrors etc.)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11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Education: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Best method to reduce</a:t>
              </a:r>
              <a:r>
                <a:rPr kumimoji="0" lang="en-US" sz="11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risk when engineering is not feasible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100" b="1" u="sng" dirty="0" smtClean="0">
                  <a:latin typeface="Arial" pitchFamily="34" charset="0"/>
                  <a:cs typeface="Arial" pitchFamily="34" charset="0"/>
                </a:rPr>
                <a:t>Enforcement: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Mandate and 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Enforce compliance with Engineering and Education policies and equipment designed to mitigate risk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" name="Picture 22" descr="honda-vfr-2006 top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400" y="1572491"/>
              <a:ext cx="1962150" cy="713509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0" y="2264658"/>
              <a:ext cx="2438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/>
                <a:t>Sportbike</a:t>
              </a:r>
              <a:endParaRPr lang="en-US" sz="1400" dirty="0" smtClean="0"/>
            </a:p>
            <a:p>
              <a:r>
                <a:rPr lang="en-US" sz="1050" dirty="0" smtClean="0"/>
                <a:t>Performance machine, engineered for the track but authorized on the road 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362200"/>
              <a:ext cx="2209800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Non-</a:t>
              </a:r>
              <a:r>
                <a:rPr lang="en-US" sz="1200" b="1" dirty="0" err="1" smtClean="0"/>
                <a:t>Sportbike</a:t>
              </a:r>
              <a:endParaRPr lang="en-US" sz="1400" dirty="0" smtClean="0"/>
            </a:p>
            <a:p>
              <a:pPr algn="ctr"/>
              <a:r>
                <a:rPr lang="en-US" sz="1050" dirty="0" smtClean="0"/>
                <a:t>Engineered road bikes</a:t>
              </a:r>
              <a:endParaRPr lang="en-US" sz="1200" dirty="0"/>
            </a:p>
          </p:txBody>
        </p:sp>
        <p:pic>
          <p:nvPicPr>
            <p:cNvPr id="20" name="Picture 19" descr="harley-davidson-02.gif"/>
            <p:cNvPicPr>
              <a:picLocks noChangeAspect="1"/>
            </p:cNvPicPr>
            <p:nvPr/>
          </p:nvPicPr>
          <p:blipFill>
            <a:blip r:embed="rId9" cstate="print">
              <a:lum bright="21000"/>
            </a:blip>
            <a:stretch>
              <a:fillRect/>
            </a:stretch>
          </p:blipFill>
          <p:spPr>
            <a:xfrm>
              <a:off x="2220231" y="1465556"/>
              <a:ext cx="2199369" cy="811567"/>
            </a:xfrm>
            <a:prstGeom prst="rect">
              <a:avLst/>
            </a:prstGeom>
          </p:spPr>
        </p:pic>
      </p:grpSp>
      <p:pic>
        <p:nvPicPr>
          <p:cNvPr id="28" name="Picture 27" descr="nsc logo no borde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243560" y="161961"/>
            <a:ext cx="964185" cy="96916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805985" y="4628000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Actions that focus on enforcement without opportunities to learn have driven riders “underground”. Success = leadership enables training attendance, supports mentorship and expects compliance and personal risk management.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	Improving Navy motorcycle culture will have a positive affect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on readiness and will foster safety conscious attitudes.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800600" y="1828800"/>
            <a:ext cx="4343400" cy="4572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771900" y="1816925"/>
            <a:ext cx="4419600" cy="2895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ENTERPRISE SAFETY APPLICATION MANAGEMENT SYSTEM  (ESAMS)</a:t>
            </a:r>
          </a:p>
          <a:p>
            <a:pPr marL="342900" marR="0" lvl="0" indent="-342900" algn="l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ESAMS shall be used to manage the Navy Motorcycle Program.  ESAMS provides rider inventory, training compliance, demographic information and reports</a:t>
            </a:r>
          </a:p>
          <a:p>
            <a:pPr marL="342900" marR="0" lvl="0" indent="-342900" algn="l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ESAMS is also the Navy Safety and Occupational Health (SOH) Program tool.   Your MSR and Safety Manager  can assist one another with the program or may be the same individual.</a:t>
            </a:r>
          </a:p>
          <a:p>
            <a:pPr marL="342900" marR="0" lvl="0" indent="-342900" algn="l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MSR(s) Duties Include:</a:t>
            </a:r>
          </a:p>
          <a:p>
            <a:pPr>
              <a:spcAft>
                <a:spcPts val="269"/>
              </a:spcAft>
            </a:pPr>
            <a:endParaRPr lang="en-US" sz="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269"/>
              </a:spcAft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Monthly: 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Verify training and deficiency report, frequency may change depending on command population</a:t>
            </a:r>
          </a:p>
          <a:p>
            <a:pPr>
              <a:spcAft>
                <a:spcPts val="269"/>
              </a:spcAft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Quarterly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Review and counsel planned owners for change</a:t>
            </a:r>
          </a:p>
          <a:p>
            <a:pPr>
              <a:spcAft>
                <a:spcPts val="269"/>
              </a:spcAft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Quarterly: 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Review and update reports</a:t>
            </a:r>
          </a:p>
          <a:p>
            <a:pPr>
              <a:spcAft>
                <a:spcPts val="269"/>
              </a:spcAft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Quarterly: 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Provide COC with the dashboard</a:t>
            </a:r>
          </a:p>
          <a:p>
            <a:pPr>
              <a:spcAft>
                <a:spcPts val="269"/>
              </a:spcAft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Quarterly: </a:t>
            </a: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Hold a motorcycle rider safety meeting to remind and update riders on safety requirements and training. Have plan-to-own riders attend so that they can meet their peers and can pair up with experienced riders as mentors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00600" y="4724400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00600" y="152400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52400"/>
            <a:ext cx="4419600" cy="472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0" algn="l"/>
              </a:tabLst>
              <a:defRPr/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TRAINING REQUIREMENTS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0" algn="l"/>
              </a:tabLst>
              <a:defRPr/>
            </a:pPr>
            <a:endParaRPr kumimoji="0" lang="en-US" sz="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LEVEL I</a:t>
            </a:r>
            <a:r>
              <a:rPr kumimoji="0" lang="en-US" sz="13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BASIC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Initial class </a:t>
            </a:r>
            <a:r>
              <a:rPr lang="en-US" sz="1300" b="1" i="1" dirty="0" smtClean="0">
                <a:latin typeface="Arial" charset="0"/>
                <a:cs typeface="Arial" charset="0"/>
              </a:rPr>
              <a:t>required </a:t>
            </a:r>
            <a:r>
              <a:rPr lang="en-US" sz="1300" dirty="0" smtClean="0">
                <a:latin typeface="Arial" charset="0"/>
                <a:cs typeface="Arial" charset="0"/>
              </a:rPr>
              <a:t>within </a:t>
            </a:r>
            <a:r>
              <a:rPr lang="en-US" sz="1300" b="1" dirty="0" smtClean="0">
                <a:latin typeface="Arial" charset="0"/>
                <a:cs typeface="Arial" charset="0"/>
              </a:rPr>
              <a:t>30 days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No license or permit required if Trainer Bikes are available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Curriculum: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BASIC RIDER COURSE </a:t>
            </a:r>
            <a:r>
              <a:rPr kumimoji="0" lang="en-US" sz="13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(BRC) </a:t>
            </a:r>
          </a:p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  <a:defRPr/>
            </a:pP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300" b="1" u="sng" dirty="0" smtClean="0">
                <a:latin typeface="Arial" pitchFamily="34" charset="0"/>
                <a:cs typeface="Arial" pitchFamily="34" charset="0"/>
              </a:rPr>
              <a:t>LEVEL II INTERMEDIATE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Initial class </a:t>
            </a:r>
            <a:r>
              <a:rPr lang="en-US" sz="1300" b="1" i="1" dirty="0" smtClean="0">
                <a:latin typeface="Arial" charset="0"/>
                <a:cs typeface="Arial" charset="0"/>
              </a:rPr>
              <a:t>required</a:t>
            </a:r>
            <a:r>
              <a:rPr lang="en-US" sz="1300" dirty="0" smtClean="0">
                <a:latin typeface="Arial" charset="0"/>
                <a:cs typeface="Arial" charset="0"/>
              </a:rPr>
              <a:t> within </a:t>
            </a:r>
            <a:r>
              <a:rPr lang="en-US" sz="1300" b="1" dirty="0" smtClean="0">
                <a:latin typeface="Arial" charset="0"/>
                <a:cs typeface="Arial" charset="0"/>
              </a:rPr>
              <a:t>60 days of Initial BRC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Student must provide his/her own bike.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Permit or License, and Insurance Required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Students on </a:t>
            </a:r>
            <a:r>
              <a:rPr lang="en-US" sz="1300" b="1" dirty="0" smtClean="0">
                <a:latin typeface="Arial" charset="0"/>
                <a:cs typeface="Arial" charset="0"/>
              </a:rPr>
              <a:t>cost</a:t>
            </a:r>
            <a:r>
              <a:rPr lang="en-US" sz="1300" dirty="0" smtClean="0">
                <a:latin typeface="Arial" charset="0"/>
                <a:cs typeface="Arial" charset="0"/>
              </a:rPr>
              <a:t> orders may use Trainer Bike of correct type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charset="0"/>
                <a:cs typeface="Arial" charset="0"/>
              </a:rPr>
              <a:t>Curriculum: </a:t>
            </a: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ADVANCED RIDER COURSE (ARC) – </a:t>
            </a:r>
            <a:r>
              <a:rPr lang="en-US" sz="1300" dirty="0" smtClean="0">
                <a:latin typeface="Arial" charset="0"/>
                <a:cs typeface="Arial" charset="0"/>
              </a:rPr>
              <a:t>All bike types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MILITARY SPORTBIKE RIDER COURSE (MSRC)-</a:t>
            </a:r>
            <a:r>
              <a:rPr lang="en-US" sz="1300" b="1" dirty="0" smtClean="0">
                <a:latin typeface="Arial" charset="0"/>
                <a:cs typeface="Arial" charset="0"/>
              </a:rPr>
              <a:t> </a:t>
            </a:r>
            <a:r>
              <a:rPr lang="en-US" sz="1300" dirty="0" smtClean="0">
                <a:latin typeface="Arial" charset="0"/>
                <a:cs typeface="Arial" charset="0"/>
              </a:rPr>
              <a:t>All </a:t>
            </a:r>
            <a:r>
              <a:rPr lang="en-US" sz="1300" dirty="0" err="1" smtClean="0">
                <a:latin typeface="Arial" charset="0"/>
                <a:cs typeface="Arial" charset="0"/>
              </a:rPr>
              <a:t>Sportbikes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BASIC RIDER COURSE LEVEL II</a:t>
            </a:r>
            <a:r>
              <a:rPr kumimoji="0" lang="en-US" sz="13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(BRC-2)- </a:t>
            </a:r>
            <a:r>
              <a:rPr kumimoji="0" lang="en-US" sz="13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 Non-</a:t>
            </a:r>
            <a:r>
              <a:rPr kumimoji="0" lang="en-US" sz="13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Sportbikes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</a:t>
            </a: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1300" b="1" u="sng" dirty="0" smtClean="0">
                <a:latin typeface="Arial" pitchFamily="34" charset="0"/>
                <a:cs typeface="Arial" pitchFamily="34" charset="0"/>
              </a:rPr>
              <a:t>LEVEL III REFRESHER AND ADVANCED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Required every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THREE years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Curriculum: </a:t>
            </a:r>
            <a:r>
              <a:rPr lang="en-US" sz="1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ANY LEVEL I OR II TRAINING COURSE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AUTHORIZED ALTERNATE TRAINING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(See NSC Website)</a:t>
            </a:r>
          </a:p>
          <a:p>
            <a:pPr marL="800100" lvl="1" indent="-342900">
              <a:spcBef>
                <a:spcPct val="20000"/>
              </a:spcBef>
              <a:defRPr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Note1: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Training Requirements apply to Military riders on or off duty and Government Civilians in the line of their duty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Note 2: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Level I training may be required for civilians to ride on military installations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Note 3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: Leave should not be charged for personnel taking courses.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Note 4: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Classes are available to Retirees, Dependents, and Govt. Civilians on a space available basis.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13375"/>
            <a:ext cx="4343400" cy="3048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3000">
                <a:srgbClr val="DAE9EA"/>
              </a:gs>
              <a:gs pos="83000">
                <a:srgbClr val="3E8684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0" y="5025249"/>
            <a:ext cx="4419600" cy="133497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REQUIRED PERSONAL PROTECTIVE EQUIPMENT (PPE)</a:t>
            </a:r>
          </a:p>
          <a:p>
            <a:pPr algn="ctr">
              <a:lnSpc>
                <a:spcPct val="150000"/>
              </a:lnSpc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Department of Transportation approved 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(DOT) Helmet  </a:t>
            </a:r>
          </a:p>
          <a:p>
            <a:pPr>
              <a:lnSpc>
                <a:spcPct val="800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Impact Resistant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Goggles, Face-shield or  Wrap Glasses</a:t>
            </a:r>
          </a:p>
          <a:p>
            <a:pPr>
              <a:lnSpc>
                <a:spcPct val="800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Full Fingered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Gloves</a:t>
            </a:r>
          </a:p>
          <a:p>
            <a:pPr>
              <a:lnSpc>
                <a:spcPct val="800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Sturdy over the ankle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footwear</a:t>
            </a:r>
          </a:p>
          <a:p>
            <a:pPr>
              <a:lnSpc>
                <a:spcPct val="80000"/>
              </a:lnSpc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Long sleeve shirt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below the elbows &amp;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Long pants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below the knees</a:t>
            </a:r>
          </a:p>
          <a:p>
            <a:pPr>
              <a:lnSpc>
                <a:spcPct val="80000"/>
              </a:lnSpc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4771900" y="152400"/>
            <a:ext cx="4419600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MOTORCYCLE SAFETY REPRESENTATIVE (MSR)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ts val="269"/>
              </a:spcAft>
              <a:defRPr/>
            </a:pPr>
            <a:r>
              <a:rPr lang="en-US" sz="1000" i="1" dirty="0" smtClean="0">
                <a:latin typeface="Arial" charset="0"/>
                <a:cs typeface="Arial" charset="0"/>
              </a:rPr>
              <a:t>Collateral or Full Time MSR(s) manage the Motorcycle Program, and provide status to the CO/OIC/ISIC as necessary. </a:t>
            </a:r>
          </a:p>
          <a:p>
            <a:pPr marL="342900" indent="-342900">
              <a:lnSpc>
                <a:spcPct val="80000"/>
              </a:lnSpc>
              <a:spcBef>
                <a:spcPts val="240"/>
              </a:spcBef>
              <a:buFont typeface="Arial" pitchFamily="34" charset="0"/>
              <a:buChar char="•"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At least one MSR shall be assigned for the command</a:t>
            </a:r>
          </a:p>
          <a:p>
            <a:pPr marL="342900" indent="-342900">
              <a:lnSpc>
                <a:spcPct val="80000"/>
              </a:lnSpc>
              <a:spcBef>
                <a:spcPts val="240"/>
              </a:spcBef>
              <a:buFont typeface="Arial" pitchFamily="34" charset="0"/>
              <a:buChar char="•"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Rider(s) preferred for the MSR position, but not required</a:t>
            </a:r>
          </a:p>
          <a:p>
            <a:pPr marL="342900" indent="-342900">
              <a:lnSpc>
                <a:spcPct val="80000"/>
              </a:lnSpc>
              <a:spcBef>
                <a:spcPts val="240"/>
              </a:spcBef>
              <a:buFont typeface="Arial" pitchFamily="34" charset="0"/>
              <a:buChar char="•"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If more than one MSR is assigned, appoint a “Senior” MSR</a:t>
            </a:r>
          </a:p>
          <a:p>
            <a:pPr marL="342900" indent="-342900">
              <a:lnSpc>
                <a:spcPct val="80000"/>
              </a:lnSpc>
              <a:spcBef>
                <a:spcPts val="240"/>
              </a:spcBef>
              <a:buFont typeface="Arial" pitchFamily="34" charset="0"/>
              <a:buChar char="•"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MSR(s) may support more than one UIC/Command</a:t>
            </a:r>
          </a:p>
          <a:p>
            <a:pPr marL="342900" indent="-342900">
              <a:lnSpc>
                <a:spcPct val="80000"/>
              </a:lnSpc>
              <a:spcBef>
                <a:spcPts val="240"/>
              </a:spcBef>
              <a:buFont typeface="Arial" pitchFamily="34" charset="0"/>
              <a:buChar char="•"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Add MSR to command check-in/check-out sheet</a:t>
            </a:r>
          </a:p>
          <a:p>
            <a:pPr marL="342900" indent="-342900">
              <a:lnSpc>
                <a:spcPct val="80000"/>
              </a:lnSpc>
              <a:spcBef>
                <a:spcPts val="240"/>
              </a:spcBef>
              <a:buFont typeface="Arial" pitchFamily="34" charset="0"/>
              <a:buChar char="•"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Ensure MSR’s are trained to use ESAMS (ESAMS website)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31325" y="4800600"/>
            <a:ext cx="4495800" cy="1981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CO SUPPORT OPPORTUNITIES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dirty="0" smtClean="0">
              <a:latin typeface="Arial" charset="0"/>
              <a:cs typeface="Arial" charset="0"/>
            </a:endParaRP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Motorcycle Mentorship Meetings</a:t>
            </a:r>
            <a:r>
              <a:rPr lang="en-US" sz="1000" dirty="0" smtClean="0">
                <a:latin typeface="Arial" charset="0"/>
                <a:cs typeface="Arial" charset="0"/>
              </a:rPr>
              <a:t> are encouraged within the command and are available at most regional safety offices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Command Organized Rides </a:t>
            </a:r>
            <a:r>
              <a:rPr lang="en-US" sz="1000" dirty="0" smtClean="0">
                <a:latin typeface="Arial" charset="0"/>
                <a:cs typeface="Arial" charset="0"/>
              </a:rPr>
              <a:t>are valuable to encourage positive peer pressure and informal program oversight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Season Opening and Closing Fairs/Rides </a:t>
            </a:r>
            <a:r>
              <a:rPr lang="en-US" sz="1000" dirty="0" smtClean="0">
                <a:latin typeface="Arial" charset="0"/>
                <a:cs typeface="Arial" charset="0"/>
              </a:rPr>
              <a:t>are encouraged to provide an opportunity to inspect vehicles, check training, check licensing and discuss personal risk management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Stand-Down Presentations</a:t>
            </a:r>
            <a:r>
              <a:rPr lang="en-US" sz="1000" dirty="0" smtClean="0">
                <a:latin typeface="Arial" charset="0"/>
                <a:cs typeface="Arial" charset="0"/>
              </a:rPr>
              <a:t>, </a:t>
            </a:r>
            <a:r>
              <a:rPr lang="en-US" sz="1000" b="1" dirty="0" smtClean="0">
                <a:latin typeface="Arial" charset="0"/>
                <a:cs typeface="Arial" charset="0"/>
              </a:rPr>
              <a:t>Data, and GMT </a:t>
            </a:r>
            <a:r>
              <a:rPr lang="en-US" sz="1000" dirty="0" smtClean="0">
                <a:latin typeface="Arial" charset="0"/>
                <a:cs typeface="Arial" charset="0"/>
              </a:rPr>
              <a:t>are available on the NSC web site and at many installation safety offices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Contract Trainers </a:t>
            </a:r>
            <a:r>
              <a:rPr lang="en-US" sz="1000" dirty="0" smtClean="0">
                <a:latin typeface="Arial" charset="0"/>
                <a:cs typeface="Arial" charset="0"/>
              </a:rPr>
              <a:t>are available as PMV-2 Subject Matter Experts (SME) to provide special request training and Stand-Downs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>
                <a:latin typeface="Arial" charset="0"/>
                <a:cs typeface="Arial" charset="0"/>
              </a:rPr>
              <a:t>PMV-2 PPE to/from parking in uniform-refer to local policy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800" y="4251375"/>
            <a:ext cx="3886200" cy="762000"/>
            <a:chOff x="304800" y="4572000"/>
            <a:chExt cx="3886200" cy="762000"/>
          </a:xfrm>
        </p:grpSpPr>
        <p:pic>
          <p:nvPicPr>
            <p:cNvPr id="12" name="Picture 11" descr="gloves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800" y="4648200"/>
              <a:ext cx="628650" cy="628650"/>
            </a:xfrm>
            <a:prstGeom prst="rect">
              <a:avLst/>
            </a:prstGeom>
          </p:spPr>
        </p:pic>
        <p:pic>
          <p:nvPicPr>
            <p:cNvPr id="13" name="Picture 12" descr="boots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9000" y="4724400"/>
              <a:ext cx="762000" cy="471785"/>
            </a:xfrm>
            <a:prstGeom prst="rect">
              <a:avLst/>
            </a:prstGeom>
          </p:spPr>
        </p:pic>
        <p:pic>
          <p:nvPicPr>
            <p:cNvPr id="15" name="Picture 14" descr="unique-motorcycle-helmet-s_(3)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2200" y="4572000"/>
              <a:ext cx="721664" cy="714375"/>
            </a:xfrm>
            <a:prstGeom prst="rect">
              <a:avLst/>
            </a:prstGeom>
          </p:spPr>
        </p:pic>
        <p:pic>
          <p:nvPicPr>
            <p:cNvPr id="21" name="Picture 20" descr="31G9Ous6LrL__SL500_AA300_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95400" y="4591050"/>
              <a:ext cx="742950" cy="742950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0" y="6429500"/>
            <a:ext cx="4572000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sz="12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Motorcycle specific Jackets and Pants with armor is highly encouraged to provide ultimate crash protection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D73FC33050D4284AA13419001F17A" ma:contentTypeVersion="8" ma:contentTypeDescription="Create a new document." ma:contentTypeScope="" ma:versionID="fa29732092af56a70730c76878c18857">
  <xsd:schema xmlns:xsd="http://www.w3.org/2001/XMLSchema" xmlns:xs="http://www.w3.org/2001/XMLSchema" xmlns:p="http://schemas.microsoft.com/office/2006/metadata/properties" xmlns:ns2="a04ece70-2cec-4f2f-baa6-6f128225e917" xmlns:ns3="9b00d570-1265-4d49-8570-ac9c3e81e9bc" targetNamespace="http://schemas.microsoft.com/office/2006/metadata/properties" ma:root="true" ma:fieldsID="be0c0545651ba9ecaa365f7467132699" ns2:_="" ns3:_="">
    <xsd:import namespace="a04ece70-2cec-4f2f-baa6-6f128225e917"/>
    <xsd:import namespace="9b00d570-1265-4d49-8570-ac9c3e81e9bc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3:Duty" minOccurs="0"/>
                <xsd:element ref="ns3:Category" minOccurs="0"/>
                <xsd:element ref="ns3:Sub_x002d_Category" minOccurs="0"/>
                <xsd:element ref="ns3:SOH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ece70-2cec-4f2f-baa6-6f128225e917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7ce00e25-bad1-422b-924d-df586e05bd4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0882a31b-41c9-4cfb-a11e-156c7cfe5ba9}" ma:internalName="TaxCatchAll" ma:showField="CatchAllData" ma:web="a04ece70-2cec-4f2f-baa6-6f128225e9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0d570-1265-4d49-8570-ac9c3e81e9bc" elementFormDefault="qualified">
    <xsd:import namespace="http://schemas.microsoft.com/office/2006/documentManagement/types"/>
    <xsd:import namespace="http://schemas.microsoft.com/office/infopath/2007/PartnerControls"/>
    <xsd:element name="Duty" ma:index="11" nillable="true" ma:displayName="Duty" ma:internalName="Du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n-Duty"/>
                    <xsd:enumeration value="Off-Duty"/>
                    <xsd:enumeration value="OSH"/>
                  </xsd:restriction>
                </xsd:simpleType>
              </xsd:element>
            </xsd:sequence>
          </xsd:extension>
        </xsd:complexContent>
      </xsd:complexType>
    </xsd:element>
    <xsd:element name="Category" ma:index="12" nillable="true" ma:displayName="Category" ma:format="Dropdown" ma:internalName="Category">
      <xsd:simpleType>
        <xsd:restriction base="dms:Choice">
          <xsd:enumeration value="Safety Programs"/>
          <xsd:enumeration value="PMV-2"/>
          <xsd:enumeration value="PMV-4"/>
          <xsd:enumeration value="Sports &amp; Rec"/>
          <xsd:enumeration value="Home &amp; Family"/>
          <xsd:enumeration value="Instructions"/>
          <xsd:enumeration value="OSH"/>
          <xsd:enumeration value="Medical Surveillance"/>
          <xsd:enumeration value="Briefs"/>
          <xsd:enumeration value="Supervisor Reports Training"/>
          <xsd:enumeration value="SME Analysis"/>
        </xsd:restriction>
      </xsd:simpleType>
    </xsd:element>
    <xsd:element name="Sub_x002d_Category" ma:index="13" nillable="true" ma:displayName="Sub-Category" ma:internalName="Sub_x002d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eneral Information"/>
                    <xsd:enumeration value="Rider Coach"/>
                    <xsd:enumeration value="​Riders"/>
                    <xsd:enumeration value="​MSR &amp; Mentors"/>
                    <xsd:enumeration value="​Leaders"/>
                    <xsd:enumeration value="Safety Managers"/>
                    <xsd:enumeration value="​Home Safety"/>
                    <xsd:enumeration value="Outdoor Safety ​"/>
                    <xsd:enumeration value="Fire Prevention"/>
                    <xsd:enumeration value="​Safety for Kids  ​"/>
                    <xsd:enumeration value="Playground Safety ​"/>
                    <xsd:enumeration value="Personal Firearms"/>
                    <xsd:enumeration value="​Alcohol"/>
                    <xsd:enumeration value="​Fireworks"/>
                    <xsd:enumeration value="PPE"/>
                    <xsd:enumeration value="SMS Policy"/>
                    <xsd:enumeration value="SMS Risk Management"/>
                    <xsd:enumeration value="SMS Safety Assurance"/>
                    <xsd:enumeration value="SMS Safety Promotion"/>
                  </xsd:restriction>
                </xsd:simpleType>
              </xsd:element>
            </xsd:sequence>
          </xsd:extension>
        </xsd:complexContent>
      </xsd:complexType>
    </xsd:element>
    <xsd:element name="SOH" ma:index="14" nillable="true" ma:displayName="SOH" ma:internalName="SOH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iological Hazards"/>
                    <xsd:enumeration value="Confined Space"/>
                    <xsd:enumeration value="Electrical"/>
                    <xsd:enumeration value="Emergency Planning and Response"/>
                    <xsd:enumeration value="Ergonomics"/>
                    <xsd:enumeration value="Exit and Egress"/>
                    <xsd:enumeration value="Fall Protection"/>
                    <xsd:enumeration value="Fire Protection / Life Safety Code"/>
                    <xsd:enumeration value="Hazardous Materials (HAZMAT)"/>
                    <xsd:enumeration value="Injury and Illness Prevention Programs"/>
                    <xsd:enumeration value="Laser/Radiation"/>
                    <xsd:enumeration value="Lock-Out / Tag-Out"/>
                    <xsd:enumeration value="Machine Guarding"/>
                    <xsd:enumeration value="Material Handling and Storage"/>
                    <xsd:enumeration value="Office Safety"/>
                    <xsd:enumeration value="Personal Protective Equipment"/>
                    <xsd:enumeration value="Physical Hazards"/>
                    <xsd:enumeration value="Portable Power Tools"/>
                    <xsd:enumeration value="Respiratory Protection"/>
                    <xsd:enumeration value="Safety Management System (SMS)"/>
                    <xsd:enumeration value="Safety Program Management"/>
                    <xsd:enumeration value="Slip, Trips, and Falls (Walking / Working Surfaces)"/>
                    <xsd:enumeration value="Toxic and Hazardous Substances"/>
                    <xsd:enumeration value="Voluntary Protection Program"/>
                    <xsd:enumeration value="Welding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9b00d570-1265-4d49-8570-ac9c3e81e9bc">PMV-2</Category>
    <Duty xmlns="9b00d570-1265-4d49-8570-ac9c3e81e9bc">
      <Value>Off-Duty</Value>
    </Duty>
    <Sub_x002d_Category xmlns="9b00d570-1265-4d49-8570-ac9c3e81e9bc">
      <Value>Leaders</Value>
    </Sub_x002d_Category>
    <SOH xmlns="9b00d570-1265-4d49-8570-ac9c3e81e9bc">
      <Value>Biological Hazards</Value>
    </SOH>
    <TaxCatchAll xmlns="a04ece70-2cec-4f2f-baa6-6f128225e917"/>
    <TaxKeywordTaxHTField xmlns="a04ece70-2cec-4f2f-baa6-6f128225e917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0ACEAAF1-471D-478C-914C-717B63514440}"/>
</file>

<file path=customXml/itemProps2.xml><?xml version="1.0" encoding="utf-8"?>
<ds:datastoreItem xmlns:ds="http://schemas.openxmlformats.org/officeDocument/2006/customXml" ds:itemID="{1C056E59-9B9F-4827-BFE9-81F004B6DF53}"/>
</file>

<file path=customXml/itemProps3.xml><?xml version="1.0" encoding="utf-8"?>
<ds:datastoreItem xmlns:ds="http://schemas.openxmlformats.org/officeDocument/2006/customXml" ds:itemID="{23C7FF74-A07C-4803-9788-0C50F973ADF0}"/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730</Words>
  <Application>Microsoft Office PowerPoint</Application>
  <PresentationFormat>On-screen Show (4:3)</PresentationFormat>
  <Paragraphs>117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Navy Motorcycle       Leadership Guide</vt:lpstr>
      <vt:lpstr>Slide 2</vt:lpstr>
    </vt:vector>
  </TitlesOfParts>
  <Company>NMCI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Leader's Guide for ESAMS</dc:title>
  <dc:creator>donald.borkoski</dc:creator>
  <cp:lastModifiedBy>donald.borkoski</cp:lastModifiedBy>
  <cp:revision>151</cp:revision>
  <dcterms:created xsi:type="dcterms:W3CDTF">2012-05-31T20:28:46Z</dcterms:created>
  <dcterms:modified xsi:type="dcterms:W3CDTF">2012-06-07T12:50:05Z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0x010100B4BD73FC33050D4284AA13419001F17A</vt:lpwstr>
  </property>
  <property fmtid="{D5CDD505-2E9C-101B-9397-08002B2CF9AE}" pid="3" name="PublishingContact">
    <vt:lpwstr/>
  </property>
  <property fmtid="{D5CDD505-2E9C-101B-9397-08002B2CF9AE}" pid="4" name="Order">
    <vt:r8>901500</vt:r8>
  </property>
  <property fmtid="{D5CDD505-2E9C-101B-9397-08002B2CF9AE}" pid="5" name="PublishingRollupImage">
    <vt:lpwstr/>
  </property>
  <property fmtid="{D5CDD505-2E9C-101B-9397-08002B2CF9AE}" pid="6" name="PublishingContactEmail">
    <vt:lpwstr/>
  </property>
  <property fmtid="{D5CDD505-2E9C-101B-9397-08002B2CF9AE}" pid="7" name="xd_Signature">
    <vt:bool>false</vt:bool>
  </property>
  <property fmtid="{D5CDD505-2E9C-101B-9397-08002B2CF9AE}" pid="8" name="PublishingVariationGroupID">
    <vt:lpwstr/>
  </property>
  <property fmtid="{D5CDD505-2E9C-101B-9397-08002B2CF9AE}" pid="9" name="xd_ProgID">
    <vt:lpwstr/>
  </property>
  <property fmtid="{D5CDD505-2E9C-101B-9397-08002B2CF9AE}" pid="10" name="PublishingContactPicture">
    <vt:lpwstr/>
  </property>
  <property fmtid="{D5CDD505-2E9C-101B-9397-08002B2CF9AE}" pid="11" name="PublishingVariationRelationshipLinkFieldID">
    <vt:lpwstr/>
  </property>
  <property fmtid="{D5CDD505-2E9C-101B-9397-08002B2CF9AE}" pid="12" name="PublishingContactName">
    <vt:lpwstr/>
  </property>
  <property fmtid="{D5CDD505-2E9C-101B-9397-08002B2CF9AE}" pid="13" name="_dlc_DocId">
    <vt:lpwstr>D3MPNY4RNARA-358002573-9015</vt:lpwstr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ments">
    <vt:lpwstr/>
  </property>
  <property fmtid="{D5CDD505-2E9C-101B-9397-08002B2CF9AE}" pid="17" name="PublishingPageLayout">
    <vt:lpwstr/>
  </property>
  <property fmtid="{D5CDD505-2E9C-101B-9397-08002B2CF9AE}" pid="18" name="_dlc_DocIdUrl">
    <vt:lpwstr>http://open-web-1b-z1/NAVSAFECEN/_layouts/DocIdRedir.aspx?ID=D3MPNY4RNARA-358002573-9015, D3MPNY4RNARA-358002573-9015</vt:lpwstr>
  </property>
  <property fmtid="{D5CDD505-2E9C-101B-9397-08002B2CF9AE}" pid="19" name="Audience">
    <vt:lpwstr/>
  </property>
  <property fmtid="{D5CDD505-2E9C-101B-9397-08002B2CF9AE}" pid="20" name="TemplateUrl">
    <vt:lpwstr/>
  </property>
  <property fmtid="{D5CDD505-2E9C-101B-9397-08002B2CF9AE}" pid="21" name="_dlc_DocIdItemGuid">
    <vt:lpwstr>92452c8e-8330-40c3-bdf4-05fc2f23fe0a</vt:lpwstr>
  </property>
  <property fmtid="{D5CDD505-2E9C-101B-9397-08002B2CF9AE}" pid="22" name="TaxKeyword">
    <vt:lpwstr/>
  </property>
</Properties>
</file>