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gif" ContentType="image/gif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Default Extension="jpg" ContentType="image/jpe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8"/>
  </p:notesMasterIdLst>
  <p:handoutMasterIdLst>
    <p:handoutMasterId r:id="rId29"/>
  </p:handoutMasterIdLst>
  <p:sldIdLst>
    <p:sldId id="279" r:id="rId2"/>
    <p:sldId id="308" r:id="rId3"/>
    <p:sldId id="319" r:id="rId4"/>
    <p:sldId id="320" r:id="rId5"/>
    <p:sldId id="309" r:id="rId6"/>
    <p:sldId id="316" r:id="rId7"/>
    <p:sldId id="297" r:id="rId8"/>
    <p:sldId id="310" r:id="rId9"/>
    <p:sldId id="298" r:id="rId10"/>
    <p:sldId id="299" r:id="rId11"/>
    <p:sldId id="321" r:id="rId12"/>
    <p:sldId id="322" r:id="rId13"/>
    <p:sldId id="303" r:id="rId14"/>
    <p:sldId id="312" r:id="rId15"/>
    <p:sldId id="306" r:id="rId16"/>
    <p:sldId id="304" r:id="rId17"/>
    <p:sldId id="300" r:id="rId18"/>
    <p:sldId id="301" r:id="rId19"/>
    <p:sldId id="302" r:id="rId20"/>
    <p:sldId id="315" r:id="rId21"/>
    <p:sldId id="317" r:id="rId22"/>
    <p:sldId id="305" r:id="rId23"/>
    <p:sldId id="313" r:id="rId24"/>
    <p:sldId id="295" r:id="rId25"/>
    <p:sldId id="263" r:id="rId26"/>
    <p:sldId id="31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61" autoAdjust="0"/>
  </p:normalViewPr>
  <p:slideViewPr>
    <p:cSldViewPr>
      <p:cViewPr varScale="1">
        <p:scale>
          <a:sx n="87" d="100"/>
          <a:sy n="87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8C33FC-18FE-4696-8341-D19AA94725B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7C9EA1-580C-4358-A9DA-1C4226634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91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150D97-67E7-479E-B7C3-D32C263C5C92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B96DD0-A722-40B1-AF58-88B43716D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B1034-335F-43C1-9F25-C342D21763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E700C-07E4-4B0F-95B1-43A49E221305}" type="slidenum">
              <a:rPr lang="en-US"/>
              <a:pPr/>
              <a:t>13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Status reports</a:t>
            </a:r>
            <a:r>
              <a:rPr lang="en-US" dirty="0" smtClean="0"/>
              <a:t> – Can highlight achievements and problem areas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Articles</a:t>
            </a:r>
            <a:r>
              <a:rPr lang="en-US" dirty="0" smtClean="0"/>
              <a:t> – Can theoretically include elements of all of the above, be informative, alter behaviors, increase awareness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endParaRPr lang="en-US" b="1" dirty="0" smtClean="0"/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Bulletin boards, banners, billboards</a:t>
            </a:r>
            <a:r>
              <a:rPr lang="en-US" dirty="0" smtClean="0"/>
              <a:t> – Useful collection of interesting items, easy way to spread news and information. Banners, like posters, can be attention-getting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Posters</a:t>
            </a:r>
            <a:r>
              <a:rPr lang="en-US" dirty="0" smtClean="0"/>
              <a:t> – Quick, attention-getting, can have impact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Warning signs, placards</a:t>
            </a:r>
            <a:r>
              <a:rPr lang="en-US" dirty="0" smtClean="0"/>
              <a:t> – Extremely important, actionable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25A8F-C4FA-4DA0-ACAC-4AE8A37D0D9F}" type="slidenum">
              <a:rPr lang="en-US"/>
              <a:pPr/>
              <a:t>15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C4E27-CCAB-40A2-83EA-5CDA902B98F7}" type="slidenum">
              <a:rPr lang="en-US"/>
              <a:pPr/>
              <a:t>16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Bulletin boards</a:t>
            </a:r>
            <a:r>
              <a:rPr lang="en-US" dirty="0" smtClean="0"/>
              <a:t> – Must be updated or they become ineffective. Banners and billboards can be distracting, or may not give people something specific and tangible to do.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Posters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Status reports</a:t>
            </a:r>
            <a:r>
              <a:rPr lang="en-US" dirty="0" smtClean="0"/>
              <a:t> – Must use data accurately. One month doesn’t make a trend. Is reporting complete and accurate? Does anyone understand the concept of “statistical significance”?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Articles</a:t>
            </a:r>
            <a:r>
              <a:rPr lang="en-US" dirty="0" smtClean="0"/>
              <a:t> – Must be interesting and well-written to have a remote chance someone will read them. Newsletters are great if they actually contain news, which can sometimes be hard to come by.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dirty="0" smtClean="0"/>
              <a:t> – Popular, but are they clever or stupid? Example of those Simpson posters that were just dumb.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CA85-D919-4040-BEEA-BFE5198A3235}" type="slidenum">
              <a:rPr lang="en-US"/>
              <a:pPr/>
              <a:t>17</a:t>
            </a:fld>
            <a:endParaRPr lang="en-US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C2325-3C34-45D8-8850-30F96B3A9BFD}" type="slidenum">
              <a:rPr lang="en-US"/>
              <a:pPr/>
              <a:t>18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People swamped with input: News, advertisements, “awareness” pieces (disease of the month, hurricane season)</a:t>
            </a:r>
          </a:p>
          <a:p>
            <a:pPr eaLnBrk="1" hangingPunct="1"/>
            <a:r>
              <a:rPr lang="en-US" smtClean="0"/>
              <a:t>Data re verbal communication: 60% is about as good as it gets</a:t>
            </a:r>
          </a:p>
          <a:p>
            <a:pPr eaLnBrk="1" hangingPunct="1"/>
            <a:r>
              <a:rPr lang="en-US" i="1" smtClean="0"/>
              <a:t>New York Times</a:t>
            </a:r>
            <a:r>
              <a:rPr lang="en-US" smtClean="0"/>
              <a:t> article (6/8/10): “our ability to focus is being undermined by bursts of information”</a:t>
            </a:r>
          </a:p>
          <a:p>
            <a:pPr eaLnBrk="1" hangingPunct="1"/>
            <a:r>
              <a:rPr lang="en-US" smtClean="0"/>
              <a:t>“In 2008, people consumed three times as much information each day as they did in 1960” [</a:t>
            </a:r>
            <a:r>
              <a:rPr lang="en-US" i="1" smtClean="0"/>
              <a:t>of course, that depends on what you mean by “consumed”—”glanced at”?</a:t>
            </a:r>
            <a:r>
              <a:rPr lang="en-US" smtClean="0"/>
              <a:t>]</a:t>
            </a:r>
          </a:p>
          <a:p>
            <a:pPr eaLnBrk="1" hangingPunct="1"/>
            <a:r>
              <a:rPr lang="en-US" smtClean="0"/>
              <a:t>Unless you're distributing information about a hot issue, a crisis, or issuing a work-related task, most of your audience will be indifferent or only mildly interested in what you're trying to tell them.</a:t>
            </a:r>
          </a:p>
          <a:p>
            <a:pPr eaLnBrk="1" hangingPunct="1"/>
            <a:r>
              <a:rPr lang="en-US" smtClean="0"/>
              <a:t>Some research shows that we are subjected to more than 1,500 competing messages every day.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58B58-75E1-491F-8F48-9CA20C90AFB6}" type="slidenum">
              <a:rPr lang="en-US"/>
              <a:pPr/>
              <a:t>19</a:t>
            </a:fld>
            <a:endParaRPr lang="en-US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pPr eaLnBrk="1" hangingPunct="1"/>
            <a:endParaRPr lang="en-US" sz="15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7CC52-F8A9-48BB-95B9-2F346F1B2EAA}" type="slidenum">
              <a:rPr lang="en-US"/>
              <a:pPr/>
              <a:t>22</a:t>
            </a:fld>
            <a:endParaRPr lang="en-US"/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Where do we focus?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This chart shows combined PMV-2, PMV-4, and Recreation/Off-Duty (ROD)</a:t>
            </a:r>
          </a:p>
          <a:p>
            <a:endParaRPr lang="en-US" dirty="0" smtClean="0"/>
          </a:p>
          <a:p>
            <a:r>
              <a:rPr lang="en-US" dirty="0" smtClean="0"/>
              <a:t>Sailors aged 30 and below died at a higher rate than Sailors over 30 in motorcycle mishaps during the last 5 fiscal years.</a:t>
            </a:r>
          </a:p>
          <a:p>
            <a:endParaRPr lang="en-US" dirty="0" smtClean="0"/>
          </a:p>
          <a:p>
            <a:r>
              <a:rPr lang="en-US" dirty="0" smtClean="0"/>
              <a:t>Sailors aged 25 and below died at a higher rate than Sailors over 25 in 4-wheel mishaps during the last 5 fiscal years.</a:t>
            </a:r>
          </a:p>
          <a:p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general, Sailors aged 29 and below died at a higher rate than Sailors over 29 in RODS mishaps during the last 5 fiscal years.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93010-A479-4BF5-A811-C800F6CBA27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Our website is a treasure trove of materials you can use in your communications efforts.  Steal them!  That’s what they’re there for.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325C89-166C-4519-9943-7BC3043AD4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96DD0-A722-40B1-AF58-88B43716D6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96DD0-A722-40B1-AF58-88B43716D6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96DD0-A722-40B1-AF58-88B43716D6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F05ECB-B7B8-4B80-863D-AC683BFE1C09}" type="slidenum">
              <a:rPr lang="en-US"/>
              <a:pPr/>
              <a:t>7</a:t>
            </a:fld>
            <a:endParaRPr lang="en-US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3D1B9-30C3-4CB7-AFFE-B28145CDA2CE}" type="slidenum">
              <a:rPr lang="en-US"/>
              <a:pPr/>
              <a:t>9</a:t>
            </a:fld>
            <a:endParaRPr lang="en-US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Mishaps</a:t>
            </a:r>
            <a:r>
              <a:rPr lang="en-US" dirty="0" smtClean="0"/>
              <a:t>: Information about causes, how to prevent and other lessons learned. Complicated by delay in information about causes, especially for complex mishaps. Near-mishaps also meaningful, possibly more meaningful.</a:t>
            </a:r>
          </a:p>
          <a:p>
            <a:pPr eaLnBrk="1" hangingPunct="1"/>
            <a:r>
              <a:rPr lang="en-US" b="1" dirty="0" smtClean="0"/>
              <a:t>Trends</a:t>
            </a:r>
            <a:r>
              <a:rPr lang="en-US" dirty="0" smtClean="0"/>
              <a:t>: We  keep track of mishap-free streaks and downward trends. However, safety “news” is usually bad because the latest fatality if always of immediate interest. For aviation Class A mishaps, we launch an investigator, brief the admiral, and recalculate the mishap rate. Data helps establish the existence of an issue. Assuming the data are accurate (problems: under-reporting, “statistically significant”)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Rules and policy</a:t>
            </a:r>
            <a:r>
              <a:rPr lang="en-US" dirty="0" smtClean="0"/>
              <a:t>: These are necessary, but they don’t necessarily reflect reality. They can, at worst, be wish lists or nice theories.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Anecdotes</a:t>
            </a:r>
            <a:r>
              <a:rPr lang="en-US" dirty="0" smtClean="0"/>
              <a:t> – Not data, but people like and respond to stories. Why reporters always find someone who is personally involved in an issue.</a:t>
            </a:r>
          </a:p>
          <a:p>
            <a:pPr eaLnBrk="1" hangingPunct="1">
              <a:buClr>
                <a:srgbClr val="FF9900"/>
              </a:buClr>
              <a:buFont typeface="Wingdings 2" pitchFamily="18" charset="2"/>
              <a:buNone/>
            </a:pPr>
            <a:r>
              <a:rPr lang="en-US" b="1" dirty="0" smtClean="0"/>
              <a:t>Advice</a:t>
            </a:r>
            <a:r>
              <a:rPr lang="en-US" dirty="0" smtClean="0"/>
              <a:t> – Telling people what they ought to do. Only becomes an issue when it is something a lot easier said than done. Which is, unfortunately, most of the time.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F9387-4A70-49CB-A441-85E7D4AE21E0}" type="slidenum">
              <a:rPr lang="en-US"/>
              <a:pPr/>
              <a:t>10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F9387-4A70-49CB-A441-85E7D4AE21E0}" type="slidenum">
              <a:rPr lang="en-US"/>
              <a:pPr/>
              <a:t>11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F9387-4A70-49CB-A441-85E7D4AE21E0}" type="slidenum">
              <a:rPr lang="en-US"/>
              <a:pPr/>
              <a:t>12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1FFD9F-1F47-4150-879F-0E22B40D546B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CED886-29DB-457B-933B-365E2CE36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5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15CD-0064-49B1-88E6-F59659C542D8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9808-9459-4AE9-864F-9CF90BE0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D2B1-5998-455F-B9CA-5A9159FEF723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94B3-3B54-4B4F-B419-8ACCA89BE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FAF0-487D-4957-9EC6-0AFC59DC00EB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5EB2-A192-45A1-A161-63AE1A6DB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5B7C5-2142-4C6B-90BC-7F0BE376F4E7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4406AD-8D05-436E-BB10-75AE4D8E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457F85-CF02-469A-BDAA-87A2B7C64EF8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BFC609-F31C-4DC9-8A89-3476B904B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6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4A090-3C1F-4A2B-BF9A-83845EFE8CC5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32DC6-6B31-4A81-A5D5-56018DCF1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CFD7-0BDD-46A2-A670-6F7A22E20BE2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EA45-5C36-48EE-9D07-12ED35A03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55758C-E9FA-4F23-89F5-2DF8F24C7076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4B0E3-13BA-4C35-BAF7-3C7EE4AC6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0538-6B6D-44CD-9CF6-BE6D27A804CC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4949-05D8-4D46-830F-6333A8305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0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E42B8-13FA-4143-AAFA-8C77DF18E443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AFC2A-1290-4FFB-843A-2FAAE323F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28328A-448A-425E-87FF-3486426860BC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7E218B1-D873-4ABC-87CC-79B41F144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44" r:id="rId2"/>
    <p:sldLayoutId id="2147483750" r:id="rId3"/>
    <p:sldLayoutId id="2147483751" r:id="rId4"/>
    <p:sldLayoutId id="2147483752" r:id="rId5"/>
    <p:sldLayoutId id="2147483745" r:id="rId6"/>
    <p:sldLayoutId id="2147483753" r:id="rId7"/>
    <p:sldLayoutId id="2147483746" r:id="rId8"/>
    <p:sldLayoutId id="2147483754" r:id="rId9"/>
    <p:sldLayoutId id="2147483747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.navy.mil/navsafece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lic.navy.mil/comnavsafecen/Documents/staff/Website_Directory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4" y="-24765"/>
            <a:ext cx="4750263" cy="4215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363" y="3516630"/>
            <a:ext cx="5075208" cy="33413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"/>
            <a:ext cx="4048125" cy="2867025"/>
          </a:xfrm>
          <a:prstGeom prst="rect">
            <a:avLst/>
          </a:prstGeom>
        </p:spPr>
      </p:pic>
      <p:pic>
        <p:nvPicPr>
          <p:cNvPr id="10246" name="Picture 12" descr="NSC_seal-low-res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95599"/>
            <a:ext cx="4865370" cy="397418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1295400" y="2602230"/>
            <a:ext cx="6934200" cy="1207770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Marketing Safety</a:t>
            </a:r>
            <a:endParaRPr lang="en-US" sz="54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0" y="6172200"/>
            <a:ext cx="7924800" cy="609600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Do’s, Don’ts, and Lessons Learned</a:t>
            </a:r>
            <a:endParaRPr lang="en-US" sz="40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Why communicate?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14400" y="18288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+mn-lt"/>
              </a:rPr>
              <a:t>Provide information</a:t>
            </a:r>
            <a:endParaRPr lang="en-US" sz="3600" dirty="0">
              <a:latin typeface="+mn-lt"/>
            </a:endParaRP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+mn-lt"/>
              </a:rPr>
              <a:t>Raise awareness of the importance of an issue</a:t>
            </a:r>
            <a:endParaRPr lang="en-US" sz="3600" dirty="0">
              <a:latin typeface="+mn-lt"/>
            </a:endParaRP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+mn-lt"/>
              </a:rPr>
              <a:t>Motivate audience to 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change </a:t>
            </a:r>
            <a:r>
              <a:rPr lang="en-US" sz="3600" dirty="0">
                <a:solidFill>
                  <a:srgbClr val="FFC000"/>
                </a:solidFill>
                <a:latin typeface="+mn-lt"/>
              </a:rPr>
              <a:t>behavior</a:t>
            </a:r>
          </a:p>
        </p:txBody>
      </p:sp>
    </p:spTree>
    <p:extLst>
      <p:ext uri="{BB962C8B-B14F-4D97-AF65-F5344CB8AC3E}">
        <p14:creationId xmlns:p14="http://schemas.microsoft.com/office/powerpoint/2010/main" val="25314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For example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14400" y="15240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+mn-lt"/>
              </a:rPr>
              <a:t>Information</a:t>
            </a:r>
            <a:endParaRPr lang="en-US" sz="2800" dirty="0" smtClean="0">
              <a:solidFill>
                <a:srgbClr val="FFC000"/>
              </a:solidFill>
              <a:latin typeface="+mn-lt"/>
            </a:endParaRPr>
          </a:p>
          <a:p>
            <a:pPr marL="845820" lvl="1" indent="-5715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The </a:t>
            </a:r>
            <a:r>
              <a:rPr lang="en-US" sz="2800" dirty="0" err="1" smtClean="0">
                <a:latin typeface="+mn-lt"/>
              </a:rPr>
              <a:t>BAC</a:t>
            </a:r>
            <a:r>
              <a:rPr lang="en-US" sz="2800" dirty="0" smtClean="0">
                <a:latin typeface="+mn-lt"/>
              </a:rPr>
              <a:t> for a DUI is 0.08.</a:t>
            </a:r>
          </a:p>
          <a:p>
            <a:pPr marL="845820" lvl="1" indent="-5715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I’m planning to bar-hop this weekend.</a:t>
            </a:r>
            <a:endParaRPr lang="en-US" sz="2800" dirty="0">
              <a:latin typeface="+mn-lt"/>
            </a:endParaRP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+mn-lt"/>
              </a:rPr>
              <a:t>Awareness</a:t>
            </a:r>
            <a:endParaRPr lang="en-US" sz="2800" dirty="0" smtClean="0">
              <a:solidFill>
                <a:srgbClr val="FFC000"/>
              </a:solidFill>
              <a:latin typeface="+mn-lt"/>
            </a:endParaRPr>
          </a:p>
          <a:p>
            <a:pPr marL="731520" lvl="1" indent="-4572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I’m bar-hopping right now.</a:t>
            </a:r>
          </a:p>
          <a:p>
            <a:pPr marL="731520" lvl="1" indent="-4572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I’ve had 5 drinks in two hours and my </a:t>
            </a:r>
            <a:r>
              <a:rPr lang="en-US" sz="2800" dirty="0" err="1" smtClean="0">
                <a:latin typeface="+mn-lt"/>
              </a:rPr>
              <a:t>BAC</a:t>
            </a:r>
            <a:r>
              <a:rPr lang="en-US" sz="2800" dirty="0" smtClean="0">
                <a:latin typeface="+mn-lt"/>
              </a:rPr>
              <a:t> is in the danger zone.</a:t>
            </a:r>
            <a:endParaRPr lang="en-US" sz="2800" dirty="0">
              <a:latin typeface="+mn-lt"/>
            </a:endParaRP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+mn-lt"/>
              </a:rPr>
              <a:t>Motivation</a:t>
            </a:r>
            <a:r>
              <a:rPr lang="en-US" sz="2800" dirty="0" smtClean="0">
                <a:latin typeface="+mn-lt"/>
              </a:rPr>
              <a:t>: If I get a DUI, my career goes down the crapper.</a:t>
            </a:r>
          </a:p>
        </p:txBody>
      </p:sp>
    </p:spTree>
    <p:extLst>
      <p:ext uri="{BB962C8B-B14F-4D97-AF65-F5344CB8AC3E}">
        <p14:creationId xmlns:p14="http://schemas.microsoft.com/office/powerpoint/2010/main" val="31478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For example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14400" y="1828800"/>
            <a:ext cx="7620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Gun owners fire their weapons by mistake occasionally.</a:t>
            </a: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Awareness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31520" lvl="2" indent="-4572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pistol in my hand was loaded recently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31520" lvl="2" indent="-4572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“Thinking” it’s unloaded isn’t good enough.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Firing it by mistake can be painful and expensive.</a:t>
            </a:r>
          </a:p>
        </p:txBody>
      </p:sp>
    </p:spTree>
    <p:extLst>
      <p:ext uri="{BB962C8B-B14F-4D97-AF65-F5344CB8AC3E}">
        <p14:creationId xmlns:p14="http://schemas.microsoft.com/office/powerpoint/2010/main" val="31275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914400" y="1600200"/>
            <a:ext cx="5638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orbel" panose="020B0503020204020204" pitchFamily="34" charset="0"/>
              </a:rPr>
              <a:t> Print-media articles –</a:t>
            </a:r>
            <a:r>
              <a:rPr lang="en-US" sz="2800" dirty="0">
                <a:solidFill>
                  <a:srgbClr val="FFC000"/>
                </a:solidFill>
                <a:latin typeface="Corbel" panose="020B0503020204020204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latin typeface="Corbel" panose="020B0503020204020204" pitchFamily="34" charset="0"/>
              </a:rPr>
              <a:t>Large potential audience, informative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orbel" panose="020B0503020204020204" pitchFamily="34" charset="0"/>
              </a:rPr>
              <a:t> Status reports, “how’s it going” – </a:t>
            </a:r>
            <a:r>
              <a:rPr lang="en-US" sz="2800" i="1" dirty="0">
                <a:solidFill>
                  <a:srgbClr val="FFC000"/>
                </a:solidFill>
                <a:latin typeface="Corbel" panose="020B0503020204020204" pitchFamily="34" charset="0"/>
              </a:rPr>
              <a:t>Awareness, </a:t>
            </a:r>
            <a:r>
              <a:rPr lang="en-US" sz="2800" i="1" dirty="0" smtClean="0">
                <a:solidFill>
                  <a:srgbClr val="FFC000"/>
                </a:solidFill>
                <a:latin typeface="Corbel" panose="020B0503020204020204" pitchFamily="34" charset="0"/>
              </a:rPr>
              <a:t>accomplishments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orbel" panose="020B0503020204020204" pitchFamily="34" charset="0"/>
              </a:rPr>
              <a:t> Bulletin boards, banners, billboards – </a:t>
            </a:r>
            <a:r>
              <a:rPr lang="en-US" sz="2800" i="1" dirty="0" smtClean="0">
                <a:solidFill>
                  <a:srgbClr val="FFC000"/>
                </a:solidFill>
                <a:latin typeface="Corbel" panose="020B0503020204020204" pitchFamily="34" charset="0"/>
              </a:rPr>
              <a:t>Quick, easy, fast, flexible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orbel" panose="020B0503020204020204" pitchFamily="34" charset="0"/>
              </a:rPr>
              <a:t> Posters – </a:t>
            </a:r>
            <a:r>
              <a:rPr lang="en-US" sz="2800" i="1" dirty="0" smtClean="0">
                <a:solidFill>
                  <a:srgbClr val="FFC000"/>
                </a:solidFill>
                <a:latin typeface="Corbel" panose="020B0503020204020204" pitchFamily="34" charset="0"/>
              </a:rPr>
              <a:t>Attention-getting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orbel" panose="020B0503020204020204" pitchFamily="34" charset="0"/>
              </a:rPr>
              <a:t> Warning signs, placards – </a:t>
            </a:r>
            <a:r>
              <a:rPr lang="en-US" sz="2800" i="1" dirty="0" smtClean="0">
                <a:solidFill>
                  <a:srgbClr val="FFC000"/>
                </a:solidFill>
                <a:latin typeface="Corbel" panose="020B0503020204020204" pitchFamily="34" charset="0"/>
              </a:rPr>
              <a:t>Important, precise</a:t>
            </a:r>
            <a:endParaRPr lang="en-US" sz="2800" dirty="0" smtClean="0">
              <a:solidFill>
                <a:srgbClr val="FFC000"/>
              </a:solidFill>
              <a:latin typeface="Corbel" panose="020B0503020204020204" pitchFamily="34" charset="0"/>
            </a:endParaRP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001000" cy="914400"/>
          </a:xfrm>
        </p:spPr>
        <p:txBody>
          <a:bodyPr/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lumMod val="90000"/>
                  </a:schemeClr>
                </a:solidFill>
              </a:rPr>
              <a:t>Typical </a:t>
            </a:r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</a:rPr>
              <a:t>products: </a:t>
            </a:r>
            <a:r>
              <a:rPr lang="en-US" sz="4000" dirty="0">
                <a:solidFill>
                  <a:schemeClr val="tx2">
                    <a:lumMod val="90000"/>
                  </a:schemeClr>
                </a:solidFill>
              </a:rPr>
              <a:t>Pros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057400"/>
            <a:ext cx="2133381" cy="30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914400" y="1784350"/>
            <a:ext cx="7772400" cy="492125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en-US" sz="3400" dirty="0" smtClean="0"/>
              <a:t>Direct, specific information that applies to audience needs/concerns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en-US" sz="3400" dirty="0" smtClean="0"/>
              <a:t>Facts and realism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en-US" sz="3400" dirty="0" smtClean="0"/>
              <a:t>Humor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en-US" sz="3400" dirty="0" smtClean="0"/>
              <a:t>Messages tailored to audience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en-US" sz="3400" dirty="0" smtClean="0"/>
              <a:t>Messages that stress successful completion of an activity/task</a:t>
            </a:r>
          </a:p>
        </p:txBody>
      </p:sp>
    </p:spTree>
    <p:extLst>
      <p:ext uri="{BB962C8B-B14F-4D97-AF65-F5344CB8AC3E}">
        <p14:creationId xmlns:p14="http://schemas.microsoft.com/office/powerpoint/2010/main" val="389931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315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Five good rules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066800" y="18288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FFC000"/>
                </a:solidFill>
                <a:latin typeface="+mn-lt"/>
              </a:rPr>
              <a:t>1</a:t>
            </a:r>
            <a:r>
              <a:rPr lang="en-US" sz="3200" dirty="0">
                <a:latin typeface="+mn-lt"/>
              </a:rPr>
              <a:t>. Have a specific purpose.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FFC000"/>
                </a:solidFill>
                <a:latin typeface="+mn-lt"/>
              </a:rPr>
              <a:t>2</a:t>
            </a:r>
            <a:r>
              <a:rPr lang="en-US" sz="3200" dirty="0">
                <a:latin typeface="+mn-lt"/>
              </a:rPr>
              <a:t>. Have a clear </a:t>
            </a:r>
            <a:r>
              <a:rPr lang="en-US" sz="3200" dirty="0" smtClean="0">
                <a:latin typeface="+mn-lt"/>
              </a:rPr>
              <a:t>target audience.</a:t>
            </a:r>
            <a:endParaRPr lang="en-US" sz="320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FFC000"/>
                </a:solidFill>
                <a:latin typeface="+mn-lt"/>
              </a:rPr>
              <a:t>3</a:t>
            </a:r>
            <a:r>
              <a:rPr lang="en-US" sz="3200" dirty="0">
                <a:latin typeface="+mn-lt"/>
              </a:rPr>
              <a:t>. Get to the point.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FFC000"/>
                </a:solidFill>
                <a:latin typeface="+mn-lt"/>
              </a:rPr>
              <a:t>4</a:t>
            </a:r>
            <a:r>
              <a:rPr lang="en-US" sz="3200" dirty="0">
                <a:latin typeface="+mn-lt"/>
              </a:rPr>
              <a:t>. Create communication products to meet a current need.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FFC000"/>
                </a:solidFill>
                <a:latin typeface="+mn-lt"/>
              </a:rPr>
              <a:t>5</a:t>
            </a:r>
            <a:r>
              <a:rPr lang="en-US" sz="3200" dirty="0">
                <a:latin typeface="+mn-lt"/>
              </a:rPr>
              <a:t>. Use different products for different audiences.</a:t>
            </a:r>
          </a:p>
        </p:txBody>
      </p:sp>
    </p:spTree>
    <p:extLst>
      <p:ext uri="{BB962C8B-B14F-4D97-AF65-F5344CB8AC3E}">
        <p14:creationId xmlns:p14="http://schemas.microsoft.com/office/powerpoint/2010/main" val="14750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85800" y="1600200"/>
            <a:ext cx="5867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Print media articles </a:t>
            </a:r>
            <a:r>
              <a:rPr lang="en-US" sz="2800" dirty="0"/>
              <a:t>– </a:t>
            </a:r>
            <a:r>
              <a:rPr lang="en-US" sz="2800" i="1" dirty="0">
                <a:solidFill>
                  <a:srgbClr val="FFC000"/>
                </a:solidFill>
              </a:rPr>
              <a:t>Dull, not actionable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Status reports – </a:t>
            </a:r>
            <a:r>
              <a:rPr lang="en-US" sz="2800" i="1" dirty="0">
                <a:solidFill>
                  <a:srgbClr val="FFC000"/>
                </a:solidFill>
              </a:rPr>
              <a:t>Misleading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Bulletin boards, banners, billboards – </a:t>
            </a:r>
            <a:r>
              <a:rPr lang="en-US" sz="2800" i="1" dirty="0">
                <a:solidFill>
                  <a:srgbClr val="FFC000"/>
                </a:solidFill>
                <a:latin typeface="+mn-lt"/>
              </a:rPr>
              <a:t>Cluttered, distracting, overly simple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+mn-lt"/>
              </a:rPr>
              <a:t> Posters – </a:t>
            </a:r>
            <a:r>
              <a:rPr lang="en-US" sz="2800" i="1" dirty="0">
                <a:solidFill>
                  <a:srgbClr val="FFC000"/>
                </a:solidFill>
                <a:latin typeface="+mn-lt"/>
              </a:rPr>
              <a:t>Dumb, </a:t>
            </a:r>
            <a:r>
              <a:rPr lang="en-US" sz="2800" i="1" dirty="0" smtClean="0">
                <a:solidFill>
                  <a:srgbClr val="FFC000"/>
                </a:solidFill>
                <a:latin typeface="+mn-lt"/>
              </a:rPr>
              <a:t>stale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n-lt"/>
              </a:rPr>
              <a:t>  Warning signs, placards </a:t>
            </a:r>
            <a:r>
              <a:rPr lang="en-US" sz="2800" dirty="0"/>
              <a:t>– </a:t>
            </a:r>
            <a:r>
              <a:rPr lang="en-US" sz="2800" i="1" dirty="0" smtClean="0">
                <a:solidFill>
                  <a:srgbClr val="FFC000"/>
                </a:solidFill>
              </a:rPr>
              <a:t>Hidden, defaced, ignored</a:t>
            </a:r>
            <a:endParaRPr lang="en-US" sz="2800" i="1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501650"/>
            <a:ext cx="8001000" cy="946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lumMod val="90000"/>
                  </a:schemeClr>
                </a:solidFill>
              </a:rPr>
              <a:t>Typical </a:t>
            </a:r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</a:rPr>
              <a:t>products: </a:t>
            </a:r>
            <a:r>
              <a:rPr lang="en-US" sz="4000" dirty="0">
                <a:solidFill>
                  <a:schemeClr val="tx2">
                    <a:lumMod val="90000"/>
                  </a:schemeClr>
                </a:solidFill>
              </a:rPr>
              <a:t>Cons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33600"/>
            <a:ext cx="2683102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315200" cy="4267200"/>
          </a:xfrm>
        </p:spPr>
        <p:txBody>
          <a:bodyPr/>
          <a:lstStyle/>
          <a:p>
            <a:pPr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/>
              <a:t> Email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/>
              <a:t> Cell phones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/>
              <a:t> Texting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/>
              <a:t> Wi-Fi, internet almost everywhere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600" dirty="0" smtClean="0"/>
              <a:t> Explosion of social media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200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It’s getting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easier to communicate, isn’t it?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200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No, it isn’t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09600" y="1752600"/>
            <a:ext cx="563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800" dirty="0" smtClean="0">
                <a:latin typeface="+mn-lt"/>
              </a:rPr>
              <a:t>People </a:t>
            </a:r>
            <a:r>
              <a:rPr lang="en-US" sz="3800" dirty="0">
                <a:latin typeface="+mn-lt"/>
              </a:rPr>
              <a:t>swamped with input and messages</a:t>
            </a:r>
          </a:p>
          <a:p>
            <a:pPr marL="571500" indent="-571500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800" dirty="0" smtClean="0"/>
              <a:t>Overload </a:t>
            </a:r>
            <a:r>
              <a:rPr lang="en-US" sz="3800" dirty="0"/>
              <a:t>and clutter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800" dirty="0" smtClean="0">
                <a:latin typeface="+mn-lt"/>
              </a:rPr>
              <a:t>Email </a:t>
            </a:r>
            <a:r>
              <a:rPr lang="en-US" sz="3800" dirty="0">
                <a:latin typeface="+mn-lt"/>
              </a:rPr>
              <a:t>= spam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800" dirty="0" smtClean="0">
                <a:latin typeface="+mn-lt"/>
              </a:rPr>
              <a:t>Texting </a:t>
            </a:r>
            <a:r>
              <a:rPr lang="en-US" sz="3800" dirty="0">
                <a:latin typeface="+mn-lt"/>
              </a:rPr>
              <a:t>= distracted </a:t>
            </a:r>
            <a:r>
              <a:rPr lang="en-US" sz="3800" dirty="0" smtClean="0">
                <a:latin typeface="+mn-lt"/>
              </a:rPr>
              <a:t>driving</a:t>
            </a:r>
          </a:p>
        </p:txBody>
      </p:sp>
      <p:pic>
        <p:nvPicPr>
          <p:cNvPr id="29705" name="Picture 9" descr="cell_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4942" y="2057762"/>
            <a:ext cx="2594258" cy="30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79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3914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Challenges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762000" y="1828800"/>
            <a:ext cx="769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Clarity always hard to achieve, even verbally, face-to-face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Loss of person-to-person skills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Less time spent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</a:p>
          <a:p>
            <a:pPr marL="571500" indent="-571500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Easy to opt out of what you don’t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want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914400" y="1784350"/>
            <a:ext cx="7772400" cy="40068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What exactly is “safety”?</a:t>
            </a:r>
          </a:p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The importance of communicating</a:t>
            </a:r>
          </a:p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Types of messages</a:t>
            </a:r>
          </a:p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Opportunities and what </a:t>
            </a:r>
            <a:r>
              <a:rPr lang="en-US" sz="3600" dirty="0"/>
              <a:t>works </a:t>
            </a:r>
            <a:endParaRPr lang="en-US" sz="3600" dirty="0" smtClean="0"/>
          </a:p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Challenges and what doesn’t work</a:t>
            </a:r>
          </a:p>
          <a:p>
            <a:pPr marL="811530" indent="-742950" fontAlgn="auto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sz="3600" dirty="0" smtClean="0"/>
              <a:t>Setting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2652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safety is a tough sell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762000" y="1447800"/>
            <a:ext cx="7772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Audience has heard some messages 100 times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Precautions make jobs harder, not easier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Buzzkill for off-duty recreation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Turns into lecture or harangue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Puts you to sleep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Doesn’t apply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sz="2900" dirty="0" smtClean="0"/>
              <a:t>Obviously lip service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00823"/>
            <a:ext cx="3429000" cy="287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that don’t work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914400" y="1784350"/>
            <a:ext cx="7772400" cy="454025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40080" indent="-5715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dirty="0" smtClean="0"/>
              <a:t>Contain platitudes</a:t>
            </a:r>
          </a:p>
          <a:p>
            <a:pPr marL="640080" indent="-5715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dirty="0" smtClean="0"/>
              <a:t>Are boring or depressing</a:t>
            </a:r>
          </a:p>
          <a:p>
            <a:pPr marL="640080" indent="-5715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dirty="0" smtClean="0"/>
              <a:t>Wordy</a:t>
            </a:r>
          </a:p>
          <a:p>
            <a:pPr marL="640080" indent="-5715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dirty="0" smtClean="0"/>
              <a:t>Lack focus</a:t>
            </a:r>
          </a:p>
          <a:p>
            <a:pPr marL="640080" indent="-5715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Blip>
                <a:blip r:embed="rId2"/>
              </a:buBlip>
              <a:defRPr/>
            </a:pPr>
            <a:r>
              <a:rPr lang="en-US" dirty="0" smtClean="0"/>
              <a:t>Fail to make it clear what the </a:t>
            </a:r>
            <a:r>
              <a:rPr lang="en-US" dirty="0" smtClean="0"/>
              <a:t>reader or listener </a:t>
            </a:r>
            <a:r>
              <a:rPr lang="en-US" dirty="0" smtClean="0"/>
              <a:t>should do</a:t>
            </a:r>
          </a:p>
        </p:txBody>
      </p:sp>
    </p:spTree>
    <p:extLst>
      <p:ext uri="{BB962C8B-B14F-4D97-AF65-F5344CB8AC3E}">
        <p14:creationId xmlns:p14="http://schemas.microsoft.com/office/powerpoint/2010/main" val="2790479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239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Five bad habits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066800" y="1600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EA8B00"/>
                </a:solidFill>
                <a:latin typeface="+mn-lt"/>
              </a:rPr>
              <a:t>1</a:t>
            </a:r>
            <a:r>
              <a:rPr lang="en-US" sz="3200" dirty="0">
                <a:latin typeface="+mn-lt"/>
              </a:rPr>
              <a:t>. Imagining you have a captive audience.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EA8B00"/>
                </a:solidFill>
                <a:latin typeface="+mn-lt"/>
              </a:rPr>
              <a:t>2</a:t>
            </a:r>
            <a:r>
              <a:rPr lang="en-US" sz="3200" dirty="0">
                <a:latin typeface="+mn-lt"/>
              </a:rPr>
              <a:t>. Assuming everyone else cares about what you care about.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EA8B00"/>
                </a:solidFill>
                <a:latin typeface="+mn-lt"/>
              </a:rPr>
              <a:t>3</a:t>
            </a:r>
            <a:r>
              <a:rPr lang="en-US" sz="3200" dirty="0">
                <a:latin typeface="+mn-lt"/>
              </a:rPr>
              <a:t>. Offering unrealistic advice.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EA8B00"/>
                </a:solidFill>
                <a:latin typeface="+mn-lt"/>
              </a:rPr>
              <a:t>4</a:t>
            </a:r>
            <a:r>
              <a:rPr lang="en-US" sz="3200" dirty="0">
                <a:latin typeface="+mn-lt"/>
              </a:rPr>
              <a:t>. Not treating communication </a:t>
            </a:r>
            <a:r>
              <a:rPr lang="en-US" sz="3200" dirty="0" smtClean="0">
                <a:latin typeface="+mn-lt"/>
              </a:rPr>
              <a:t>as </a:t>
            </a:r>
            <a:r>
              <a:rPr lang="en-US" sz="3200" dirty="0">
                <a:latin typeface="+mn-lt"/>
              </a:rPr>
              <a:t>a process.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5000"/>
              </a:spcBef>
              <a:buClr>
                <a:srgbClr val="FF9900"/>
              </a:buClr>
              <a:buFont typeface="Wingdings 2" pitchFamily="18" charset="2"/>
              <a:buNone/>
            </a:pPr>
            <a:r>
              <a:rPr lang="en-US" sz="3200" b="1" dirty="0">
                <a:solidFill>
                  <a:srgbClr val="EA8B00"/>
                </a:solidFill>
                <a:latin typeface="+mn-lt"/>
              </a:rPr>
              <a:t>5</a:t>
            </a:r>
            <a:r>
              <a:rPr lang="en-US" sz="3200" dirty="0">
                <a:latin typeface="+mn-lt"/>
              </a:rPr>
              <a:t>. Failing to “sell” the </a:t>
            </a:r>
            <a:r>
              <a:rPr lang="en-US" sz="3200" dirty="0" smtClean="0">
                <a:latin typeface="+mn-lt"/>
              </a:rPr>
              <a:t>issue or document the risk.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3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High-risk areas and trends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914400" y="1784350"/>
            <a:ext cx="7772400" cy="4006850"/>
          </a:xfrm>
          <a:prstGeom prst="rect">
            <a:avLst/>
          </a:prstGeom>
        </p:spPr>
        <p:txBody>
          <a:bodyPr>
            <a:norm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1148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/>
              <a:buChar char=""/>
              <a:defRPr/>
            </a:pPr>
            <a:r>
              <a:rPr lang="en-US" sz="3600" dirty="0" smtClean="0"/>
              <a:t>PMV, especially motorcycles (56% of all mishap fatalities in FY13)</a:t>
            </a:r>
          </a:p>
          <a:p>
            <a:pPr marL="41148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/>
              <a:buChar char=""/>
              <a:defRPr/>
            </a:pPr>
            <a:r>
              <a:rPr lang="en-US" sz="3600" dirty="0" smtClean="0"/>
              <a:t>Off-duty/rec – produces significant # of injuries</a:t>
            </a:r>
          </a:p>
          <a:p>
            <a:pPr marL="41148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/>
              <a:buChar char=""/>
              <a:defRPr/>
            </a:pPr>
            <a:r>
              <a:rPr lang="en-US" sz="3600" dirty="0" smtClean="0"/>
              <a:t>Human error – factor in vast majority of mishaps</a:t>
            </a:r>
          </a:p>
        </p:txBody>
      </p:sp>
    </p:spTree>
    <p:extLst>
      <p:ext uri="{BB962C8B-B14F-4D97-AF65-F5344CB8AC3E}">
        <p14:creationId xmlns:p14="http://schemas.microsoft.com/office/powerpoint/2010/main" val="946221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Age-related danger zone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4339" name="Picture 2" descr="safety_comm_ch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8152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8000" y="2514600"/>
            <a:ext cx="4673600" cy="36988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Percentage of Navy population of each age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438400" y="1636713"/>
            <a:ext cx="579120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Percentage of PMV/ROD mishaps involving each age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48200" y="2819400"/>
            <a:ext cx="1752600" cy="838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67000" y="1981200"/>
            <a:ext cx="12954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581400" y="4724400"/>
            <a:ext cx="2678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Age of mishap victims</a:t>
            </a: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 rot="-5400000">
            <a:off x="-1010444" y="2686844"/>
            <a:ext cx="348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Percentage of fatal mishaps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3825" y="6335713"/>
            <a:ext cx="3429000" cy="369887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Data based on 5-year averages</a:t>
            </a:r>
          </a:p>
        </p:txBody>
      </p:sp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838200" y="5391150"/>
            <a:ext cx="7848600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cs typeface="Arial" charset="0"/>
              </a:rPr>
              <a:t>For example: 20-year-olds = 5% of population, 10% of mishaps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Resources on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NSC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web site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pPr marL="68263" indent="0">
              <a:buNone/>
            </a:pPr>
            <a:r>
              <a:rPr lang="en-US" sz="3600" dirty="0" smtClean="0"/>
              <a:t>At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www.public.navy.mil/comnavsafecen</a:t>
            </a:r>
            <a:r>
              <a:rPr lang="en-US" sz="3200" dirty="0" smtClean="0"/>
              <a:t>:</a:t>
            </a:r>
          </a:p>
          <a:p>
            <a:pPr lvl="1"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“Safe Tips” on numerous topics</a:t>
            </a:r>
          </a:p>
          <a:p>
            <a:pPr lvl="1"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Presentations, posters, videos</a:t>
            </a:r>
          </a:p>
          <a:p>
            <a:pPr lvl="1"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Humor (Photo of the Week, Friday Funnies, presentations)</a:t>
            </a:r>
          </a:p>
          <a:p>
            <a:pPr lvl="1"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Data and statistical studies</a:t>
            </a:r>
          </a:p>
          <a:p>
            <a:pPr lvl="1"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Information about safety surveys and climate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10400" cy="4572000"/>
          </a:xfrm>
        </p:spPr>
        <p:txBody>
          <a:bodyPr/>
          <a:lstStyle/>
          <a:p>
            <a:r>
              <a:rPr lang="en-US" dirty="0" smtClean="0"/>
              <a:t>Call: 757-444-3520 (Public Affairs Officer’s extension is 7312)</a:t>
            </a:r>
          </a:p>
          <a:p>
            <a:r>
              <a:rPr lang="en-US" dirty="0" smtClean="0"/>
              <a:t>Email: safe-mediafdbk@navy.mil</a:t>
            </a:r>
          </a:p>
          <a:p>
            <a:r>
              <a:rPr lang="en-US" dirty="0" smtClean="0"/>
              <a:t>Feedback links on our main web page</a:t>
            </a:r>
          </a:p>
          <a:p>
            <a:r>
              <a:rPr lang="en-US" dirty="0" smtClean="0"/>
              <a:t>Staff </a:t>
            </a:r>
            <a:r>
              <a:rPr lang="en-US" dirty="0"/>
              <a:t>directory at </a:t>
            </a:r>
            <a:r>
              <a:rPr lang="en-US" sz="2400" dirty="0" smtClean="0">
                <a:hlinkClick r:id="rId2"/>
              </a:rPr>
              <a:t>www.public.navy.mil/comnavsafecen/Documents/staff/Website_Directory.doc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4759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“safety”?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838200" y="1828800"/>
            <a:ext cx="7696200" cy="3581400"/>
          </a:xfrm>
          <a:prstGeom prst="rect">
            <a:avLst/>
          </a:prstGeom>
        </p:spPr>
        <p:txBody>
          <a:bodyPr>
            <a:norm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 algn="ctr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None/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Effectively accomplishing the mission</a:t>
            </a:r>
          </a:p>
          <a:p>
            <a:pPr marL="68580" indent="0" algn="ctr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None/>
              <a:defRPr/>
            </a:pPr>
            <a:r>
              <a:rPr lang="en-US" sz="3600" dirty="0" smtClean="0"/>
              <a:t>&amp;</a:t>
            </a:r>
          </a:p>
          <a:p>
            <a:pPr marL="68580" indent="0" algn="ctr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None/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Avoiding losses that diminish readiness</a:t>
            </a:r>
          </a:p>
        </p:txBody>
      </p:sp>
    </p:spTree>
    <p:extLst>
      <p:ext uri="{BB962C8B-B14F-4D97-AF65-F5344CB8AC3E}">
        <p14:creationId xmlns:p14="http://schemas.microsoft.com/office/powerpoint/2010/main" val="36031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safety isn’t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838200" y="1600200"/>
            <a:ext cx="76962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Careless and unprofessional actions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Increased risk of avoidable mishaps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Unreliability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Cutting corners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Accepting unnecessary risk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Hoping you’ll get lucky</a:t>
            </a:r>
          </a:p>
        </p:txBody>
      </p:sp>
    </p:spTree>
    <p:extLst>
      <p:ext uri="{BB962C8B-B14F-4D97-AF65-F5344CB8AC3E}">
        <p14:creationId xmlns:p14="http://schemas.microsoft.com/office/powerpoint/2010/main" val="36392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messages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838200" y="1600200"/>
            <a:ext cx="4800600" cy="449580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60000"/>
              <a:buBlip>
                <a:blip r:embed="rId3"/>
              </a:buBlip>
              <a:defRPr/>
            </a:pPr>
            <a:r>
              <a:rPr lang="en-US" sz="3200" dirty="0" smtClean="0"/>
              <a:t>Risk </a:t>
            </a:r>
            <a:r>
              <a:rPr lang="en-US" sz="3200" dirty="0"/>
              <a:t>management (on- and off-duty)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60000"/>
              <a:buBlip>
                <a:blip r:embed="rId3"/>
              </a:buBlip>
              <a:defRPr/>
            </a:pPr>
            <a:r>
              <a:rPr lang="en-US" sz="3200" dirty="0" smtClean="0"/>
              <a:t>Rules and precautions (do’s and don’ts)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60000"/>
              <a:buBlip>
                <a:blip r:embed="rId3"/>
              </a:buBlip>
              <a:defRPr/>
            </a:pPr>
            <a:r>
              <a:rPr lang="en-US" sz="3200" dirty="0" smtClean="0"/>
              <a:t>Mishaps and close calls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60000"/>
              <a:buBlip>
                <a:blip r:embed="rId3"/>
              </a:buBlip>
              <a:defRPr/>
            </a:pPr>
            <a:r>
              <a:rPr lang="en-US" sz="3200" dirty="0" smtClean="0"/>
              <a:t>Inspection and enforcement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65450"/>
            <a:ext cx="3665220" cy="30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is crucial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762000" y="1447800"/>
            <a:ext cx="7772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Ignoring hazards and risks makes them seem permanent or acceptable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Preventable mishaps appear unavoidable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Junior personnel adopt bad habits as the way things are done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Not communicating sends the message that you don’t care </a:t>
            </a:r>
          </a:p>
          <a:p>
            <a:pPr marL="525780" indent="-457200" fontAlgn="auto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519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751114" y="457200"/>
            <a:ext cx="82296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Key part of the system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18435" name="Picture 6" descr="safety_comms_SMS_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6873" y="2362200"/>
            <a:ext cx="456884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7239000" y="4648200"/>
            <a:ext cx="1828800" cy="16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</a:pPr>
            <a:r>
              <a:rPr lang="en-US" sz="2400" dirty="0">
                <a:latin typeface="+mn-lt"/>
              </a:rPr>
              <a:t>Appears </a:t>
            </a:r>
            <a:r>
              <a:rPr lang="en-US" sz="2400" dirty="0" smtClean="0">
                <a:solidFill>
                  <a:srgbClr val="FFC000"/>
                </a:solidFill>
                <a:latin typeface="+mn-lt"/>
              </a:rPr>
              <a:t>last </a:t>
            </a:r>
            <a:r>
              <a:rPr lang="en-US" sz="2400" dirty="0" smtClean="0">
                <a:latin typeface="+mn-lt"/>
              </a:rPr>
              <a:t>on this list, </a:t>
            </a:r>
            <a:r>
              <a:rPr lang="en-US" sz="2400" dirty="0">
                <a:latin typeface="+mn-lt"/>
              </a:rPr>
              <a:t>but </a:t>
            </a:r>
            <a:r>
              <a:rPr lang="en-US" sz="2400" dirty="0" smtClean="0">
                <a:latin typeface="+mn-lt"/>
              </a:rPr>
              <a:t>is key to many </a:t>
            </a:r>
            <a:r>
              <a:rPr lang="en-US" sz="2400" dirty="0">
                <a:latin typeface="+mn-lt"/>
              </a:rPr>
              <a:t>other </a:t>
            </a:r>
            <a:r>
              <a:rPr lang="en-US" sz="2400" dirty="0" smtClean="0">
                <a:latin typeface="+mn-lt"/>
              </a:rPr>
              <a:t>items</a:t>
            </a:r>
            <a:endParaRPr lang="en-US" sz="2400" dirty="0">
              <a:latin typeface="+mn-lt"/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6156007" y="5004117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 rot="10800000">
            <a:off x="1828800" y="293751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 rot="10800000">
            <a:off x="1828800" y="44958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AutoShape 11"/>
          <p:cNvSpPr>
            <a:spLocks noChangeArrowheads="1"/>
          </p:cNvSpPr>
          <p:nvPr/>
        </p:nvSpPr>
        <p:spPr bwMode="auto">
          <a:xfrm>
            <a:off x="6496050" y="310134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9585" y="4536688"/>
            <a:ext cx="1872615" cy="16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</a:pPr>
            <a:r>
              <a:rPr lang="en-US" sz="2400" dirty="0" smtClean="0">
                <a:latin typeface="+mn-lt"/>
              </a:rPr>
              <a:t>Why </a:t>
            </a:r>
            <a:r>
              <a:rPr lang="en-US" sz="2400" dirty="0">
                <a:latin typeface="+mn-lt"/>
              </a:rPr>
              <a:t>do internal audits if you don’t </a:t>
            </a:r>
            <a:r>
              <a:rPr lang="en-US" sz="2400" dirty="0">
                <a:solidFill>
                  <a:srgbClr val="FFC000"/>
                </a:solidFill>
                <a:latin typeface="+mn-lt"/>
              </a:rPr>
              <a:t>share</a:t>
            </a:r>
            <a:r>
              <a:rPr lang="en-US" sz="2400" dirty="0">
                <a:latin typeface="+mn-lt"/>
              </a:rPr>
              <a:t> results?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467600" y="2323911"/>
            <a:ext cx="1524000" cy="194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</a:pPr>
            <a:r>
              <a:rPr lang="en-US" sz="2400" dirty="0" smtClean="0">
                <a:latin typeface="+mn-lt"/>
              </a:rPr>
              <a:t>Why </a:t>
            </a:r>
            <a:r>
              <a:rPr lang="en-US" sz="2400" dirty="0">
                <a:solidFill>
                  <a:srgbClr val="FFC000"/>
                </a:solidFill>
                <a:latin typeface="+mn-lt"/>
              </a:rPr>
              <a:t>identify</a:t>
            </a:r>
            <a:r>
              <a:rPr lang="en-US" sz="2400" dirty="0">
                <a:latin typeface="+mn-lt"/>
              </a:rPr>
              <a:t> hazards if you don’t </a:t>
            </a:r>
            <a:r>
              <a:rPr lang="en-US" sz="2400" dirty="0" smtClean="0">
                <a:latin typeface="+mn-lt"/>
              </a:rPr>
              <a:t>publicize them?</a:t>
            </a:r>
            <a:endParaRPr lang="en-US" sz="2400" dirty="0">
              <a:latin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9600" y="2057400"/>
            <a:ext cx="1872615" cy="132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</a:pPr>
            <a:r>
              <a:rPr lang="en-US" sz="2400" dirty="0" smtClean="0">
                <a:latin typeface="+mn-lt"/>
              </a:rPr>
              <a:t>Policy is useless if people don’t read it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10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  <p:bldP spid="103433" grpId="0" animBg="1"/>
      <p:bldP spid="103434" grpId="0" animBg="1"/>
      <p:bldP spid="103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messages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990600" y="1524000"/>
            <a:ext cx="6858000" cy="1959428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11480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/>
              <a:buChar char=""/>
              <a:defRPr/>
            </a:pPr>
            <a:r>
              <a:rPr lang="en-US" dirty="0" smtClean="0"/>
              <a:t>Print (newsletters, articles)</a:t>
            </a:r>
          </a:p>
          <a:p>
            <a:pPr marL="411480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/>
              <a:buChar char=""/>
              <a:defRPr/>
            </a:pPr>
            <a:r>
              <a:rPr lang="en-US" dirty="0"/>
              <a:t>Email </a:t>
            </a:r>
            <a:endParaRPr lang="en-US" dirty="0" smtClean="0"/>
          </a:p>
        </p:txBody>
      </p:sp>
      <p:pic>
        <p:nvPicPr>
          <p:cNvPr id="4" name="Picture 4" descr="messa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6650">
            <a:off x="2445504" y="2297941"/>
            <a:ext cx="1069862" cy="107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52" y="2775857"/>
            <a:ext cx="990600" cy="141514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16" y="1460626"/>
            <a:ext cx="1447800" cy="10557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563813" y="2985968"/>
            <a:ext cx="3294187" cy="1076080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11480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/>
              <a:buChar char=""/>
              <a:defRPr/>
            </a:pPr>
            <a:r>
              <a:rPr lang="en-US" dirty="0" smtClean="0"/>
              <a:t>Posters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990600" y="4321175"/>
            <a:ext cx="6324600" cy="1927225"/>
          </a:xfrm>
          <a:prstGeom prst="rect">
            <a:avLst/>
          </a:prstGeom>
        </p:spPr>
        <p:txBody>
          <a:bodyPr>
            <a:no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11480" fontAlgn="auto">
              <a:spcBef>
                <a:spcPts val="0"/>
              </a:spcBef>
              <a:spcAft>
                <a:spcPts val="1800"/>
              </a:spcAft>
              <a:buClr>
                <a:srgbClr val="00B050"/>
              </a:buClr>
              <a:buFont typeface="Wingdings"/>
              <a:buChar char=""/>
              <a:defRPr/>
            </a:pPr>
            <a:r>
              <a:rPr lang="en-US" dirty="0" smtClean="0"/>
              <a:t>Briefs, lectures, discussions (talking the talk)</a:t>
            </a:r>
          </a:p>
          <a:p>
            <a:pPr marL="411480" fontAlgn="auto">
              <a:spcBef>
                <a:spcPts val="0"/>
              </a:spcBef>
              <a:spcAft>
                <a:spcPts val="1800"/>
              </a:spcAft>
              <a:buClr>
                <a:srgbClr val="00B050"/>
              </a:buClr>
              <a:buFont typeface="Wingdings"/>
              <a:buChar char=""/>
              <a:defRPr/>
            </a:pPr>
            <a:r>
              <a:rPr lang="en-US" dirty="0" smtClean="0"/>
              <a:t>Walking the walk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155831"/>
            <a:ext cx="1703117" cy="11323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939" y="5288223"/>
            <a:ext cx="1661160" cy="11134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55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8486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Mishaps, near-mishaps (and how to avoid them)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Trends, data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Hazard alerts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Rules, policy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Anecdotes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" panose="05000000000000000000" pitchFamily="2" charset="2"/>
              <a:buChar char="§"/>
            </a:pPr>
            <a:r>
              <a:rPr lang="en-US" sz="3400" dirty="0" smtClean="0"/>
              <a:t> Advice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20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Content of communications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29000"/>
            <a:ext cx="4364604" cy="2888803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5400000">
            <a:off x="5314950" y="1543050"/>
            <a:ext cx="419100" cy="2971800"/>
          </a:xfrm>
          <a:prstGeom prst="ben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etailLink xmlns="http://schemas.microsoft.com/sharepoint/v3">
      <Url/>
      <Description/>
    </DetailLink>
    <Author0 xmlns="8006e81c-b3d9-4e6f-a528-d2944db57cae" xsi:nil="true"/>
    <PublishingExpirationDate xmlns="http://schemas.microsoft.com/sharepoint/v3" xsi:nil="true"/>
    <PublishingStartDate xmlns="http://schemas.microsoft.com/sharepoint/v3" xsi:nil="true"/>
    <Description0 xmlns="8006e81c-b3d9-4e6f-a528-d2944db57ca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946C448490C49A6B884EBB81284B3" ma:contentTypeVersion="5" ma:contentTypeDescription="Create a new document." ma:contentTypeScope="" ma:versionID="3fe0f4f921ea89f436d942e4a934012f">
  <xsd:schema xmlns:xsd="http://www.w3.org/2001/XMLSchema" xmlns:xs="http://www.w3.org/2001/XMLSchema" xmlns:p="http://schemas.microsoft.com/office/2006/metadata/properties" xmlns:ns1="http://schemas.microsoft.com/sharepoint/v3" xmlns:ns2="8006e81c-b3d9-4e6f-a528-d2944db57cae" targetNamespace="http://schemas.microsoft.com/office/2006/metadata/properties" ma:root="true" ma:fieldsID="512709e310c92c62c0f0ba2e784ee4a2" ns1:_="" ns2:_="">
    <xsd:import namespace="http://schemas.microsoft.com/sharepoint/v3"/>
    <xsd:import namespace="8006e81c-b3d9-4e6f-a528-d2944db57c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0" minOccurs="0"/>
                <xsd:element ref="ns2:Author0" minOccurs="0"/>
                <xsd:element ref="ns1:DetailLink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  <xsd:element name="DetailLink" ma:index="12" ma:displayName="Detail Link" ma:description="Link for page for clicking through for details" ma:format="Hyperlink" ma:internalName="DetailLink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6e81c-b3d9-4e6f-a528-d2944db57cae" elementFormDefault="qualified">
    <xsd:import namespace="http://schemas.microsoft.com/office/2006/documentManagement/types"/>
    <xsd:import namespace="http://schemas.microsoft.com/office/infopath/2007/PartnerControls"/>
    <xsd:element name="Description0" ma:index="10" nillable="true" ma:displayName="Description" ma:internalName="Description0">
      <xsd:simpleType>
        <xsd:restriction base="dms:Note">
          <xsd:maxLength value="255"/>
        </xsd:restriction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373004-0F31-4E80-AA75-B212F3979F82}"/>
</file>

<file path=customXml/itemProps2.xml><?xml version="1.0" encoding="utf-8"?>
<ds:datastoreItem xmlns:ds="http://schemas.openxmlformats.org/officeDocument/2006/customXml" ds:itemID="{D7DBC1D5-D9A6-4195-B345-3F4B050DF17A}"/>
</file>

<file path=customXml/itemProps3.xml><?xml version="1.0" encoding="utf-8"?>
<ds:datastoreItem xmlns:ds="http://schemas.openxmlformats.org/officeDocument/2006/customXml" ds:itemID="{4EBB7DA8-273D-43DC-BF37-C9F895DC76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1600</Words>
  <Application>Microsoft Office PowerPoint</Application>
  <PresentationFormat>On-screen Show (4:3)</PresentationFormat>
  <Paragraphs>215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PowerPoint Presentation</vt:lpstr>
      <vt:lpstr>Topics</vt:lpstr>
      <vt:lpstr>What exactly is “safety”?</vt:lpstr>
      <vt:lpstr>What safety isn’t</vt:lpstr>
      <vt:lpstr>Safety messages</vt:lpstr>
      <vt:lpstr>Communicating is crucial</vt:lpstr>
      <vt:lpstr>Key part of the system</vt:lpstr>
      <vt:lpstr>Types of messages</vt:lpstr>
      <vt:lpstr>Content of communications</vt:lpstr>
      <vt:lpstr>Why communicate?</vt:lpstr>
      <vt:lpstr>For example</vt:lpstr>
      <vt:lpstr>For example</vt:lpstr>
      <vt:lpstr>Typical products: Pros</vt:lpstr>
      <vt:lpstr>What works</vt:lpstr>
      <vt:lpstr>Five good rules</vt:lpstr>
      <vt:lpstr>Typical products: Cons</vt:lpstr>
      <vt:lpstr>It’s getting easier to communicate, isn’t it?</vt:lpstr>
      <vt:lpstr>No, it isn’t</vt:lpstr>
      <vt:lpstr>Challenges</vt:lpstr>
      <vt:lpstr>Why safety is a tough sell</vt:lpstr>
      <vt:lpstr>Messages that don’t work</vt:lpstr>
      <vt:lpstr>Five bad habits</vt:lpstr>
      <vt:lpstr>High-risk areas and trends</vt:lpstr>
      <vt:lpstr>Age-related danger zone</vt:lpstr>
      <vt:lpstr>Resources on NSC web site</vt:lpstr>
      <vt:lpstr>Contact us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Safety</dc:title>
  <dc:creator>Derek Nelson</dc:creator>
  <cp:lastModifiedBy>Derek Glenn Nelson</cp:lastModifiedBy>
  <cp:revision>265</cp:revision>
  <cp:lastPrinted>2014-03-20T17:21:01Z</cp:lastPrinted>
  <dcterms:created xsi:type="dcterms:W3CDTF">2011-09-15T15:01:18Z</dcterms:created>
  <dcterms:modified xsi:type="dcterms:W3CDTF">2014-04-03T19:01:22Z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0x01010031C946C448490C49A6B884EBB81284B3</vt:lpwstr>
  </property>
</Properties>
</file>