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262" r:id="rId2"/>
    <p:sldId id="285" r:id="rId3"/>
    <p:sldId id="277" r:id="rId4"/>
    <p:sldId id="259" r:id="rId5"/>
    <p:sldId id="280" r:id="rId6"/>
    <p:sldId id="286" r:id="rId7"/>
    <p:sldId id="267" r:id="rId8"/>
    <p:sldId id="288" r:id="rId9"/>
    <p:sldId id="266" r:id="rId10"/>
    <p:sldId id="291" r:id="rId11"/>
    <p:sldId id="265" r:id="rId12"/>
    <p:sldId id="268" r:id="rId13"/>
    <p:sldId id="290" r:id="rId14"/>
    <p:sldId id="270" r:id="rId15"/>
    <p:sldId id="284" r:id="rId16"/>
    <p:sldId id="283" r:id="rId17"/>
    <p:sldId id="281" r:id="rId18"/>
    <p:sldId id="289" r:id="rId19"/>
    <p:sldId id="271" r:id="rId20"/>
    <p:sldId id="275" r:id="rId21"/>
    <p:sldId id="278" r:id="rId22"/>
    <p:sldId id="279" r:id="rId23"/>
    <p:sldId id="269"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1CAB8"/>
    <a:srgbClr val="407E51"/>
    <a:srgbClr val="3A794E"/>
    <a:srgbClr val="31B17D"/>
    <a:srgbClr val="0099CC"/>
    <a:srgbClr val="61C8BF"/>
    <a:srgbClr val="035493"/>
    <a:srgbClr val="DAE3A7"/>
    <a:srgbClr val="0831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4660"/>
  </p:normalViewPr>
  <p:slideViewPr>
    <p:cSldViewPr snapToGrid="0">
      <p:cViewPr>
        <p:scale>
          <a:sx n="75" d="100"/>
          <a:sy n="75" d="100"/>
        </p:scale>
        <p:origin x="2214"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Mishaps Reported</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Mishaps</c:v>
                </c:pt>
              </c:strCache>
            </c:strRef>
          </c:tx>
          <c:spPr>
            <a:solidFill>
              <a:schemeClr val="accent1"/>
            </a:solidFill>
            <a:ln>
              <a:noFill/>
            </a:ln>
            <a:effectLst/>
          </c:spPr>
          <c:invertIfNegative val="0"/>
          <c:cat>
            <c:numRef>
              <c:f>Sheet1!$A$2:$A$3</c:f>
              <c:numCache>
                <c:formatCode>General</c:formatCode>
                <c:ptCount val="2"/>
                <c:pt idx="0">
                  <c:v>2017</c:v>
                </c:pt>
                <c:pt idx="1">
                  <c:v>2018</c:v>
                </c:pt>
              </c:numCache>
            </c:numRef>
          </c:cat>
          <c:val>
            <c:numRef>
              <c:f>Sheet1!$B$2:$B$3</c:f>
              <c:numCache>
                <c:formatCode>General</c:formatCode>
                <c:ptCount val="2"/>
                <c:pt idx="0">
                  <c:v>17</c:v>
                </c:pt>
                <c:pt idx="1">
                  <c:v>10</c:v>
                </c:pt>
              </c:numCache>
            </c:numRef>
          </c:val>
          <c:extLst>
            <c:ext xmlns:c16="http://schemas.microsoft.com/office/drawing/2014/chart" uri="{C3380CC4-5D6E-409C-BE32-E72D297353CC}">
              <c16:uniqueId val="{00000000-D4B2-43CD-9E66-0C244F3D1C6A}"/>
            </c:ext>
          </c:extLst>
        </c:ser>
        <c:dLbls>
          <c:showLegendKey val="0"/>
          <c:showVal val="0"/>
          <c:showCatName val="0"/>
          <c:showSerName val="0"/>
          <c:showPercent val="0"/>
          <c:showBubbleSize val="0"/>
        </c:dLbls>
        <c:gapWidth val="219"/>
        <c:overlap val="-27"/>
        <c:axId val="511537624"/>
        <c:axId val="511535984"/>
      </c:barChart>
      <c:catAx>
        <c:axId val="51153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535984"/>
        <c:crosses val="autoZero"/>
        <c:auto val="1"/>
        <c:lblAlgn val="ctr"/>
        <c:lblOffset val="100"/>
        <c:noMultiLvlLbl val="0"/>
      </c:catAx>
      <c:valAx>
        <c:axId val="51153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537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4E6B5-EF82-411D-A910-97683DB300D0}"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4EA4E-E9ED-4598-8585-CF2CE9E49714}" type="slidenum">
              <a:rPr lang="en-US" smtClean="0"/>
              <a:t>‹#›</a:t>
            </a:fld>
            <a:endParaRPr lang="en-US"/>
          </a:p>
        </p:txBody>
      </p:sp>
    </p:spTree>
    <p:extLst>
      <p:ext uri="{BB962C8B-B14F-4D97-AF65-F5344CB8AC3E}">
        <p14:creationId xmlns:p14="http://schemas.microsoft.com/office/powerpoint/2010/main" val="172686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ACFC3-5309-4F14-8831-FB9C812F98A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239826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CFC3-5309-4F14-8831-FB9C812F98A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3907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CFC3-5309-4F14-8831-FB9C812F98A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91961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CFC3-5309-4F14-8831-FB9C812F98A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111248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1ACFC3-5309-4F14-8831-FB9C812F98A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25260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ACFC3-5309-4F14-8831-FB9C812F98AC}"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367324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CFC3-5309-4F14-8831-FB9C812F98AC}"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37434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CFC3-5309-4F14-8831-FB9C812F98AC}"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296351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CFC3-5309-4F14-8831-FB9C812F98AC}"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191666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1ACFC3-5309-4F14-8831-FB9C812F98AC}"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90545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1ACFC3-5309-4F14-8831-FB9C812F98AC}"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86D4-EECE-4D6B-975F-E7E25A0E8C0E}" type="slidenum">
              <a:rPr lang="en-US" smtClean="0"/>
              <a:t>‹#›</a:t>
            </a:fld>
            <a:endParaRPr lang="en-US"/>
          </a:p>
        </p:txBody>
      </p:sp>
    </p:spTree>
    <p:extLst>
      <p:ext uri="{BB962C8B-B14F-4D97-AF65-F5344CB8AC3E}">
        <p14:creationId xmlns:p14="http://schemas.microsoft.com/office/powerpoint/2010/main" val="296723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CFC3-5309-4F14-8831-FB9C812F98AC}" type="datetimeFigureOut">
              <a:rPr lang="en-US" smtClean="0"/>
              <a:t>4/11/2019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386D4-EECE-4D6B-975F-E7E25A0E8C0E}" type="slidenum">
              <a:rPr lang="en-US" smtClean="0"/>
              <a:t>‹#›</a:t>
            </a:fld>
            <a:endParaRPr lang="en-US"/>
          </a:p>
        </p:txBody>
      </p:sp>
    </p:spTree>
    <p:extLst>
      <p:ext uri="{BB962C8B-B14F-4D97-AF65-F5344CB8AC3E}">
        <p14:creationId xmlns:p14="http://schemas.microsoft.com/office/powerpoint/2010/main" val="1940714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7045" y1="30909" x2="32727" y2="15909"/>
                        <a14:foregroundMark x1="31818" y1="17727" x2="31818" y2="20455"/>
                        <a14:foregroundMark x1="31818" y1="23864" x2="31818" y2="25909"/>
                        <a14:foregroundMark x1="23636" y1="26818" x2="81364" y2="75455"/>
                        <a14:foregroundMark x1="79773" y1="18409" x2="19091" y2="84545"/>
                        <a14:foregroundMark x1="13182" y1="57273" x2="90455" y2="42500"/>
                        <a14:foregroundMark x1="72727" y1="34545" x2="76818" y2="57727"/>
                        <a14:foregroundMark x1="62045" y1="35909" x2="34318" y2="73864"/>
                        <a14:foregroundMark x1="20682" y1="62273" x2="20682" y2="62273"/>
                        <a14:foregroundMark x1="21136" y1="57273" x2="21136" y2="54091"/>
                        <a14:foregroundMark x1="24091" y1="41591" x2="24091" y2="41591"/>
                        <a14:foregroundMark x1="26136" y1="39091" x2="29318" y2="38636"/>
                        <a14:foregroundMark x1="32727" y1="39091" x2="43409" y2="56136"/>
                        <a14:foregroundMark x1="47955" y1="60227" x2="54091" y2="63182"/>
                        <a14:foregroundMark x1="60455" y1="66364" x2="61591" y2="68409"/>
                        <a14:foregroundMark x1="61136" y1="75909" x2="57955" y2="75909"/>
                        <a14:foregroundMark x1="48864" y1="76364" x2="40455" y2="79545"/>
                        <a14:foregroundMark x1="37273" y1="79545" x2="29773" y2="75000"/>
                        <a14:foregroundMark x1="26136" y1="70909" x2="23636" y2="66818"/>
                        <a14:foregroundMark x1="21136" y1="54091" x2="22273" y2="47727"/>
                        <a14:foregroundMark x1="23182" y1="44545" x2="35227" y2="25455"/>
                        <a14:foregroundMark x1="57500" y1="22955" x2="57500" y2="22955"/>
                        <a14:foregroundMark x1="58636" y1="22955" x2="60455" y2="22955"/>
                        <a14:foregroundMark x1="64091" y1="22955" x2="64091" y2="22955"/>
                        <a14:foregroundMark x1="66136" y1="22955" x2="64091" y2="22955"/>
                        <a14:foregroundMark x1="53409" y1="19773" x2="53409" y2="19773"/>
                        <a14:foregroundMark x1="50909" y1="19773" x2="52045" y2="21818"/>
                        <a14:foregroundMark x1="66136" y1="27500" x2="68182" y2="30909"/>
                        <a14:foregroundMark x1="70682" y1="47045" x2="66136" y2="67727"/>
                        <a14:foregroundMark x1="65000" y1="73409" x2="69091" y2="73864"/>
                        <a14:foregroundMark x1="86364" y1="54773" x2="87727" y2="47727"/>
                        <a14:foregroundMark x1="89773" y1="37045" x2="86818" y2="37045"/>
                        <a14:foregroundMark x1="84318" y1="37045" x2="83864" y2="34545"/>
                        <a14:foregroundMark x1="83864" y1="33409" x2="82273" y2="31364"/>
                        <a14:foregroundMark x1="78182" y1="29545" x2="77273" y2="27955"/>
                        <a14:foregroundMark x1="73182" y1="24318" x2="67045" y2="21818"/>
                        <a14:foregroundMark x1="64545" y1="20909" x2="59091" y2="18409"/>
                        <a14:foregroundMark x1="52045" y1="15227" x2="50000" y2="14773"/>
                        <a14:foregroundMark x1="42955" y1="11364" x2="42955" y2="11364"/>
                        <a14:foregroundMark x1="42955" y1="11364" x2="41364" y2="11818"/>
                        <a14:foregroundMark x1="40455" y1="12273" x2="40455" y2="12273"/>
                        <a14:foregroundMark x1="40455" y1="14318" x2="40455" y2="14318"/>
                        <a14:foregroundMark x1="41364" y1="14318" x2="46364" y2="14773"/>
                        <a14:foregroundMark x1="53409" y1="14773" x2="59091" y2="15227"/>
                        <a14:foregroundMark x1="64545" y1="15227" x2="64545" y2="15227"/>
                        <a14:foregroundMark x1="64545" y1="15227" x2="64545" y2="15227"/>
                        <a14:foregroundMark x1="64545" y1="13864" x2="68182" y2="14318"/>
                        <a14:foregroundMark x1="22273" y1="31364" x2="20682" y2="32500"/>
                        <a14:foregroundMark x1="15682" y1="35000" x2="15682" y2="35000"/>
                        <a14:foregroundMark x1="15682" y1="37045" x2="16591" y2="41136"/>
                        <a14:foregroundMark x1="17045" y1="43182" x2="17045" y2="43182"/>
                        <a14:foregroundMark x1="19091" y1="31364" x2="20682" y2="28864"/>
                        <a14:foregroundMark x1="24091" y1="21818" x2="24091" y2="21818"/>
                        <a14:foregroundMark x1="24773" y1="20455" x2="24773" y2="20455"/>
                        <a14:foregroundMark x1="22727" y1="26818" x2="22727" y2="49091"/>
                        <a14:foregroundMark x1="22727" y1="59318" x2="21591" y2="63182"/>
                        <a14:foregroundMark x1="19545" y1="66364" x2="19545" y2="66364"/>
                        <a14:foregroundMark x1="20682" y1="68864" x2="20682" y2="68864"/>
                        <a14:foregroundMark x1="16136" y1="63182" x2="16136" y2="63182"/>
                        <a14:foregroundMark x1="17727" y1="64773" x2="23182" y2="71364"/>
                        <a14:foregroundMark x1="26136" y1="72273" x2="29773" y2="73409"/>
                        <a14:foregroundMark x1="34318" y1="73864" x2="37727" y2="75909"/>
                        <a14:foregroundMark x1="41364" y1="78409" x2="41364" y2="78409"/>
                        <a14:foregroundMark x1="41818" y1="82955" x2="41818" y2="82955"/>
                        <a14:foregroundMark x1="42955" y1="84545" x2="45455" y2="85909"/>
                        <a14:foregroundMark x1="49545" y1="85909" x2="52500" y2="86591"/>
                        <a14:foregroundMark x1="60000" y1="86591" x2="63636" y2="85455"/>
                        <a14:foregroundMark x1="66591" y1="84091" x2="67045" y2="82500"/>
                        <a14:foregroundMark x1="67727" y1="77500" x2="32273" y2="60227"/>
                        <a14:foregroundMark x1="35909" y1="44545" x2="45909" y2="40455"/>
                        <a14:foregroundMark x1="54545" y1="34545" x2="58636" y2="42045"/>
                        <a14:foregroundMark x1="65000" y1="53636" x2="65000" y2="73864"/>
                        <a14:foregroundMark x1="57500" y1="75909" x2="54091" y2="84091"/>
                        <a14:foregroundMark x1="59091" y1="93636" x2="63636" y2="92500"/>
                        <a14:foregroundMark x1="68182" y1="84091" x2="68182" y2="82500"/>
                        <a14:foregroundMark x1="68182" y1="79545" x2="69091" y2="77500"/>
                        <a14:foregroundMark x1="70682" y1="76364" x2="72273" y2="76364"/>
                        <a14:foregroundMark x1="74773" y1="75909" x2="74773" y2="75909"/>
                        <a14:foregroundMark x1="75227" y1="75455" x2="75227" y2="73864"/>
                        <a14:foregroundMark x1="75227" y1="71818" x2="74091" y2="73409"/>
                        <a14:foregroundMark x1="66136" y1="82045" x2="42955" y2="82955"/>
                        <a14:foregroundMark x1="35227" y1="78864" x2="50000" y2="65227"/>
                        <a14:foregroundMark x1="61591" y1="63864" x2="67727" y2="65909"/>
                        <a14:foregroundMark x1="74773" y1="62727" x2="87727" y2="56818"/>
                        <a14:foregroundMark x1="87273" y1="50682" x2="76818" y2="41136"/>
                        <a14:foregroundMark x1="61591" y1="29545" x2="45000" y2="25000"/>
                        <a14:foregroundMark x1="26818" y1="22273" x2="26818" y2="30000"/>
                        <a14:foregroundMark x1="28636" y1="43636" x2="28182" y2="49545"/>
                        <a14:foregroundMark x1="11136" y1="53636" x2="11136" y2="53636"/>
                        <a14:foregroundMark x1="11136" y1="51591" x2="38409" y2="46136"/>
                      </a14:backgroundRemoval>
                    </a14:imgEffect>
                  </a14:imgLayer>
                </a14:imgProps>
              </a:ext>
              <a:ext uri="{28A0092B-C50C-407E-A947-70E740481C1C}">
                <a14:useLocalDpi xmlns:a14="http://schemas.microsoft.com/office/drawing/2010/main" val="0"/>
              </a:ext>
            </a:extLst>
          </a:blip>
          <a:stretch>
            <a:fillRect/>
          </a:stretch>
        </p:blipFill>
        <p:spPr>
          <a:xfrm>
            <a:off x="10172699" y="4844472"/>
            <a:ext cx="1940169" cy="1940169"/>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ctrTitle"/>
          </p:nvPr>
        </p:nvSpPr>
        <p:spPr>
          <a:xfrm>
            <a:off x="0" y="2546429"/>
            <a:ext cx="12192000" cy="963533"/>
          </a:xfrm>
          <a:solidFill>
            <a:srgbClr val="0070C0"/>
          </a:solidFill>
        </p:spPr>
        <p:txBody>
          <a:bodyPr>
            <a:normAutofit/>
          </a:bodyPr>
          <a:lstStyle/>
          <a:p>
            <a:pPr algn="ctr"/>
            <a:r>
              <a:rPr lang="en-US" b="1" dirty="0" smtClean="0">
                <a:solidFill>
                  <a:schemeClr val="bg1"/>
                </a:solidFill>
                <a:effectLst>
                  <a:outerShdw blurRad="38100" dist="38100" dir="2700000" algn="tl">
                    <a:srgbClr val="000000">
                      <a:alpha val="43137"/>
                    </a:srgbClr>
                  </a:outerShdw>
                </a:effectLst>
                <a:latin typeface="Mufferaw" panose="03080602050302020201" pitchFamily="66" charset="0"/>
                <a:cs typeface="Arial" panose="020B0604020202020204" pitchFamily="34" charset="0"/>
              </a:rPr>
              <a:t>water sports and activities</a:t>
            </a:r>
            <a:endParaRPr lang="en-US" b="1" dirty="0">
              <a:solidFill>
                <a:schemeClr val="bg1"/>
              </a:solidFill>
              <a:effectLst>
                <a:outerShdw blurRad="38100" dist="38100" dir="2700000" algn="tl">
                  <a:srgbClr val="000000">
                    <a:alpha val="43137"/>
                  </a:srgbClr>
                </a:outerShdw>
              </a:effectLst>
              <a:latin typeface="Mufferaw" panose="03080602050302020201" pitchFamily="66" charset="0"/>
              <a:cs typeface="Arial" panose="020B0604020202020204" pitchFamily="34" charset="0"/>
            </a:endParaRPr>
          </a:p>
        </p:txBody>
      </p:sp>
      <p:sp>
        <p:nvSpPr>
          <p:cNvPr id="7" name="Subtitle 6"/>
          <p:cNvSpPr>
            <a:spLocks noGrp="1"/>
          </p:cNvSpPr>
          <p:nvPr>
            <p:ph type="subTitle" idx="1"/>
          </p:nvPr>
        </p:nvSpPr>
        <p:spPr>
          <a:xfrm>
            <a:off x="1131277" y="3645282"/>
            <a:ext cx="9929446" cy="1063869"/>
          </a:xfrm>
        </p:spPr>
        <p:txBody>
          <a:bodyPr/>
          <a:lstStyle/>
          <a:p>
            <a:r>
              <a:rPr lang="en-US" dirty="0" smtClean="0"/>
              <a:t>Naval Safety Center</a:t>
            </a:r>
            <a:endParaRPr lang="en-US" dirty="0"/>
          </a:p>
        </p:txBody>
      </p:sp>
    </p:spTree>
    <p:extLst>
      <p:ext uri="{BB962C8B-B14F-4D97-AF65-F5344CB8AC3E}">
        <p14:creationId xmlns:p14="http://schemas.microsoft.com/office/powerpoint/2010/main" val="308907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1333221" y="1674963"/>
            <a:ext cx="9540536" cy="707886"/>
          </a:xfrm>
          <a:prstGeom prst="rect">
            <a:avLst/>
          </a:prstGeom>
        </p:spPr>
        <p:txBody>
          <a:bodyPr wrap="square">
            <a:spAutoFit/>
          </a:bodyPr>
          <a:lstStyle/>
          <a:p>
            <a:r>
              <a:rPr lang="en-US" sz="2000" b="1" dirty="0">
                <a:latin typeface="Mufferaw" panose="03080602050302020201" pitchFamily="66" charset="0"/>
              </a:rPr>
              <a:t>The most common Boating mishaps include injuries sustained during slips, trips, and falls</a:t>
            </a:r>
          </a:p>
        </p:txBody>
      </p:sp>
      <p:sp>
        <p:nvSpPr>
          <p:cNvPr id="6" name="TextBox 5"/>
          <p:cNvSpPr txBox="1"/>
          <p:nvPr/>
        </p:nvSpPr>
        <p:spPr>
          <a:xfrm>
            <a:off x="3959441" y="905522"/>
            <a:ext cx="4288097" cy="769441"/>
          </a:xfrm>
          <a:prstGeom prst="rect">
            <a:avLst/>
          </a:prstGeom>
          <a:noFill/>
        </p:spPr>
        <p:txBody>
          <a:bodyPr wrap="none" rtlCol="0">
            <a:spAutoFit/>
          </a:bodyPr>
          <a:lstStyle/>
          <a:p>
            <a:r>
              <a:rPr lang="en-US" sz="4400" b="1" dirty="0" smtClean="0">
                <a:solidFill>
                  <a:schemeClr val="accent1">
                    <a:lumMod val="75000"/>
                  </a:schemeClr>
                </a:solidFill>
                <a:latin typeface="Mufferaw" panose="03080602050302020201" pitchFamily="66" charset="0"/>
              </a:rPr>
              <a:t>Boating Mishaps</a:t>
            </a:r>
            <a:endParaRPr lang="en-US" sz="4400" b="1" dirty="0">
              <a:solidFill>
                <a:schemeClr val="accent1">
                  <a:lumMod val="75000"/>
                </a:schemeClr>
              </a:solidFill>
              <a:latin typeface="Mufferaw" panose="03080602050302020201" pitchFamily="66" charset="0"/>
            </a:endParaRPr>
          </a:p>
        </p:txBody>
      </p:sp>
      <p:grpSp>
        <p:nvGrpSpPr>
          <p:cNvPr id="10" name="Group 9"/>
          <p:cNvGrpSpPr/>
          <p:nvPr/>
        </p:nvGrpSpPr>
        <p:grpSpPr>
          <a:xfrm>
            <a:off x="1266512" y="2307308"/>
            <a:ext cx="2692929" cy="3271698"/>
            <a:chOff x="1439753" y="2652552"/>
            <a:chExt cx="2692929" cy="3271698"/>
          </a:xfrm>
        </p:grpSpPr>
        <p:sp>
          <p:nvSpPr>
            <p:cNvPr id="8" name="TextBox 7"/>
            <p:cNvSpPr txBox="1"/>
            <p:nvPr/>
          </p:nvSpPr>
          <p:spPr>
            <a:xfrm>
              <a:off x="1439754" y="4446922"/>
              <a:ext cx="269292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number of mishaps involved injuries sustained while departing a boat: either jumping off, walking off, or falling.</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9753" y="2652552"/>
              <a:ext cx="2692929" cy="1794370"/>
            </a:xfrm>
            <a:prstGeom prst="rect">
              <a:avLst/>
            </a:prstGeom>
          </p:spPr>
        </p:pic>
      </p:grpSp>
      <p:grpSp>
        <p:nvGrpSpPr>
          <p:cNvPr id="13" name="Group 12"/>
          <p:cNvGrpSpPr/>
          <p:nvPr/>
        </p:nvGrpSpPr>
        <p:grpSpPr>
          <a:xfrm>
            <a:off x="4292444" y="2307308"/>
            <a:ext cx="3622090" cy="3616942"/>
            <a:chOff x="4935983" y="2652552"/>
            <a:chExt cx="3622090" cy="3616942"/>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5984" y="2652552"/>
              <a:ext cx="3622089" cy="2416613"/>
            </a:xfrm>
            <a:prstGeom prst="rect">
              <a:avLst/>
            </a:prstGeom>
          </p:spPr>
        </p:pic>
        <p:sp>
          <p:nvSpPr>
            <p:cNvPr id="12" name="TextBox 11"/>
            <p:cNvSpPr txBox="1"/>
            <p:nvPr/>
          </p:nvSpPr>
          <p:spPr>
            <a:xfrm>
              <a:off x="4935983" y="5069165"/>
              <a:ext cx="362208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service member received stitches and tetanus shot when they slipped off of a platform and cut their arm on a boat propeller.</a:t>
              </a:r>
              <a:endParaRPr lang="en-US" dirty="0"/>
            </a:p>
          </p:txBody>
        </p:sp>
      </p:gr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7536" y="2307308"/>
            <a:ext cx="2505740" cy="2004716"/>
          </a:xfrm>
          <a:prstGeom prst="rect">
            <a:avLst/>
          </a:prstGeom>
        </p:spPr>
      </p:pic>
      <p:sp>
        <p:nvSpPr>
          <p:cNvPr id="15" name="TextBox 14"/>
          <p:cNvSpPr txBox="1"/>
          <p:nvPr/>
        </p:nvSpPr>
        <p:spPr>
          <a:xfrm>
            <a:off x="8247536" y="4312024"/>
            <a:ext cx="250574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While assisting other boaters, a service member injured their knee while securing a line to a cleat. </a:t>
            </a:r>
            <a:endParaRPr lang="en-US" dirty="0"/>
          </a:p>
        </p:txBody>
      </p:sp>
    </p:spTree>
    <p:extLst>
      <p:ext uri="{BB962C8B-B14F-4D97-AF65-F5344CB8AC3E}">
        <p14:creationId xmlns:p14="http://schemas.microsoft.com/office/powerpoint/2010/main" val="370263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3361577" y="61820"/>
            <a:ext cx="7162800" cy="923925"/>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3544" y="153395"/>
            <a:ext cx="4758869" cy="74077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solidFill>
                  <a:schemeClr val="bg1"/>
                </a:solidFill>
                <a:latin typeface="Mufferaw" panose="03080602050302020201" pitchFamily="66" charset="0"/>
              </a:rPr>
              <a:t>Diving and jumping</a:t>
            </a:r>
            <a:endParaRPr lang="en-US" b="1" dirty="0">
              <a:solidFill>
                <a:schemeClr val="bg1"/>
              </a:solidFill>
              <a:latin typeface="Mufferaw" panose="03080602050302020201" pitchFamily="66"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2710" y="523784"/>
            <a:ext cx="2350719" cy="596135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666005" y="1201108"/>
            <a:ext cx="7014695" cy="2610202"/>
          </a:xfrm>
          <a:prstGeom prst="rect">
            <a:avLst/>
          </a:prstGeom>
        </p:spPr>
        <p:txBody>
          <a:bodyPr wrap="square">
            <a:spAutoFit/>
          </a:bodyPr>
          <a:lstStyle/>
          <a:p>
            <a:pPr>
              <a:lnSpc>
                <a:spcPct val="107000"/>
              </a:lnSpc>
              <a:spcAft>
                <a:spcPts val="800"/>
              </a:spcAft>
            </a:pPr>
            <a:r>
              <a:rPr lang="en-US" sz="2000" b="1" dirty="0">
                <a:latin typeface="Mufferaw" panose="03080602050302020201" pitchFamily="66" charset="0"/>
                <a:ea typeface="Calibri" panose="020F0502020204030204" pitchFamily="34" charset="0"/>
                <a:cs typeface="Times New Roman" panose="02020603050405020304" pitchFamily="18" charset="0"/>
              </a:rPr>
              <a:t>High Diving is the act of diving into water from great </a:t>
            </a:r>
            <a:r>
              <a:rPr lang="en-US" sz="2000" b="1" dirty="0" smtClean="0">
                <a:latin typeface="Mufferaw" panose="03080602050302020201" pitchFamily="66" charset="0"/>
                <a:ea typeface="Calibri" panose="020F0502020204030204" pitchFamily="34" charset="0"/>
                <a:cs typeface="Times New Roman" panose="02020603050405020304" pitchFamily="18" charset="0"/>
              </a:rPr>
              <a:t>heights</a:t>
            </a:r>
            <a:endParaRPr lang="en-US" sz="2000" b="1" dirty="0">
              <a:latin typeface="Mufferaw" panose="03080602050302020201" pitchFamily="66"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Always jump feet first to avoid injury to head, </a:t>
            </a:r>
            <a:r>
              <a:rPr lang="en-US" dirty="0" smtClean="0">
                <a:latin typeface="Calibri" panose="020F0502020204030204" pitchFamily="34" charset="0"/>
                <a:ea typeface="Calibri" panose="020F0502020204030204" pitchFamily="34" charset="0"/>
                <a:cs typeface="Times New Roman" panose="02020603050405020304" pitchFamily="18" charset="0"/>
              </a:rPr>
              <a:t>neck, </a:t>
            </a:r>
            <a:r>
              <a:rPr lang="en-US" dirty="0">
                <a:latin typeface="Calibri" panose="020F0502020204030204" pitchFamily="34" charset="0"/>
                <a:ea typeface="Calibri" panose="020F0502020204030204" pitchFamily="34" charset="0"/>
                <a:cs typeface="Times New Roman" panose="02020603050405020304" pitchFamily="18" charset="0"/>
              </a:rPr>
              <a:t>and arms</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Use caution when jumping into unclear water </a:t>
            </a:r>
            <a:r>
              <a:rPr lang="en-US" dirty="0" smtClean="0">
                <a:latin typeface="Calibri" panose="020F0502020204030204" pitchFamily="34" charset="0"/>
                <a:ea typeface="Calibri" panose="020F0502020204030204" pitchFamily="34" charset="0"/>
                <a:cs typeface="Times New Roman" panose="02020603050405020304" pitchFamily="18" charset="0"/>
              </a:rPr>
              <a:t>as there could be obstructions </a:t>
            </a:r>
            <a:r>
              <a:rPr lang="en-US" dirty="0">
                <a:latin typeface="Calibri" panose="020F0502020204030204" pitchFamily="34" charset="0"/>
                <a:ea typeface="Calibri" panose="020F0502020204030204" pitchFamily="34" charset="0"/>
                <a:cs typeface="Times New Roman" panose="02020603050405020304" pitchFamily="18" charset="0"/>
              </a:rPr>
              <a:t>that could cause injury</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Never dive into shallow water</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Jumping or diving from great heights creates a risk of injuring muscles, bones, and </a:t>
            </a:r>
            <a:r>
              <a:rPr lang="en-US" dirty="0" smtClean="0">
                <a:latin typeface="Calibri" panose="020F0502020204030204" pitchFamily="34" charset="0"/>
                <a:ea typeface="Calibri" panose="020F0502020204030204" pitchFamily="34" charset="0"/>
                <a:cs typeface="Times New Roman" panose="02020603050405020304" pitchFamily="18" charset="0"/>
              </a:rPr>
              <a:t>joints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750" y="4812405"/>
            <a:ext cx="2693296" cy="178475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9725" y="4055535"/>
            <a:ext cx="2688382" cy="2016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7406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flipH="1">
            <a:off x="742631" y="1502909"/>
            <a:ext cx="5067937" cy="4845961"/>
          </a:xfrm>
          <a:prstGeom prst="rect">
            <a:avLst/>
          </a:prstGeom>
          <a:ln>
            <a:noFill/>
          </a:ln>
          <a:effectLst>
            <a:outerShdw blurRad="292100" dist="139700" dir="2700000" algn="tl" rotWithShape="0">
              <a:srgbClr val="333333">
                <a:alpha val="65000"/>
              </a:srgbClr>
            </a:outerShdw>
          </a:effectLst>
        </p:spPr>
      </p:pic>
      <p:sp>
        <p:nvSpPr>
          <p:cNvPr id="3" name="Teardrop 2"/>
          <p:cNvSpPr/>
          <p:nvPr/>
        </p:nvSpPr>
        <p:spPr>
          <a:xfrm rot="16200000">
            <a:off x="0" y="0"/>
            <a:ext cx="3276600" cy="3276600"/>
          </a:xfrm>
          <a:prstGeom prst="teardrop">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526556" y="895349"/>
            <a:ext cx="2426194" cy="1264786"/>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smtClean="0">
                <a:solidFill>
                  <a:schemeClr val="bg1"/>
                </a:solidFill>
                <a:latin typeface="Mufferaw" panose="03080602050302020201" pitchFamily="66" charset="0"/>
              </a:rPr>
              <a:t>Scuba diving</a:t>
            </a:r>
          </a:p>
        </p:txBody>
      </p:sp>
      <p:sp>
        <p:nvSpPr>
          <p:cNvPr id="2" name="Rectangle 1"/>
          <p:cNvSpPr/>
          <p:nvPr/>
        </p:nvSpPr>
        <p:spPr>
          <a:xfrm>
            <a:off x="6334126" y="1502909"/>
            <a:ext cx="4876799" cy="4708981"/>
          </a:xfrm>
          <a:prstGeom prst="rect">
            <a:avLst/>
          </a:prstGeom>
        </p:spPr>
        <p:txBody>
          <a:bodyPr wrap="square">
            <a:spAutoFit/>
          </a:bodyPr>
          <a:lstStyle/>
          <a:p>
            <a:pPr marL="285750" indent="-285750">
              <a:spcAft>
                <a:spcPts val="600"/>
              </a:spcAft>
              <a:buFont typeface="Wingdings" panose="05000000000000000000" pitchFamily="2" charset="2"/>
              <a:buChar char="ü"/>
            </a:pPr>
            <a:r>
              <a:rPr lang="en-US" sz="2000" dirty="0"/>
              <a:t>Take a diving course, and always refresh yourself before each dive</a:t>
            </a:r>
          </a:p>
          <a:p>
            <a:pPr marL="285750" indent="-285750">
              <a:spcAft>
                <a:spcPts val="600"/>
              </a:spcAft>
              <a:buFont typeface="Wingdings" panose="05000000000000000000" pitchFamily="2" charset="2"/>
              <a:buChar char="ü"/>
            </a:pPr>
            <a:r>
              <a:rPr lang="en-US" sz="2000" dirty="0"/>
              <a:t>“Plan your dive, dive your plan”</a:t>
            </a:r>
          </a:p>
          <a:p>
            <a:pPr marL="285750" indent="-285750">
              <a:spcAft>
                <a:spcPts val="600"/>
              </a:spcAft>
              <a:buFont typeface="Wingdings" panose="05000000000000000000" pitchFamily="2" charset="2"/>
              <a:buChar char="ü"/>
            </a:pPr>
            <a:r>
              <a:rPr lang="en-US" sz="2000" b="1" dirty="0"/>
              <a:t>Never dive alone</a:t>
            </a:r>
            <a:r>
              <a:rPr lang="en-US" sz="2000" dirty="0"/>
              <a:t>, use the buddy system</a:t>
            </a:r>
          </a:p>
          <a:p>
            <a:pPr marL="285750" indent="-285750">
              <a:spcAft>
                <a:spcPts val="600"/>
              </a:spcAft>
              <a:buFont typeface="Wingdings" panose="05000000000000000000" pitchFamily="2" charset="2"/>
              <a:buChar char="ü"/>
            </a:pPr>
            <a:r>
              <a:rPr lang="en-US" sz="2000" dirty="0"/>
              <a:t>Always check your gear before each dive</a:t>
            </a:r>
          </a:p>
          <a:p>
            <a:pPr marL="285750" indent="-285750">
              <a:spcAft>
                <a:spcPts val="600"/>
              </a:spcAft>
              <a:buFont typeface="Wingdings" panose="05000000000000000000" pitchFamily="2" charset="2"/>
              <a:buChar char="ü"/>
            </a:pPr>
            <a:r>
              <a:rPr lang="en-US" sz="2000" dirty="0"/>
              <a:t>Always dive in your comfort zone or skill level</a:t>
            </a:r>
          </a:p>
          <a:p>
            <a:pPr marL="285750" indent="-285750">
              <a:spcAft>
                <a:spcPts val="600"/>
              </a:spcAft>
              <a:buFont typeface="Wingdings" panose="05000000000000000000" pitchFamily="2" charset="2"/>
              <a:buChar char="ü"/>
            </a:pPr>
            <a:r>
              <a:rPr lang="en-US" sz="2000" dirty="0" smtClean="0"/>
              <a:t>Holding </a:t>
            </a:r>
            <a:r>
              <a:rPr lang="en-US" sz="2000" dirty="0"/>
              <a:t>your breath underwater can result in serious injury or even death</a:t>
            </a:r>
          </a:p>
          <a:p>
            <a:pPr marL="285750" indent="-285750">
              <a:spcAft>
                <a:spcPts val="600"/>
              </a:spcAft>
              <a:buFont typeface="Wingdings" panose="05000000000000000000" pitchFamily="2" charset="2"/>
              <a:buChar char="ü"/>
            </a:pPr>
            <a:r>
              <a:rPr lang="en-US" sz="2000" dirty="0" smtClean="0"/>
              <a:t>Take </a:t>
            </a:r>
            <a:r>
              <a:rPr lang="en-US" sz="2000" dirty="0"/>
              <a:t>time to establish positive buoyancy first</a:t>
            </a:r>
          </a:p>
          <a:p>
            <a:pPr marL="285750" indent="-285750">
              <a:spcAft>
                <a:spcPts val="600"/>
              </a:spcAft>
              <a:buFont typeface="Wingdings" panose="05000000000000000000" pitchFamily="2" charset="2"/>
              <a:buChar char="ü"/>
            </a:pPr>
            <a:r>
              <a:rPr lang="en-US" sz="2000" dirty="0" smtClean="0"/>
              <a:t>Practice </a:t>
            </a:r>
            <a:r>
              <a:rPr lang="en-US" sz="2000" dirty="0"/>
              <a:t>safe ascents to avoid “the bends”</a:t>
            </a:r>
          </a:p>
          <a:p>
            <a:pPr marL="285750" indent="-285750">
              <a:spcAft>
                <a:spcPts val="600"/>
              </a:spcAft>
              <a:buFont typeface="Wingdings" panose="05000000000000000000" pitchFamily="2" charset="2"/>
              <a:buChar char="ü"/>
            </a:pPr>
            <a:r>
              <a:rPr lang="en-US" sz="2000" dirty="0"/>
              <a:t>Pay attention to other </a:t>
            </a:r>
            <a:r>
              <a:rPr lang="en-US" sz="2000" dirty="0" smtClean="0"/>
              <a:t>divers</a:t>
            </a:r>
            <a:endParaRPr lang="en-US" sz="2000" dirty="0"/>
          </a:p>
        </p:txBody>
      </p:sp>
    </p:spTree>
    <p:extLst>
      <p:ext uri="{BB962C8B-B14F-4D97-AF65-F5344CB8AC3E}">
        <p14:creationId xmlns:p14="http://schemas.microsoft.com/office/powerpoint/2010/main" val="991890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 name="Title 1"/>
          <p:cNvSpPr txBox="1">
            <a:spLocks/>
          </p:cNvSpPr>
          <p:nvPr/>
        </p:nvSpPr>
        <p:spPr>
          <a:xfrm flipH="1">
            <a:off x="0" y="0"/>
            <a:ext cx="8433787" cy="1269074"/>
          </a:xfrm>
          <a:prstGeom prst="flowChartInputOutput">
            <a:avLst/>
          </a:prstGeom>
          <a:solidFill>
            <a:schemeClr val="accent1">
              <a:lumMod val="75000"/>
            </a:schemeClr>
          </a:solidFill>
          <a:ln>
            <a:noFill/>
          </a:ln>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smtClean="0">
                <a:solidFill>
                  <a:schemeClr val="bg1"/>
                </a:solidFill>
                <a:latin typeface="Mufferaw" panose="03080602050302020201" pitchFamily="66" charset="0"/>
              </a:rPr>
              <a:t>Scuba diving Mishaps</a:t>
            </a:r>
          </a:p>
        </p:txBody>
      </p:sp>
      <p:sp>
        <p:nvSpPr>
          <p:cNvPr id="2" name="Rectangle 1"/>
          <p:cNvSpPr/>
          <p:nvPr/>
        </p:nvSpPr>
        <p:spPr>
          <a:xfrm>
            <a:off x="6989566" y="2541106"/>
            <a:ext cx="4178544" cy="707886"/>
          </a:xfrm>
          <a:prstGeom prst="rect">
            <a:avLst/>
          </a:prstGeom>
        </p:spPr>
        <p:txBody>
          <a:bodyPr wrap="square">
            <a:spAutoFit/>
          </a:bodyPr>
          <a:lstStyle/>
          <a:p>
            <a:pPr algn="ctr"/>
            <a:r>
              <a:rPr lang="en-US" sz="2000" b="1" dirty="0" smtClean="0">
                <a:latin typeface="Mufferaw" panose="03080602050302020201" pitchFamily="66" charset="0"/>
              </a:rPr>
              <a:t>diving can be dangerous, or even deadly if you are not careful </a:t>
            </a:r>
            <a:endParaRPr lang="en-US" sz="2000" b="1" dirty="0">
              <a:effectLst>
                <a:outerShdw blurRad="38100" dist="38100" dir="2700000" algn="tl">
                  <a:srgbClr val="000000">
                    <a:alpha val="43137"/>
                  </a:srgbClr>
                </a:outerShdw>
              </a:effectLst>
              <a:latin typeface="Mufferaw" panose="03080602050302020201" pitchFamily="66" charset="0"/>
            </a:endParaRPr>
          </a:p>
        </p:txBody>
      </p:sp>
      <p:grpSp>
        <p:nvGrpSpPr>
          <p:cNvPr id="12" name="Group 11"/>
          <p:cNvGrpSpPr/>
          <p:nvPr/>
        </p:nvGrpSpPr>
        <p:grpSpPr>
          <a:xfrm>
            <a:off x="3535146" y="4521024"/>
            <a:ext cx="7619396" cy="1943676"/>
            <a:chOff x="5372546" y="2336636"/>
            <a:chExt cx="7619396" cy="1943676"/>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2546" y="2336636"/>
              <a:ext cx="2905582" cy="1943676"/>
            </a:xfrm>
            <a:prstGeom prst="rect">
              <a:avLst/>
            </a:prstGeom>
          </p:spPr>
        </p:pic>
        <p:sp>
          <p:nvSpPr>
            <p:cNvPr id="7" name="Rectangle 6"/>
            <p:cNvSpPr/>
            <p:nvPr/>
          </p:nvSpPr>
          <p:spPr>
            <a:xfrm>
              <a:off x="8278128" y="2336636"/>
              <a:ext cx="4713814"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A </a:t>
              </a:r>
              <a:r>
                <a:rPr lang="en-US" sz="2000" dirty="0" smtClean="0"/>
                <a:t>service </a:t>
              </a:r>
              <a:r>
                <a:rPr lang="en-US" sz="2000" dirty="0"/>
                <a:t>member suffered delayed symptoms of decompression sickness. Several hours after a deep dive, the service member was admitted to the emergency room where dive related complications were confirmed and treated.</a:t>
              </a:r>
            </a:p>
          </p:txBody>
        </p:sp>
      </p:grpSp>
      <p:grpSp>
        <p:nvGrpSpPr>
          <p:cNvPr id="13" name="Group 12"/>
          <p:cNvGrpSpPr/>
          <p:nvPr/>
        </p:nvGrpSpPr>
        <p:grpSpPr>
          <a:xfrm>
            <a:off x="1114086" y="2202805"/>
            <a:ext cx="5326642" cy="1945059"/>
            <a:chOff x="6096865" y="1959005"/>
            <a:chExt cx="5326642" cy="1945059"/>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7925" y="1959005"/>
              <a:ext cx="2905582" cy="1945059"/>
            </a:xfrm>
            <a:prstGeom prst="rect">
              <a:avLst/>
            </a:prstGeom>
          </p:spPr>
        </p:pic>
        <p:sp>
          <p:nvSpPr>
            <p:cNvPr id="11" name="TextBox 10"/>
            <p:cNvSpPr txBox="1"/>
            <p:nvPr/>
          </p:nvSpPr>
          <p:spPr>
            <a:xfrm>
              <a:off x="6096865" y="1959005"/>
              <a:ext cx="242106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A service member suffered a laceration from a nylon rope while participating in a dive training course.</a:t>
              </a:r>
              <a:endParaRPr lang="en-US" sz="2000" dirty="0"/>
            </a:p>
          </p:txBody>
        </p:sp>
      </p:grpSp>
    </p:spTree>
    <p:extLst>
      <p:ext uri="{BB962C8B-B14F-4D97-AF65-F5344CB8AC3E}">
        <p14:creationId xmlns:p14="http://schemas.microsoft.com/office/powerpoint/2010/main" val="2231062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TextBox 7"/>
          <p:cNvSpPr txBox="1"/>
          <p:nvPr/>
        </p:nvSpPr>
        <p:spPr>
          <a:xfrm>
            <a:off x="5254102" y="1171362"/>
            <a:ext cx="6235360" cy="4370546"/>
          </a:xfrm>
          <a:prstGeom prst="roundRect">
            <a:avLst>
              <a:gd name="adj" fmla="val 5337"/>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Aft>
                <a:spcPts val="600"/>
              </a:spcAft>
              <a:buFont typeface="Wingdings" panose="05000000000000000000" pitchFamily="2" charset="2"/>
              <a:buChar char="ü"/>
            </a:pPr>
            <a:r>
              <a:rPr lang="en-US" sz="2000" dirty="0"/>
              <a:t>Never snorkel alone</a:t>
            </a:r>
          </a:p>
          <a:p>
            <a:pPr marL="285750" indent="-285750">
              <a:spcAft>
                <a:spcPts val="600"/>
              </a:spcAft>
              <a:buFont typeface="Wingdings" panose="05000000000000000000" pitchFamily="2" charset="2"/>
              <a:buChar char="ü"/>
            </a:pPr>
            <a:r>
              <a:rPr lang="en-US" sz="2000" dirty="0"/>
              <a:t>Know how to clear your mask and snorkel of water</a:t>
            </a:r>
          </a:p>
          <a:p>
            <a:pPr marL="285750" indent="-285750">
              <a:spcAft>
                <a:spcPts val="600"/>
              </a:spcAft>
              <a:buFont typeface="Wingdings" panose="05000000000000000000" pitchFamily="2" charset="2"/>
              <a:buChar char="ü"/>
            </a:pPr>
            <a:r>
              <a:rPr lang="en-US" sz="2000" dirty="0"/>
              <a:t>Ensure your face mask and flippers are properly fitted</a:t>
            </a:r>
          </a:p>
          <a:p>
            <a:pPr marL="285750" indent="-285750">
              <a:spcAft>
                <a:spcPts val="600"/>
              </a:spcAft>
              <a:buFont typeface="Wingdings" panose="05000000000000000000" pitchFamily="2" charset="2"/>
              <a:buChar char="ü"/>
            </a:pPr>
            <a:r>
              <a:rPr lang="en-US" sz="2000" dirty="0" smtClean="0"/>
              <a:t>Stay fit, snorkeling requires the ability to swim and float. </a:t>
            </a:r>
            <a:r>
              <a:rPr lang="en-US" sz="2000" dirty="0"/>
              <a:t>S</a:t>
            </a:r>
            <a:r>
              <a:rPr lang="en-US" sz="2000" dirty="0" smtClean="0"/>
              <a:t>tamina and endurance is a main component to a positive experience</a:t>
            </a:r>
          </a:p>
          <a:p>
            <a:pPr marL="285750" indent="-285750">
              <a:spcAft>
                <a:spcPts val="600"/>
              </a:spcAft>
              <a:buFont typeface="Wingdings" panose="05000000000000000000" pitchFamily="2" charset="2"/>
              <a:buChar char="ü"/>
            </a:pPr>
            <a:r>
              <a:rPr lang="en-US" sz="2000" dirty="0" smtClean="0"/>
              <a:t>Stay close to the shoreline identify entry and exit points to the water, in case you become too tired to swim back</a:t>
            </a:r>
            <a:endParaRPr lang="en-US" sz="2000" dirty="0"/>
          </a:p>
          <a:p>
            <a:pPr marL="285750" indent="-285750">
              <a:spcAft>
                <a:spcPts val="600"/>
              </a:spcAft>
              <a:buFont typeface="Wingdings" panose="05000000000000000000" pitchFamily="2" charset="2"/>
              <a:buChar char="ü"/>
            </a:pPr>
            <a:r>
              <a:rPr lang="en-US" sz="2000" dirty="0" smtClean="0"/>
              <a:t>Always check the weather forecast and sea conditions before entering the surf</a:t>
            </a:r>
          </a:p>
          <a:p>
            <a:pPr marL="285750" indent="-285750">
              <a:spcAft>
                <a:spcPts val="600"/>
              </a:spcAft>
              <a:buFont typeface="Wingdings" panose="05000000000000000000" pitchFamily="2" charset="2"/>
              <a:buChar char="ü"/>
            </a:pPr>
            <a:r>
              <a:rPr lang="en-US" sz="2000" dirty="0" smtClean="0"/>
              <a:t>Remember to apply  (and reapply) sun screen</a:t>
            </a:r>
          </a:p>
        </p:txBody>
      </p:sp>
      <p:grpSp>
        <p:nvGrpSpPr>
          <p:cNvPr id="2" name="Group 1"/>
          <p:cNvGrpSpPr/>
          <p:nvPr/>
        </p:nvGrpSpPr>
        <p:grpSpPr>
          <a:xfrm flipH="1">
            <a:off x="0" y="0"/>
            <a:ext cx="7580575" cy="7343776"/>
            <a:chOff x="4611422" y="0"/>
            <a:chExt cx="7580575" cy="7343776"/>
          </a:xfrm>
        </p:grpSpPr>
        <p:sp>
          <p:nvSpPr>
            <p:cNvPr id="5" name="Flowchart: Delay 4"/>
            <p:cNvSpPr/>
            <p:nvPr/>
          </p:nvSpPr>
          <p:spPr>
            <a:xfrm flipH="1">
              <a:off x="7350711" y="0"/>
              <a:ext cx="4841286" cy="6858000"/>
            </a:xfrm>
            <a:prstGeom prst="flowChartDelay">
              <a:avLst/>
            </a:prstGeom>
            <a:solidFill>
              <a:srgbClr val="61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11422" y="401921"/>
              <a:ext cx="5841084"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b="1" dirty="0" smtClean="0">
                  <a:ln>
                    <a:solidFill>
                      <a:schemeClr val="tx1"/>
                    </a:solidFill>
                  </a:ln>
                  <a:latin typeface="Mufferaw" panose="03080602050302020201" pitchFamily="66" charset="0"/>
                </a:rPr>
                <a:t>Snorkel Safety</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2790" b="89994" l="6733" r="95268">
                          <a14:foregroundMark x1="79618" y1="36992" x2="79618" y2="36992"/>
                          <a14:foregroundMark x1="83803" y1="37417" x2="83803" y2="37417"/>
                        </a14:backgroundRemoval>
                      </a14:imgEffect>
                    </a14:imgLayer>
                  </a14:imgProps>
                </a:ext>
                <a:ext uri="{28A0092B-C50C-407E-A947-70E740481C1C}">
                  <a14:useLocalDpi xmlns:a14="http://schemas.microsoft.com/office/drawing/2010/main"/>
                </a:ext>
              </a:extLst>
            </a:blip>
            <a:stretch>
              <a:fillRect/>
            </a:stretch>
          </p:blipFill>
          <p:spPr>
            <a:xfrm>
              <a:off x="7713217" y="827569"/>
              <a:ext cx="4344137" cy="651620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0916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extBox 3"/>
          <p:cNvSpPr txBox="1"/>
          <p:nvPr/>
        </p:nvSpPr>
        <p:spPr>
          <a:xfrm>
            <a:off x="1924995" y="492989"/>
            <a:ext cx="8332041"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smtClean="0">
                <a:solidFill>
                  <a:srgbClr val="61C8BF"/>
                </a:solidFill>
                <a:latin typeface="Mufferaw" panose="03080602050302020201" pitchFamily="66" charset="0"/>
              </a:rPr>
              <a:t>Snorkeling mishaps in 2018</a:t>
            </a:r>
          </a:p>
        </p:txBody>
      </p:sp>
      <p:grpSp>
        <p:nvGrpSpPr>
          <p:cNvPr id="12" name="Group 11"/>
          <p:cNvGrpSpPr/>
          <p:nvPr/>
        </p:nvGrpSpPr>
        <p:grpSpPr>
          <a:xfrm>
            <a:off x="1017917" y="3544895"/>
            <a:ext cx="3243532" cy="2747817"/>
            <a:chOff x="586595" y="1606225"/>
            <a:chExt cx="3243532" cy="2747817"/>
          </a:xfrm>
        </p:grpSpPr>
        <p:sp>
          <p:nvSpPr>
            <p:cNvPr id="2" name="TextBox 1"/>
            <p:cNvSpPr txBox="1"/>
            <p:nvPr/>
          </p:nvSpPr>
          <p:spPr>
            <a:xfrm>
              <a:off x="586595" y="3430712"/>
              <a:ext cx="32435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service member cut their foot on a cluster of coral while snorkeling </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595" y="1606225"/>
              <a:ext cx="3243532" cy="1824487"/>
            </a:xfrm>
            <a:prstGeom prst="rect">
              <a:avLst/>
            </a:prstGeom>
          </p:spPr>
        </p:pic>
      </p:grpSp>
      <p:grpSp>
        <p:nvGrpSpPr>
          <p:cNvPr id="13" name="Group 12"/>
          <p:cNvGrpSpPr/>
          <p:nvPr/>
        </p:nvGrpSpPr>
        <p:grpSpPr>
          <a:xfrm>
            <a:off x="4607126" y="1607822"/>
            <a:ext cx="2733854" cy="4684890"/>
            <a:chOff x="4718648" y="1606226"/>
            <a:chExt cx="2733854" cy="4684890"/>
          </a:xfrm>
        </p:grpSpPr>
        <p:sp>
          <p:nvSpPr>
            <p:cNvPr id="5" name="TextBox 4"/>
            <p:cNvSpPr txBox="1"/>
            <p:nvPr/>
          </p:nvSpPr>
          <p:spPr>
            <a:xfrm>
              <a:off x="4718648" y="3428794"/>
              <a:ext cx="2733853"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Sailor suffered second degree burns on their back while snorkeling. Blisters developed on their shoulders, back and neck. The Sailor had initially applied skin protectant but failed to reapply after the recommended amount of time passed.</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649" y="1606226"/>
              <a:ext cx="2733853" cy="1822568"/>
            </a:xfrm>
            <a:prstGeom prst="rect">
              <a:avLst/>
            </a:prstGeom>
          </p:spPr>
        </p:pic>
      </p:grpSp>
      <p:grpSp>
        <p:nvGrpSpPr>
          <p:cNvPr id="11" name="Group 10"/>
          <p:cNvGrpSpPr/>
          <p:nvPr/>
        </p:nvGrpSpPr>
        <p:grpSpPr>
          <a:xfrm>
            <a:off x="1017917" y="1607822"/>
            <a:ext cx="3243532" cy="1822569"/>
            <a:chOff x="8341022" y="1606224"/>
            <a:chExt cx="3296011" cy="1822569"/>
          </a:xfrm>
        </p:grpSpPr>
        <p:sp>
          <p:nvSpPr>
            <p:cNvPr id="6" name="TextBox 5"/>
            <p:cNvSpPr txBox="1"/>
            <p:nvPr/>
          </p:nvSpPr>
          <p:spPr>
            <a:xfrm>
              <a:off x="9710824" y="1606224"/>
              <a:ext cx="192620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Service member suffered from a perforated eardrum while snorkeling at depths of 15 feet</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1022" y="1606224"/>
              <a:ext cx="1369803" cy="1822569"/>
            </a:xfrm>
            <a:prstGeom prst="rect">
              <a:avLst/>
            </a:prstGeom>
          </p:spPr>
        </p:pic>
      </p:grpSp>
      <p:grpSp>
        <p:nvGrpSpPr>
          <p:cNvPr id="15" name="Group 14"/>
          <p:cNvGrpSpPr/>
          <p:nvPr/>
        </p:nvGrpSpPr>
        <p:grpSpPr>
          <a:xfrm>
            <a:off x="7686655" y="1605105"/>
            <a:ext cx="3685639" cy="4687607"/>
            <a:chOff x="7443875" y="1606224"/>
            <a:chExt cx="3459814" cy="4297717"/>
          </a:xfrm>
        </p:grpSpPr>
        <p:sp>
          <p:nvSpPr>
            <p:cNvPr id="7" name="TextBox 6"/>
            <p:cNvSpPr txBox="1"/>
            <p:nvPr/>
          </p:nvSpPr>
          <p:spPr>
            <a:xfrm>
              <a:off x="7443875" y="3595617"/>
              <a:ext cx="345981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Service member went on a snorkeling spearfishing adventure and was struck in the head by a spear thrown by another snorkeler. The Service member was then transported to the hospital where surgery was performed to remove the lodge spear.</a:t>
              </a:r>
              <a:endParaRPr lang="en-US" dirty="0"/>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3875" y="1606224"/>
              <a:ext cx="3459814" cy="1989393"/>
            </a:xfrm>
            <a:prstGeom prst="rect">
              <a:avLst/>
            </a:prstGeom>
          </p:spPr>
        </p:pic>
      </p:grpSp>
      <p:grpSp>
        <p:nvGrpSpPr>
          <p:cNvPr id="16" name="Group 15"/>
          <p:cNvGrpSpPr/>
          <p:nvPr/>
        </p:nvGrpSpPr>
        <p:grpSpPr>
          <a:xfrm>
            <a:off x="1017917" y="3547612"/>
            <a:ext cx="3243532" cy="2747817"/>
            <a:chOff x="586595" y="1606225"/>
            <a:chExt cx="3243532" cy="2747817"/>
          </a:xfrm>
        </p:grpSpPr>
        <p:sp>
          <p:nvSpPr>
            <p:cNvPr id="17" name="TextBox 16"/>
            <p:cNvSpPr txBox="1"/>
            <p:nvPr/>
          </p:nvSpPr>
          <p:spPr>
            <a:xfrm>
              <a:off x="586595" y="3430712"/>
              <a:ext cx="32435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service member cut their foot on a cluster of coral while snorkeling </a:t>
              </a:r>
              <a:endParaRPr lang="en-US" dirty="0"/>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595" y="1606225"/>
              <a:ext cx="3243532" cy="1824487"/>
            </a:xfrm>
            <a:prstGeom prst="rect">
              <a:avLst/>
            </a:prstGeom>
          </p:spPr>
        </p:pic>
      </p:grpSp>
      <p:grpSp>
        <p:nvGrpSpPr>
          <p:cNvPr id="19" name="Group 18"/>
          <p:cNvGrpSpPr/>
          <p:nvPr/>
        </p:nvGrpSpPr>
        <p:grpSpPr>
          <a:xfrm>
            <a:off x="4607126" y="1610539"/>
            <a:ext cx="2733854" cy="4684890"/>
            <a:chOff x="4718648" y="1606226"/>
            <a:chExt cx="2733854" cy="4684890"/>
          </a:xfrm>
        </p:grpSpPr>
        <p:sp>
          <p:nvSpPr>
            <p:cNvPr id="20" name="TextBox 19"/>
            <p:cNvSpPr txBox="1"/>
            <p:nvPr/>
          </p:nvSpPr>
          <p:spPr>
            <a:xfrm>
              <a:off x="4718648" y="3428794"/>
              <a:ext cx="2733853"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Sailor suffered second degree burns on their back while snorkeling. Blisters developed on their shoulders, back and neck. The Sailor had initially applied skin protectant but failed to reapply after the recommended amount of time passed.</a:t>
              </a:r>
              <a:endParaRPr lang="en-US" dirty="0"/>
            </a:p>
          </p:txBody>
        </p:sp>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8649" y="1606226"/>
              <a:ext cx="2733853" cy="1822568"/>
            </a:xfrm>
            <a:prstGeom prst="rect">
              <a:avLst/>
            </a:prstGeom>
          </p:spPr>
        </p:pic>
      </p:grpSp>
      <p:grpSp>
        <p:nvGrpSpPr>
          <p:cNvPr id="22" name="Group 21"/>
          <p:cNvGrpSpPr/>
          <p:nvPr/>
        </p:nvGrpSpPr>
        <p:grpSpPr>
          <a:xfrm>
            <a:off x="7686655" y="1607822"/>
            <a:ext cx="3685639" cy="4478195"/>
            <a:chOff x="7443875" y="1606224"/>
            <a:chExt cx="3459814" cy="4105723"/>
          </a:xfrm>
        </p:grpSpPr>
        <p:sp>
          <p:nvSpPr>
            <p:cNvPr id="23" name="TextBox 22"/>
            <p:cNvSpPr txBox="1"/>
            <p:nvPr/>
          </p:nvSpPr>
          <p:spPr>
            <a:xfrm>
              <a:off x="7443875" y="3595617"/>
              <a:ext cx="3459814" cy="2116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Service member went on a snorkeling spearfishing adventure and was struck in the head by a spear thrown by another snorkeler. The service member was then transported to the hospital where surgery was performed to remove the lodged spear.</a:t>
              </a:r>
              <a:endParaRPr lang="en-US" dirty="0"/>
            </a:p>
          </p:txBody>
        </p:sp>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43875" y="1606224"/>
              <a:ext cx="3459814" cy="1989393"/>
            </a:xfrm>
            <a:prstGeom prst="rect">
              <a:avLst/>
            </a:prstGeom>
          </p:spPr>
        </p:pic>
      </p:grpSp>
    </p:spTree>
    <p:extLst>
      <p:ext uri="{BB962C8B-B14F-4D97-AF65-F5344CB8AC3E}">
        <p14:creationId xmlns:p14="http://schemas.microsoft.com/office/powerpoint/2010/main" val="4192107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Diagonal Stripe 2"/>
          <p:cNvSpPr/>
          <p:nvPr/>
        </p:nvSpPr>
        <p:spPr>
          <a:xfrm rot="13291748">
            <a:off x="3311552" y="-2059804"/>
            <a:ext cx="4671066" cy="4119610"/>
          </a:xfrm>
          <a:prstGeom prst="diagStripe">
            <a:avLst>
              <a:gd name="adj" fmla="val 68431"/>
            </a:avLst>
          </a:prstGeom>
          <a:solidFill>
            <a:srgbClr val="31B1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4564" y="1887589"/>
            <a:ext cx="2112885" cy="14052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4564" y="1102374"/>
            <a:ext cx="673091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Mufferaw" panose="03080602050302020201" pitchFamily="66" charset="0"/>
              </a:rPr>
              <a:t>Certain Sea life can create risk of infectious wounds: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6231" y="1896466"/>
            <a:ext cx="2109249" cy="140685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4401" y="1886449"/>
            <a:ext cx="2111242" cy="140635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04564" y="1549988"/>
            <a:ext cx="2112885"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Mufferaw" panose="03080602050302020201" pitchFamily="66" charset="0"/>
              </a:rPr>
              <a:t>Sea Urchin</a:t>
            </a:r>
            <a:endParaRPr lang="en-US" b="1" dirty="0">
              <a:latin typeface="Mufferaw" panose="03080602050302020201" pitchFamily="66" charset="0"/>
            </a:endParaRPr>
          </a:p>
        </p:txBody>
      </p:sp>
      <p:sp>
        <p:nvSpPr>
          <p:cNvPr id="10" name="TextBox 9"/>
          <p:cNvSpPr txBox="1"/>
          <p:nvPr/>
        </p:nvSpPr>
        <p:spPr>
          <a:xfrm>
            <a:off x="5222595" y="1549988"/>
            <a:ext cx="2112885"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Mufferaw" panose="03080602050302020201" pitchFamily="66" charset="0"/>
              </a:rPr>
              <a:t>Jelly fish</a:t>
            </a:r>
            <a:endParaRPr lang="en-US" b="1" dirty="0">
              <a:latin typeface="Mufferaw" panose="03080602050302020201" pitchFamily="66" charset="0"/>
            </a:endParaRPr>
          </a:p>
        </p:txBody>
      </p:sp>
      <p:sp>
        <p:nvSpPr>
          <p:cNvPr id="11" name="TextBox 10"/>
          <p:cNvSpPr txBox="1"/>
          <p:nvPr/>
        </p:nvSpPr>
        <p:spPr>
          <a:xfrm>
            <a:off x="2914401" y="1552513"/>
            <a:ext cx="2112885"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Mufferaw" panose="03080602050302020201" pitchFamily="66" charset="0"/>
              </a:rPr>
              <a:t>Sting Ray</a:t>
            </a:r>
          </a:p>
        </p:txBody>
      </p:sp>
      <p:sp>
        <p:nvSpPr>
          <p:cNvPr id="12" name="Title 1"/>
          <p:cNvSpPr txBox="1">
            <a:spLocks/>
          </p:cNvSpPr>
          <p:nvPr/>
        </p:nvSpPr>
        <p:spPr>
          <a:xfrm>
            <a:off x="3873463" y="243439"/>
            <a:ext cx="3738836" cy="58909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chemeClr val="bg1"/>
                </a:solidFill>
                <a:latin typeface="Mufferaw" panose="03080602050302020201" pitchFamily="66" charset="0"/>
              </a:rPr>
              <a:t>Toxic threats</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0789" y="1964441"/>
            <a:ext cx="3985475" cy="253715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7530789" y="1562660"/>
            <a:ext cx="3985475" cy="408623"/>
          </a:xfrm>
          <a:prstGeom prst="roundRect">
            <a:avLst/>
          </a:prstGeom>
          <a:effectLst>
            <a:glow rad="139700">
              <a:schemeClr val="accent6">
                <a:satMod val="175000"/>
                <a:alpha val="40000"/>
              </a:scheme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Mufferaw" panose="03080602050302020201" pitchFamily="66" charset="0"/>
              </a:rPr>
              <a:t>Stone Fish</a:t>
            </a:r>
            <a:endParaRPr lang="en-US" b="1" dirty="0">
              <a:latin typeface="Mufferaw" panose="03080602050302020201" pitchFamily="66" charset="0"/>
            </a:endParaRPr>
          </a:p>
        </p:txBody>
      </p:sp>
      <p:sp>
        <p:nvSpPr>
          <p:cNvPr id="14" name="TextBox 13"/>
          <p:cNvSpPr txBox="1"/>
          <p:nvPr/>
        </p:nvSpPr>
        <p:spPr>
          <a:xfrm>
            <a:off x="604564" y="3871884"/>
            <a:ext cx="6647883" cy="2862322"/>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dirty="0" smtClean="0"/>
              <a:t>Keep in mind that you will be swimming with live animals who have evolved with survivalist defense mechanisms</a:t>
            </a:r>
          </a:p>
          <a:p>
            <a:pPr marL="285750" indent="-285750">
              <a:buFont typeface="Wingdings" panose="05000000000000000000" pitchFamily="2" charset="2"/>
              <a:buChar char="ü"/>
            </a:pPr>
            <a:r>
              <a:rPr lang="en-US" dirty="0" smtClean="0"/>
              <a:t>A jelly fish sting may only burn for a while, but stepping on a sea urchin can lead to infections if the barbs stay embedded in your skin</a:t>
            </a:r>
          </a:p>
          <a:p>
            <a:pPr marL="285750" indent="-285750">
              <a:buFont typeface="Wingdings" panose="05000000000000000000" pitchFamily="2" charset="2"/>
              <a:buChar char="ü"/>
            </a:pPr>
            <a:r>
              <a:rPr lang="en-US" dirty="0" smtClean="0"/>
              <a:t>To avoid injury, practice: </a:t>
            </a:r>
            <a:r>
              <a:rPr lang="en-US" b="1" dirty="0" smtClean="0"/>
              <a:t>look but don’t touch</a:t>
            </a:r>
          </a:p>
          <a:p>
            <a:pPr marL="285750" indent="-285750">
              <a:buFont typeface="Wingdings" panose="05000000000000000000" pitchFamily="2" charset="2"/>
              <a:buChar char="ü"/>
            </a:pPr>
            <a:r>
              <a:rPr lang="en-US" dirty="0" smtClean="0"/>
              <a:t>Do some research and find out what threating sea life exist in your region</a:t>
            </a:r>
          </a:p>
          <a:p>
            <a:pPr marL="285750" indent="-285750">
              <a:buFont typeface="Wingdings" panose="05000000000000000000" pitchFamily="2" charset="2"/>
              <a:buChar char="ü"/>
            </a:pPr>
            <a:r>
              <a:rPr lang="en-US" dirty="0" smtClean="0"/>
              <a:t>Stay close to the shore line, for a quick exit</a:t>
            </a:r>
          </a:p>
          <a:p>
            <a:pPr marL="285750" indent="-285750">
              <a:buFont typeface="Wingdings" panose="05000000000000000000" pitchFamily="2" charset="2"/>
              <a:buChar char="ü"/>
            </a:pPr>
            <a:r>
              <a:rPr lang="en-US" dirty="0" smtClean="0"/>
              <a:t>Never swim alone</a:t>
            </a:r>
          </a:p>
        </p:txBody>
      </p:sp>
      <p:sp>
        <p:nvSpPr>
          <p:cNvPr id="15" name="TextBox 14"/>
          <p:cNvSpPr txBox="1"/>
          <p:nvPr/>
        </p:nvSpPr>
        <p:spPr>
          <a:xfrm>
            <a:off x="7530789" y="3921621"/>
            <a:ext cx="3985475" cy="2862322"/>
          </a:xfrm>
          <a:prstGeom prst="rect">
            <a:avLst/>
          </a:prstGeom>
          <a:effectLst>
            <a:glow rad="139700">
              <a:schemeClr val="accent6">
                <a:satMod val="175000"/>
                <a:alpha val="40000"/>
              </a:scheme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In the summer of 2018, a service member </a:t>
            </a:r>
            <a:r>
              <a:rPr lang="en-US" dirty="0" smtClean="0"/>
              <a:t>was snorkeling. </a:t>
            </a:r>
            <a:r>
              <a:rPr lang="en-US" dirty="0" smtClean="0"/>
              <a:t>While underwater, they reached for what they though was a stone, however quickly realized that the stone was actually a venomous fish. The service member was quickly rushed to the ER and dosed with anti-venom serum. Fortunately they were released after an overnight stay at the hospital. </a:t>
            </a:r>
          </a:p>
        </p:txBody>
      </p:sp>
    </p:spTree>
    <p:extLst>
      <p:ext uri="{BB962C8B-B14F-4D97-AF65-F5344CB8AC3E}">
        <p14:creationId xmlns:p14="http://schemas.microsoft.com/office/powerpoint/2010/main" val="3073752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Flowchart: Document 4"/>
          <p:cNvSpPr/>
          <p:nvPr/>
        </p:nvSpPr>
        <p:spPr>
          <a:xfrm>
            <a:off x="595916" y="0"/>
            <a:ext cx="5276661" cy="1614946"/>
          </a:xfrm>
          <a:prstGeom prst="flowChartDocument">
            <a:avLst/>
          </a:prstGeom>
          <a:solidFill>
            <a:srgbClr val="3A79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226041" y="512690"/>
            <a:ext cx="4015297" cy="58909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chemeClr val="bg1"/>
                </a:solidFill>
                <a:latin typeface="Mufferaw" panose="03080602050302020201" pitchFamily="66" charset="0"/>
              </a:rPr>
              <a:t>Paddle sports</a:t>
            </a:r>
          </a:p>
        </p:txBody>
      </p:sp>
      <p:grpSp>
        <p:nvGrpSpPr>
          <p:cNvPr id="14" name="Group 13"/>
          <p:cNvGrpSpPr/>
          <p:nvPr/>
        </p:nvGrpSpPr>
        <p:grpSpPr>
          <a:xfrm>
            <a:off x="6360850" y="512690"/>
            <a:ext cx="5091345" cy="2584446"/>
            <a:chOff x="6227684" y="669738"/>
            <a:chExt cx="5091345" cy="2584446"/>
          </a:xfrm>
          <a:effectLst>
            <a:outerShdw blurRad="50800" dist="38100" dir="2700000" algn="tl" rotWithShape="0">
              <a:prstClr val="black">
                <a:alpha val="40000"/>
              </a:prstClr>
            </a:outerShdw>
          </a:effectLst>
        </p:grpSpPr>
        <p:sp>
          <p:nvSpPr>
            <p:cNvPr id="10" name="Curved Right Arrow 9"/>
            <p:cNvSpPr/>
            <p:nvPr/>
          </p:nvSpPr>
          <p:spPr>
            <a:xfrm>
              <a:off x="6227684" y="1442515"/>
              <a:ext cx="1176293" cy="1313895"/>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03977" y="669738"/>
              <a:ext cx="3915052" cy="258444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462944" y="750438"/>
              <a:ext cx="1672573" cy="1021556"/>
            </a:xfrm>
            <a:prstGeom prst="roundRect">
              <a:avLst>
                <a:gd name="adj" fmla="val 14060"/>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Mufferaw" panose="03080602050302020201" pitchFamily="66" charset="0"/>
                </a:rPr>
                <a:t>Have a picturesque moment…</a:t>
              </a:r>
              <a:endParaRPr lang="en-US" b="1" dirty="0">
                <a:latin typeface="Mufferaw" panose="03080602050302020201" pitchFamily="66" charset="0"/>
              </a:endParaRPr>
            </a:p>
          </p:txBody>
        </p:sp>
      </p:grpSp>
      <p:sp>
        <p:nvSpPr>
          <p:cNvPr id="16" name="TextBox 15"/>
          <p:cNvSpPr txBox="1"/>
          <p:nvPr/>
        </p:nvSpPr>
        <p:spPr>
          <a:xfrm>
            <a:off x="594803" y="1614946"/>
            <a:ext cx="5277774" cy="4491544"/>
          </a:xfrm>
          <a:prstGeom prst="roundRect">
            <a:avLst>
              <a:gd name="adj" fmla="val 6640"/>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sz="2000" b="1" dirty="0">
                <a:latin typeface="Mufferaw" panose="03080602050302020201" pitchFamily="66" charset="0"/>
              </a:rPr>
              <a:t>Whether it’s kayaking, rafting, </a:t>
            </a:r>
            <a:r>
              <a:rPr lang="en-US" sz="2000" b="1" dirty="0" smtClean="0">
                <a:latin typeface="Mufferaw" panose="03080602050302020201" pitchFamily="66" charset="0"/>
              </a:rPr>
              <a:t>canoeing, </a:t>
            </a:r>
            <a:r>
              <a:rPr lang="en-US" sz="2000" b="1" dirty="0">
                <a:latin typeface="Mufferaw" panose="03080602050302020201" pitchFamily="66" charset="0"/>
              </a:rPr>
              <a:t>or </a:t>
            </a:r>
            <a:r>
              <a:rPr lang="en-US" sz="2000" b="1" dirty="0" smtClean="0">
                <a:latin typeface="Mufferaw" panose="03080602050302020201" pitchFamily="66" charset="0"/>
              </a:rPr>
              <a:t>paddle-boarding, </a:t>
            </a:r>
            <a:r>
              <a:rPr lang="en-US" sz="2000" b="1" dirty="0">
                <a:latin typeface="Mufferaw" panose="03080602050302020201" pitchFamily="66" charset="0"/>
              </a:rPr>
              <a:t>each paddle sport carries its own </a:t>
            </a:r>
            <a:r>
              <a:rPr lang="en-US" sz="2000" b="1" dirty="0" smtClean="0">
                <a:latin typeface="Mufferaw" panose="03080602050302020201" pitchFamily="66" charset="0"/>
              </a:rPr>
              <a:t>risk</a:t>
            </a:r>
            <a:endParaRPr lang="en-US" sz="2000" dirty="0" smtClean="0"/>
          </a:p>
          <a:p>
            <a:pPr marL="285750" indent="-285750">
              <a:spcAft>
                <a:spcPts val="600"/>
              </a:spcAft>
              <a:buFont typeface="Wingdings" panose="05000000000000000000" pitchFamily="2" charset="2"/>
              <a:buChar char="ü"/>
            </a:pPr>
            <a:r>
              <a:rPr lang="en-US" dirty="0" smtClean="0"/>
              <a:t>Paddle in groups or with a buddy</a:t>
            </a:r>
          </a:p>
          <a:p>
            <a:pPr marL="285750" indent="-285750">
              <a:spcAft>
                <a:spcPts val="600"/>
              </a:spcAft>
              <a:buFont typeface="Wingdings" panose="05000000000000000000" pitchFamily="2" charset="2"/>
              <a:buChar char="ü"/>
            </a:pPr>
            <a:r>
              <a:rPr lang="en-US" dirty="0" smtClean="0"/>
              <a:t>Train, prepare and use caution on the water</a:t>
            </a:r>
          </a:p>
          <a:p>
            <a:pPr marL="285750" indent="-285750">
              <a:spcAft>
                <a:spcPts val="600"/>
              </a:spcAft>
              <a:buFont typeface="Wingdings" panose="05000000000000000000" pitchFamily="2" charset="2"/>
              <a:buChar char="ü"/>
            </a:pPr>
            <a:r>
              <a:rPr lang="en-US" dirty="0" smtClean="0"/>
              <a:t>Natural bodies of water are unpredictable and vary in level of risk depending on the weather</a:t>
            </a:r>
          </a:p>
          <a:p>
            <a:pPr marL="285750" indent="-285750">
              <a:spcAft>
                <a:spcPts val="600"/>
              </a:spcAft>
              <a:buFont typeface="Wingdings" panose="05000000000000000000" pitchFamily="2" charset="2"/>
              <a:buChar char="ü"/>
            </a:pPr>
            <a:r>
              <a:rPr lang="en-US" dirty="0" smtClean="0"/>
              <a:t>Recognize natural obstacles and learn how to navigate them</a:t>
            </a:r>
          </a:p>
          <a:p>
            <a:pPr marL="285750" indent="-285750">
              <a:spcAft>
                <a:spcPts val="600"/>
              </a:spcAft>
              <a:buFont typeface="Wingdings" panose="05000000000000000000" pitchFamily="2" charset="2"/>
              <a:buChar char="ü"/>
            </a:pPr>
            <a:r>
              <a:rPr lang="en-US" dirty="0" smtClean="0"/>
              <a:t>Always wear a life preserver</a:t>
            </a:r>
          </a:p>
          <a:p>
            <a:pPr marL="285750" indent="-285750">
              <a:spcAft>
                <a:spcPts val="600"/>
              </a:spcAft>
              <a:buFont typeface="Wingdings" panose="05000000000000000000" pitchFamily="2" charset="2"/>
              <a:buChar char="ü"/>
            </a:pPr>
            <a:r>
              <a:rPr lang="en-US" dirty="0" smtClean="0"/>
              <a:t>Use a paddle or an oar that is sized specifically for you</a:t>
            </a:r>
          </a:p>
          <a:p>
            <a:pPr marL="285750" indent="-285750">
              <a:spcAft>
                <a:spcPts val="600"/>
              </a:spcAft>
              <a:buFont typeface="Wingdings" panose="05000000000000000000" pitchFamily="2" charset="2"/>
              <a:buChar char="ü"/>
            </a:pPr>
            <a:r>
              <a:rPr lang="en-US" dirty="0" smtClean="0"/>
              <a:t>Dress in breathable layers and wear shoes</a:t>
            </a:r>
          </a:p>
        </p:txBody>
      </p:sp>
      <p:grpSp>
        <p:nvGrpSpPr>
          <p:cNvPr id="19" name="Group 18"/>
          <p:cNvGrpSpPr/>
          <p:nvPr/>
        </p:nvGrpSpPr>
        <p:grpSpPr>
          <a:xfrm>
            <a:off x="6948996" y="3291439"/>
            <a:ext cx="4124546" cy="3118868"/>
            <a:chOff x="7710256" y="3718254"/>
            <a:chExt cx="4124546" cy="3118868"/>
          </a:xfrm>
        </p:grpSpPr>
        <p:grpSp>
          <p:nvGrpSpPr>
            <p:cNvPr id="13" name="Group 12"/>
            <p:cNvGrpSpPr/>
            <p:nvPr/>
          </p:nvGrpSpPr>
          <p:grpSpPr>
            <a:xfrm>
              <a:off x="7710256" y="3718254"/>
              <a:ext cx="4124546" cy="2604948"/>
              <a:chOff x="8220722" y="3945074"/>
              <a:chExt cx="4124546" cy="2604948"/>
            </a:xfrm>
          </p:grpSpPr>
          <p:sp>
            <p:nvSpPr>
              <p:cNvPr id="12" name="U-Turn Arrow 11"/>
              <p:cNvSpPr/>
              <p:nvPr/>
            </p:nvSpPr>
            <p:spPr>
              <a:xfrm rot="5400000">
                <a:off x="11235559" y="4206778"/>
                <a:ext cx="1154098" cy="1065320"/>
              </a:xfrm>
              <a:prstGeom prst="utur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0722" y="4162389"/>
                <a:ext cx="3183512" cy="238763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675399" y="3945074"/>
                <a:ext cx="1007614"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Mufferaw" panose="03080602050302020201" pitchFamily="66" charset="0"/>
                  </a:rPr>
                  <a:t>…not a MEME</a:t>
                </a:r>
                <a:endParaRPr lang="en-US" b="1" dirty="0">
                  <a:latin typeface="Mufferaw" panose="03080602050302020201" pitchFamily="66" charset="0"/>
                </a:endParaRPr>
              </a:p>
            </p:txBody>
          </p:sp>
        </p:gr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6548" y="5129385"/>
              <a:ext cx="1707737" cy="170773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7215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048001" y="563448"/>
            <a:ext cx="6110941" cy="58909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smtClean="0">
                <a:solidFill>
                  <a:srgbClr val="3A794E"/>
                </a:solidFill>
                <a:latin typeface="Mufferaw" panose="03080602050302020201" pitchFamily="66" charset="0"/>
              </a:rPr>
              <a:t>Paddle sport mishaps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649" y="1553030"/>
            <a:ext cx="3476625" cy="2318882"/>
          </a:xfrm>
          <a:prstGeom prst="rect">
            <a:avLst/>
          </a:prstGeom>
          <a:ln>
            <a:noFill/>
          </a:ln>
          <a:effectLst>
            <a:outerShdw blurRad="50800" dist="38100" dir="2700000" algn="tl" rotWithShape="0">
              <a:prstClr val="black">
                <a:alpha val="40000"/>
              </a:prstClr>
            </a:outerShdw>
          </a:effectLst>
        </p:spPr>
      </p:pic>
      <p:sp>
        <p:nvSpPr>
          <p:cNvPr id="6" name="TextBox 5"/>
          <p:cNvSpPr txBox="1"/>
          <p:nvPr/>
        </p:nvSpPr>
        <p:spPr>
          <a:xfrm>
            <a:off x="1009649" y="3871912"/>
            <a:ext cx="3476625" cy="9144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Service member was struck in the head by paddle from another kayaker. </a:t>
            </a:r>
            <a:endParaRPr lang="en-US" dirty="0"/>
          </a:p>
        </p:txBody>
      </p:sp>
      <p:grpSp>
        <p:nvGrpSpPr>
          <p:cNvPr id="8" name="Group 7"/>
          <p:cNvGrpSpPr/>
          <p:nvPr/>
        </p:nvGrpSpPr>
        <p:grpSpPr>
          <a:xfrm>
            <a:off x="4791076" y="1553030"/>
            <a:ext cx="3040335" cy="3827430"/>
            <a:chOff x="6045805" y="1553031"/>
            <a:chExt cx="4214750" cy="5217492"/>
          </a:xfrm>
          <a:effectLst>
            <a:outerShdw blurRad="50800" dist="38100" dir="2700000" algn="tl" rotWithShape="0">
              <a:prstClr val="black">
                <a:alpha val="40000"/>
              </a:prstClr>
            </a:outerShdw>
          </a:effectLst>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5805" y="1553031"/>
              <a:ext cx="4214750" cy="3161063"/>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6045805" y="4714094"/>
              <a:ext cx="4214750" cy="20564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Service member hurt their hand while loading kayaks onto a travel holder. The kayak crushed their hand, breaking several bones.</a:t>
              </a:r>
              <a:endParaRPr lang="en-US" dirty="0"/>
            </a:p>
          </p:txBody>
        </p:sp>
      </p:grpSp>
      <p:grpSp>
        <p:nvGrpSpPr>
          <p:cNvPr id="23" name="Group 22"/>
          <p:cNvGrpSpPr/>
          <p:nvPr/>
        </p:nvGrpSpPr>
        <p:grpSpPr>
          <a:xfrm>
            <a:off x="8136213" y="1553030"/>
            <a:ext cx="3200911" cy="3242211"/>
            <a:chOff x="8561820" y="1553031"/>
            <a:chExt cx="3200911" cy="3242211"/>
          </a:xfrm>
        </p:grpSpPr>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1820" y="1553031"/>
              <a:ext cx="3200911" cy="2318882"/>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8561820" y="3871912"/>
              <a:ext cx="3200911" cy="92333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paddle boarder fell off their board and cut their foot on a chunk of coral.</a:t>
              </a:r>
              <a:endParaRPr lang="en-US" dirty="0"/>
            </a:p>
          </p:txBody>
        </p:sp>
      </p:grpSp>
    </p:spTree>
    <p:extLst>
      <p:ext uri="{BB962C8B-B14F-4D97-AF65-F5344CB8AC3E}">
        <p14:creationId xmlns:p14="http://schemas.microsoft.com/office/powerpoint/2010/main" val="963770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Flowchart: Delay 1"/>
          <p:cNvSpPr/>
          <p:nvPr/>
        </p:nvSpPr>
        <p:spPr>
          <a:xfrm rot="5400000">
            <a:off x="7913661" y="-1994215"/>
            <a:ext cx="1228727" cy="5217159"/>
          </a:xfrm>
          <a:prstGeom prst="flowChartDelay">
            <a:avLst/>
          </a:prstGeom>
          <a:solidFill>
            <a:srgbClr val="407E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396" y="542928"/>
            <a:ext cx="4003240" cy="266882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19445" y="1548542"/>
            <a:ext cx="5434914" cy="3631763"/>
          </a:xfrm>
          <a:prstGeom prst="rect">
            <a:avLst/>
          </a:prstGeom>
          <a:solidFill>
            <a:schemeClr val="bg1"/>
          </a:solidFill>
        </p:spPr>
        <p:txBody>
          <a:bodyPr wrap="square" rtlCol="0">
            <a:spAutoFit/>
          </a:bodyPr>
          <a:lstStyle/>
          <a:p>
            <a:pPr marL="342900" indent="-342900">
              <a:spcAft>
                <a:spcPts val="600"/>
              </a:spcAft>
              <a:buFont typeface="Wingdings" panose="05000000000000000000" pitchFamily="2" charset="2"/>
              <a:buChar char="ü"/>
            </a:pPr>
            <a:r>
              <a:rPr lang="en-US" sz="2000" dirty="0" smtClean="0"/>
              <a:t>Make certain you have the correct fishing license </a:t>
            </a:r>
          </a:p>
          <a:p>
            <a:pPr marL="342900" indent="-342900">
              <a:spcAft>
                <a:spcPts val="600"/>
              </a:spcAft>
              <a:buFont typeface="Wingdings" panose="05000000000000000000" pitchFamily="2" charset="2"/>
              <a:buChar char="ü"/>
            </a:pPr>
            <a:r>
              <a:rPr lang="en-US" sz="2000" dirty="0" smtClean="0"/>
              <a:t>Only fish in </a:t>
            </a:r>
            <a:r>
              <a:rPr lang="en-US" sz="2000" b="1" dirty="0" smtClean="0"/>
              <a:t>safe</a:t>
            </a:r>
            <a:r>
              <a:rPr lang="en-US" sz="2000" dirty="0" smtClean="0"/>
              <a:t> or </a:t>
            </a:r>
            <a:r>
              <a:rPr lang="en-US" sz="2000" b="1" dirty="0" smtClean="0"/>
              <a:t>designated</a:t>
            </a:r>
            <a:r>
              <a:rPr lang="en-US" sz="2000" dirty="0" smtClean="0"/>
              <a:t> areas</a:t>
            </a:r>
            <a:endParaRPr lang="en-US" sz="2000" dirty="0"/>
          </a:p>
          <a:p>
            <a:pPr marL="342900" indent="-342900">
              <a:spcAft>
                <a:spcPts val="600"/>
              </a:spcAft>
              <a:buFont typeface="Wingdings" panose="05000000000000000000" pitchFamily="2" charset="2"/>
              <a:buChar char="ü"/>
            </a:pPr>
            <a:r>
              <a:rPr lang="en-US" sz="2000" dirty="0" smtClean="0"/>
              <a:t>Obey catch-and-release rules </a:t>
            </a:r>
          </a:p>
          <a:p>
            <a:pPr marL="342900" indent="-342900">
              <a:spcAft>
                <a:spcPts val="600"/>
              </a:spcAft>
              <a:buFont typeface="Wingdings" panose="05000000000000000000" pitchFamily="2" charset="2"/>
              <a:buChar char="ü"/>
            </a:pPr>
            <a:r>
              <a:rPr lang="en-US" sz="2000" dirty="0" smtClean="0"/>
              <a:t>Check </a:t>
            </a:r>
            <a:r>
              <a:rPr lang="en-US" sz="2000" dirty="0"/>
              <a:t>what is in </a:t>
            </a:r>
            <a:r>
              <a:rPr lang="en-US" sz="2000" dirty="0" smtClean="0"/>
              <a:t>season</a:t>
            </a:r>
            <a:endParaRPr lang="en-US" sz="2000" dirty="0"/>
          </a:p>
          <a:p>
            <a:pPr marL="342900" indent="-342900">
              <a:spcAft>
                <a:spcPts val="600"/>
              </a:spcAft>
              <a:buFont typeface="Wingdings" panose="05000000000000000000" pitchFamily="2" charset="2"/>
              <a:buChar char="ü"/>
            </a:pPr>
            <a:r>
              <a:rPr lang="en-US" sz="2000" dirty="0" smtClean="0"/>
              <a:t>Practice situational awareness </a:t>
            </a:r>
          </a:p>
          <a:p>
            <a:pPr marL="342900" indent="-342900">
              <a:spcAft>
                <a:spcPts val="600"/>
              </a:spcAft>
              <a:buFont typeface="Wingdings" panose="05000000000000000000" pitchFamily="2" charset="2"/>
              <a:buChar char="ü"/>
            </a:pPr>
            <a:r>
              <a:rPr lang="en-US" sz="2000" dirty="0" smtClean="0"/>
              <a:t>Don’t put your hand or fingers inside a fish’s mouth to retrieve hook</a:t>
            </a:r>
            <a:endParaRPr lang="en-US" sz="2000" dirty="0"/>
          </a:p>
          <a:p>
            <a:pPr marL="342900" indent="-342900">
              <a:spcAft>
                <a:spcPts val="600"/>
              </a:spcAft>
              <a:buFont typeface="Wingdings" panose="05000000000000000000" pitchFamily="2" charset="2"/>
              <a:buChar char="ü"/>
            </a:pPr>
            <a:r>
              <a:rPr lang="en-US" sz="2000" dirty="0" smtClean="0"/>
              <a:t>Learn fishing first aid, such as removing a hook from your skin</a:t>
            </a:r>
          </a:p>
        </p:txBody>
      </p:sp>
      <p:grpSp>
        <p:nvGrpSpPr>
          <p:cNvPr id="9" name="Group 8"/>
          <p:cNvGrpSpPr/>
          <p:nvPr/>
        </p:nvGrpSpPr>
        <p:grpSpPr>
          <a:xfrm>
            <a:off x="947396" y="3211844"/>
            <a:ext cx="4003240" cy="3046988"/>
            <a:chOff x="6433682" y="2206541"/>
            <a:chExt cx="5435090" cy="3697247"/>
          </a:xfrm>
          <a:effectLst>
            <a:outerShdw blurRad="50800" dist="38100" dir="2700000" algn="tl" rotWithShape="0">
              <a:prstClr val="black">
                <a:alpha val="40000"/>
              </a:prstClr>
            </a:outerShdw>
          </a:effectLst>
        </p:grpSpPr>
        <p:sp>
          <p:nvSpPr>
            <p:cNvPr id="6" name="TextBox 5"/>
            <p:cNvSpPr txBox="1"/>
            <p:nvPr/>
          </p:nvSpPr>
          <p:spPr>
            <a:xfrm>
              <a:off x="8255000" y="2206541"/>
              <a:ext cx="3613772" cy="369724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solidFill>
                    <a:schemeClr val="accent6">
                      <a:lumMod val="75000"/>
                    </a:schemeClr>
                  </a:solidFill>
                  <a:latin typeface="Mufferaw" panose="03080602050302020201" pitchFamily="66" charset="0"/>
                </a:rPr>
                <a:t>Spear fishing</a:t>
              </a:r>
              <a:endParaRPr lang="en-US" sz="1600" b="1" dirty="0">
                <a:solidFill>
                  <a:schemeClr val="accent6">
                    <a:lumMod val="75000"/>
                  </a:schemeClr>
                </a:solidFill>
                <a:latin typeface="Mufferaw" panose="03080602050302020201" pitchFamily="66" charset="0"/>
              </a:endParaRPr>
            </a:p>
            <a:p>
              <a:r>
                <a:rPr lang="en-US" sz="1600" b="1" dirty="0" smtClean="0">
                  <a:solidFill>
                    <a:schemeClr val="accent6">
                      <a:lumMod val="75000"/>
                    </a:schemeClr>
                  </a:solidFill>
                  <a:latin typeface="Mufferaw" panose="03080602050302020201" pitchFamily="66" charset="0"/>
                </a:rPr>
                <a:t>Deep sea</a:t>
              </a:r>
            </a:p>
            <a:p>
              <a:r>
                <a:rPr lang="en-US" sz="1600" b="1" dirty="0" smtClean="0">
                  <a:solidFill>
                    <a:schemeClr val="accent6">
                      <a:lumMod val="75000"/>
                    </a:schemeClr>
                  </a:solidFill>
                  <a:latin typeface="Mufferaw" panose="03080602050302020201" pitchFamily="66" charset="0"/>
                </a:rPr>
                <a:t>From a kayak, canoe, or boat</a:t>
              </a:r>
            </a:p>
            <a:p>
              <a:r>
                <a:rPr lang="en-US" sz="1600" b="1" dirty="0" smtClean="0">
                  <a:solidFill>
                    <a:schemeClr val="accent6">
                      <a:lumMod val="75000"/>
                    </a:schemeClr>
                  </a:solidFill>
                  <a:latin typeface="Mufferaw" panose="03080602050302020201" pitchFamily="66" charset="0"/>
                </a:rPr>
                <a:t>Fly fishing</a:t>
              </a:r>
            </a:p>
            <a:p>
              <a:r>
                <a:rPr lang="en-US" sz="1600" b="1" dirty="0" smtClean="0">
                  <a:solidFill>
                    <a:schemeClr val="accent6">
                      <a:lumMod val="75000"/>
                    </a:schemeClr>
                  </a:solidFill>
                  <a:latin typeface="Mufferaw" panose="03080602050302020201" pitchFamily="66" charset="0"/>
                </a:rPr>
                <a:t>Ice fishing</a:t>
              </a:r>
            </a:p>
            <a:p>
              <a:r>
                <a:rPr lang="en-US" sz="1600" b="1" dirty="0" smtClean="0">
                  <a:solidFill>
                    <a:schemeClr val="accent6">
                      <a:lumMod val="75000"/>
                    </a:schemeClr>
                  </a:solidFill>
                  <a:latin typeface="Mufferaw" panose="03080602050302020201" pitchFamily="66" charset="0"/>
                </a:rPr>
                <a:t>Off a bridge or pier </a:t>
              </a:r>
            </a:p>
            <a:p>
              <a:r>
                <a:rPr lang="en-US" sz="1600" b="1" dirty="0" smtClean="0">
                  <a:solidFill>
                    <a:schemeClr val="accent6">
                      <a:lumMod val="75000"/>
                    </a:schemeClr>
                  </a:solidFill>
                  <a:latin typeface="Mufferaw" panose="03080602050302020201" pitchFamily="66" charset="0"/>
                </a:rPr>
                <a:t>On the beach</a:t>
              </a:r>
            </a:p>
            <a:p>
              <a:r>
                <a:rPr lang="en-US" sz="1600" b="1" dirty="0" smtClean="0">
                  <a:solidFill>
                    <a:schemeClr val="accent6">
                      <a:lumMod val="75000"/>
                    </a:schemeClr>
                  </a:solidFill>
                  <a:latin typeface="Mufferaw" panose="03080602050302020201" pitchFamily="66" charset="0"/>
                </a:rPr>
                <a:t>From a river bank</a:t>
              </a:r>
            </a:p>
            <a:p>
              <a:r>
                <a:rPr lang="en-US" sz="1600" b="1" dirty="0" smtClean="0">
                  <a:solidFill>
                    <a:schemeClr val="accent6">
                      <a:lumMod val="75000"/>
                    </a:schemeClr>
                  </a:solidFill>
                  <a:latin typeface="Mufferaw" panose="03080602050302020201" pitchFamily="66" charset="0"/>
                </a:rPr>
                <a:t>Fresh water, brackish water or sea</a:t>
              </a:r>
            </a:p>
            <a:p>
              <a:r>
                <a:rPr lang="en-US" sz="1600" b="1" dirty="0" smtClean="0">
                  <a:solidFill>
                    <a:schemeClr val="accent6">
                      <a:lumMod val="75000"/>
                    </a:schemeClr>
                  </a:solidFill>
                  <a:latin typeface="Mufferaw" panose="03080602050302020201" pitchFamily="66" charset="0"/>
                </a:rPr>
                <a:t>Crabbing </a:t>
              </a:r>
            </a:p>
            <a:p>
              <a:r>
                <a:rPr lang="en-US" sz="1600" b="1" dirty="0" smtClean="0">
                  <a:solidFill>
                    <a:schemeClr val="accent6">
                      <a:lumMod val="75000"/>
                    </a:schemeClr>
                  </a:solidFill>
                  <a:latin typeface="Mufferaw" panose="03080602050302020201" pitchFamily="66" charset="0"/>
                </a:rPr>
                <a:t>Noodling</a:t>
              </a:r>
              <a:endParaRPr lang="en-US" sz="1600" b="1" dirty="0">
                <a:solidFill>
                  <a:schemeClr val="accent6">
                    <a:lumMod val="75000"/>
                  </a:schemeClr>
                </a:solidFill>
                <a:latin typeface="Mufferaw" panose="03080602050302020201" pitchFamily="66" charset="0"/>
              </a:endParaRPr>
            </a:p>
          </p:txBody>
        </p:sp>
        <p:sp>
          <p:nvSpPr>
            <p:cNvPr id="8" name="TextBox 7"/>
            <p:cNvSpPr txBox="1"/>
            <p:nvPr/>
          </p:nvSpPr>
          <p:spPr>
            <a:xfrm>
              <a:off x="6433682" y="2206757"/>
              <a:ext cx="1856422" cy="1904642"/>
            </a:xfrm>
            <a:custGeom>
              <a:avLst/>
              <a:gdLst>
                <a:gd name="connsiteX0" fmla="*/ 0 w 1498600"/>
                <a:gd name="connsiteY0" fmla="*/ 0 h 2554545"/>
                <a:gd name="connsiteX1" fmla="*/ 1498600 w 1498600"/>
                <a:gd name="connsiteY1" fmla="*/ 0 h 2554545"/>
                <a:gd name="connsiteX2" fmla="*/ 1498600 w 1498600"/>
                <a:gd name="connsiteY2" fmla="*/ 2554545 h 2554545"/>
                <a:gd name="connsiteX3" fmla="*/ 0 w 1498600"/>
                <a:gd name="connsiteY3" fmla="*/ 2554545 h 2554545"/>
                <a:gd name="connsiteX4" fmla="*/ 0 w 1498600"/>
                <a:gd name="connsiteY4" fmla="*/ 0 h 2554545"/>
                <a:gd name="connsiteX0" fmla="*/ 0 w 1498600"/>
                <a:gd name="connsiteY0" fmla="*/ 0 h 3164145"/>
                <a:gd name="connsiteX1" fmla="*/ 1498600 w 1498600"/>
                <a:gd name="connsiteY1" fmla="*/ 0 h 3164145"/>
                <a:gd name="connsiteX2" fmla="*/ 1485900 w 1498600"/>
                <a:gd name="connsiteY2" fmla="*/ 3164145 h 3164145"/>
                <a:gd name="connsiteX3" fmla="*/ 0 w 1498600"/>
                <a:gd name="connsiteY3" fmla="*/ 2554545 h 3164145"/>
                <a:gd name="connsiteX4" fmla="*/ 0 w 1498600"/>
                <a:gd name="connsiteY4" fmla="*/ 0 h 3164145"/>
                <a:gd name="connsiteX0" fmla="*/ 0 w 1498600"/>
                <a:gd name="connsiteY0" fmla="*/ 0 h 3176845"/>
                <a:gd name="connsiteX1" fmla="*/ 1498600 w 1498600"/>
                <a:gd name="connsiteY1" fmla="*/ 0 h 3176845"/>
                <a:gd name="connsiteX2" fmla="*/ 1485900 w 1498600"/>
                <a:gd name="connsiteY2" fmla="*/ 3164145 h 3176845"/>
                <a:gd name="connsiteX3" fmla="*/ 38100 w 1498600"/>
                <a:gd name="connsiteY3" fmla="*/ 3176845 h 3176845"/>
                <a:gd name="connsiteX4" fmla="*/ 0 w 1498600"/>
                <a:gd name="connsiteY4" fmla="*/ 0 h 3176845"/>
                <a:gd name="connsiteX0" fmla="*/ 0 w 1498600"/>
                <a:gd name="connsiteY0" fmla="*/ 0 h 3164145"/>
                <a:gd name="connsiteX1" fmla="*/ 1498600 w 1498600"/>
                <a:gd name="connsiteY1" fmla="*/ 0 h 3164145"/>
                <a:gd name="connsiteX2" fmla="*/ 1485900 w 1498600"/>
                <a:gd name="connsiteY2" fmla="*/ 3164145 h 3164145"/>
                <a:gd name="connsiteX3" fmla="*/ 50800 w 1498600"/>
                <a:gd name="connsiteY3" fmla="*/ 2567245 h 3164145"/>
                <a:gd name="connsiteX4" fmla="*/ 0 w 1498600"/>
                <a:gd name="connsiteY4" fmla="*/ 0 h 3164145"/>
                <a:gd name="connsiteX0" fmla="*/ 0 w 1524367"/>
                <a:gd name="connsiteY0" fmla="*/ 0 h 3176845"/>
                <a:gd name="connsiteX1" fmla="*/ 1498600 w 1524367"/>
                <a:gd name="connsiteY1" fmla="*/ 0 h 3176845"/>
                <a:gd name="connsiteX2" fmla="*/ 1524000 w 1524367"/>
                <a:gd name="connsiteY2" fmla="*/ 3176845 h 3176845"/>
                <a:gd name="connsiteX3" fmla="*/ 50800 w 1524367"/>
                <a:gd name="connsiteY3" fmla="*/ 2567245 h 3176845"/>
                <a:gd name="connsiteX4" fmla="*/ 0 w 1524367"/>
                <a:gd name="connsiteY4" fmla="*/ 0 h 3176845"/>
                <a:gd name="connsiteX0" fmla="*/ 0 w 1511862"/>
                <a:gd name="connsiteY0" fmla="*/ 0 h 3481645"/>
                <a:gd name="connsiteX1" fmla="*/ 1498600 w 1511862"/>
                <a:gd name="connsiteY1" fmla="*/ 0 h 3481645"/>
                <a:gd name="connsiteX2" fmla="*/ 1511300 w 1511862"/>
                <a:gd name="connsiteY2" fmla="*/ 3481645 h 3481645"/>
                <a:gd name="connsiteX3" fmla="*/ 50800 w 1511862"/>
                <a:gd name="connsiteY3" fmla="*/ 2567245 h 3481645"/>
                <a:gd name="connsiteX4" fmla="*/ 0 w 1511862"/>
                <a:gd name="connsiteY4" fmla="*/ 0 h 3481645"/>
                <a:gd name="connsiteX0" fmla="*/ 0 w 1511862"/>
                <a:gd name="connsiteY0" fmla="*/ 0 h 3481645"/>
                <a:gd name="connsiteX1" fmla="*/ 1498600 w 1511862"/>
                <a:gd name="connsiteY1" fmla="*/ 0 h 3481645"/>
                <a:gd name="connsiteX2" fmla="*/ 1511300 w 1511862"/>
                <a:gd name="connsiteY2" fmla="*/ 3481645 h 3481645"/>
                <a:gd name="connsiteX3" fmla="*/ 12700 w 1511862"/>
                <a:gd name="connsiteY3" fmla="*/ 2592645 h 3481645"/>
                <a:gd name="connsiteX4" fmla="*/ 0 w 1511862"/>
                <a:gd name="connsiteY4" fmla="*/ 0 h 3481645"/>
                <a:gd name="connsiteX0" fmla="*/ 0 w 1503371"/>
                <a:gd name="connsiteY0" fmla="*/ 0 h 4568451"/>
                <a:gd name="connsiteX1" fmla="*/ 1498600 w 1503371"/>
                <a:gd name="connsiteY1" fmla="*/ 0 h 4568451"/>
                <a:gd name="connsiteX2" fmla="*/ 1502473 w 1503371"/>
                <a:gd name="connsiteY2" fmla="*/ 4568451 h 4568451"/>
                <a:gd name="connsiteX3" fmla="*/ 12700 w 1503371"/>
                <a:gd name="connsiteY3" fmla="*/ 2592645 h 4568451"/>
                <a:gd name="connsiteX4" fmla="*/ 0 w 1503371"/>
                <a:gd name="connsiteY4" fmla="*/ 0 h 4568451"/>
                <a:gd name="connsiteX0" fmla="*/ 0 w 1503371"/>
                <a:gd name="connsiteY0" fmla="*/ 0 h 4568451"/>
                <a:gd name="connsiteX1" fmla="*/ 1498600 w 1503371"/>
                <a:gd name="connsiteY1" fmla="*/ 0 h 4568451"/>
                <a:gd name="connsiteX2" fmla="*/ 1502473 w 1503371"/>
                <a:gd name="connsiteY2" fmla="*/ 4568451 h 4568451"/>
                <a:gd name="connsiteX3" fmla="*/ 21526 w 1503371"/>
                <a:gd name="connsiteY3" fmla="*/ 3624422 h 4568451"/>
                <a:gd name="connsiteX4" fmla="*/ 0 w 1503371"/>
                <a:gd name="connsiteY4" fmla="*/ 0 h 4568451"/>
                <a:gd name="connsiteX0" fmla="*/ 0 w 1499197"/>
                <a:gd name="connsiteY0" fmla="*/ 0 h 4483546"/>
                <a:gd name="connsiteX1" fmla="*/ 1498600 w 1499197"/>
                <a:gd name="connsiteY1" fmla="*/ 0 h 4483546"/>
                <a:gd name="connsiteX2" fmla="*/ 1497887 w 1499197"/>
                <a:gd name="connsiteY2" fmla="*/ 4483546 h 4483546"/>
                <a:gd name="connsiteX3" fmla="*/ 21526 w 1499197"/>
                <a:gd name="connsiteY3" fmla="*/ 3624422 h 4483546"/>
                <a:gd name="connsiteX4" fmla="*/ 0 w 1499197"/>
                <a:gd name="connsiteY4" fmla="*/ 0 h 4483546"/>
                <a:gd name="connsiteX0" fmla="*/ 0 w 1499197"/>
                <a:gd name="connsiteY0" fmla="*/ 0 h 4520802"/>
                <a:gd name="connsiteX1" fmla="*/ 1498600 w 1499197"/>
                <a:gd name="connsiteY1" fmla="*/ 0 h 4520802"/>
                <a:gd name="connsiteX2" fmla="*/ 1497887 w 1499197"/>
                <a:gd name="connsiteY2" fmla="*/ 4483546 h 4520802"/>
                <a:gd name="connsiteX3" fmla="*/ 21526 w 1499197"/>
                <a:gd name="connsiteY3" fmla="*/ 4428368 h 4520802"/>
                <a:gd name="connsiteX4" fmla="*/ 0 w 1499197"/>
                <a:gd name="connsiteY4" fmla="*/ 0 h 4520802"/>
                <a:gd name="connsiteX0" fmla="*/ 0 w 1518045"/>
                <a:gd name="connsiteY0" fmla="*/ 0 h 4525206"/>
                <a:gd name="connsiteX1" fmla="*/ 1498600 w 1518045"/>
                <a:gd name="connsiteY1" fmla="*/ 0 h 4525206"/>
                <a:gd name="connsiteX2" fmla="*/ 1517600 w 1518045"/>
                <a:gd name="connsiteY2" fmla="*/ 4514468 h 4525206"/>
                <a:gd name="connsiteX3" fmla="*/ 21526 w 1518045"/>
                <a:gd name="connsiteY3" fmla="*/ 4428368 h 4525206"/>
                <a:gd name="connsiteX4" fmla="*/ 0 w 1518045"/>
                <a:gd name="connsiteY4" fmla="*/ 0 h 452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045" h="4525206">
                  <a:moveTo>
                    <a:pt x="0" y="0"/>
                  </a:moveTo>
                  <a:lnTo>
                    <a:pt x="1498600" y="0"/>
                  </a:lnTo>
                  <a:cubicBezTo>
                    <a:pt x="1494367" y="1054715"/>
                    <a:pt x="1521833" y="3459753"/>
                    <a:pt x="1517600" y="4514468"/>
                  </a:cubicBezTo>
                  <a:cubicBezTo>
                    <a:pt x="1018067" y="4218135"/>
                    <a:pt x="521059" y="4724701"/>
                    <a:pt x="21526" y="4428368"/>
                  </a:cubicBezTo>
                  <a:cubicBezTo>
                    <a:pt x="17293" y="3564153"/>
                    <a:pt x="4233" y="864215"/>
                    <a:pt x="0" y="0"/>
                  </a:cubicBezTo>
                  <a:close/>
                </a:path>
              </a:pathLst>
            </a:custGeom>
            <a:solidFill>
              <a:srgbClr val="407E51"/>
            </a:solidFill>
          </p:spPr>
          <p:txBody>
            <a:bodyPr wrap="square" rtlCol="0">
              <a:spAutoFit/>
            </a:bodyPr>
            <a:lstStyle/>
            <a:p>
              <a:pPr algn="ctr"/>
              <a:r>
                <a:rPr lang="en-US" sz="2400" b="1" dirty="0">
                  <a:solidFill>
                    <a:schemeClr val="bg1"/>
                  </a:solidFill>
                  <a:latin typeface="Mufferaw" panose="03080602050302020201" pitchFamily="66" charset="0"/>
                </a:rPr>
                <a:t>There are so many ways to </a:t>
              </a:r>
              <a:r>
                <a:rPr lang="en-US" sz="2400" b="1" dirty="0" smtClean="0">
                  <a:solidFill>
                    <a:schemeClr val="bg1"/>
                  </a:solidFill>
                  <a:latin typeface="Mufferaw" panose="03080602050302020201" pitchFamily="66" charset="0"/>
                </a:rPr>
                <a:t>fish!</a:t>
              </a:r>
              <a:endParaRPr lang="en-US" sz="2400" b="1" dirty="0">
                <a:solidFill>
                  <a:schemeClr val="bg1"/>
                </a:solidFill>
                <a:latin typeface="Mufferaw" panose="03080602050302020201" pitchFamily="66" charset="0"/>
              </a:endParaRPr>
            </a:p>
          </p:txBody>
        </p:sp>
      </p:grpSp>
      <p:sp>
        <p:nvSpPr>
          <p:cNvPr id="10" name="Title 1"/>
          <p:cNvSpPr txBox="1">
            <a:spLocks/>
          </p:cNvSpPr>
          <p:nvPr/>
        </p:nvSpPr>
        <p:spPr>
          <a:xfrm>
            <a:off x="7511059" y="319815"/>
            <a:ext cx="2033929" cy="58909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chemeClr val="bg1"/>
                </a:solidFill>
                <a:latin typeface="Mufferaw" panose="03080602050302020201" pitchFamily="66" charset="0"/>
              </a:rPr>
              <a:t>fishing</a:t>
            </a:r>
          </a:p>
        </p:txBody>
      </p:sp>
    </p:spTree>
    <p:extLst>
      <p:ext uri="{BB962C8B-B14F-4D97-AF65-F5344CB8AC3E}">
        <p14:creationId xmlns:p14="http://schemas.microsoft.com/office/powerpoint/2010/main" val="61859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entagon 2"/>
          <p:cNvSpPr/>
          <p:nvPr/>
        </p:nvSpPr>
        <p:spPr>
          <a:xfrm>
            <a:off x="0" y="0"/>
            <a:ext cx="4476750" cy="6858000"/>
          </a:xfrm>
          <a:prstGeom prst="homePlate">
            <a:avLst/>
          </a:prstGeom>
          <a:solidFill>
            <a:srgbClr val="01CA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794713" y="2201131"/>
            <a:ext cx="2887323" cy="2041004"/>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a:noAutofit/>
          </a:bodyPr>
          <a:lstStyle/>
          <a:p>
            <a:pPr algn="ctr"/>
            <a:r>
              <a:rPr lang="en-US" b="1" dirty="0" smtClean="0">
                <a:solidFill>
                  <a:schemeClr val="bg1"/>
                </a:solidFill>
                <a:latin typeface="Mufferaw" panose="03080602050302020201" pitchFamily="66" charset="0"/>
              </a:rPr>
              <a:t>Water mishap statistics </a:t>
            </a:r>
            <a:endParaRPr lang="en-US" b="1" dirty="0">
              <a:solidFill>
                <a:schemeClr val="bg1"/>
              </a:solidFill>
              <a:latin typeface="Mufferaw" panose="03080602050302020201" pitchFamily="66" charset="0"/>
            </a:endParaRPr>
          </a:p>
        </p:txBody>
      </p:sp>
      <p:sp>
        <p:nvSpPr>
          <p:cNvPr id="6" name="TextBox 5"/>
          <p:cNvSpPr txBox="1"/>
          <p:nvPr/>
        </p:nvSpPr>
        <p:spPr>
          <a:xfrm>
            <a:off x="5191287" y="3826637"/>
            <a:ext cx="5844879"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rgbClr val="01CAB8"/>
                </a:solidFill>
                <a:latin typeface="Mufferaw" panose="03080602050302020201" pitchFamily="66" charset="0"/>
              </a:rPr>
              <a:t>The top five most reported mishaps involved the following activities:</a:t>
            </a:r>
          </a:p>
        </p:txBody>
      </p:sp>
      <p:sp>
        <p:nvSpPr>
          <p:cNvPr id="8" name="Rectangle 7"/>
          <p:cNvSpPr/>
          <p:nvPr/>
        </p:nvSpPr>
        <p:spPr>
          <a:xfrm>
            <a:off x="5510233" y="4657634"/>
            <a:ext cx="5206986" cy="769441"/>
          </a:xfrm>
          <a:prstGeom prst="rect">
            <a:avLst/>
          </a:prstGeom>
        </p:spPr>
        <p:txBody>
          <a:bodyPr wrap="square">
            <a:spAutoFit/>
          </a:bodyPr>
          <a:lstStyle/>
          <a:p>
            <a:pPr algn="ctr"/>
            <a:r>
              <a:rPr lang="en-US" sz="2200" dirty="0" smtClean="0"/>
              <a:t>1. Swimming    2. Boating    3. Surfing  </a:t>
            </a:r>
            <a:r>
              <a:rPr lang="en-US" sz="2200" dirty="0" smtClean="0"/>
              <a:t/>
            </a:r>
            <a:br>
              <a:rPr lang="en-US" sz="2200" dirty="0" smtClean="0"/>
            </a:br>
            <a:r>
              <a:rPr lang="en-US" sz="2200" dirty="0" smtClean="0"/>
              <a:t>  </a:t>
            </a:r>
            <a:r>
              <a:rPr lang="en-US" sz="2200" dirty="0" smtClean="0"/>
              <a:t>4. Jet skiing    5. Snorkeling</a:t>
            </a:r>
            <a:endParaRPr lang="en-US" sz="2200" dirty="0"/>
          </a:p>
        </p:txBody>
      </p:sp>
      <p:sp>
        <p:nvSpPr>
          <p:cNvPr id="10" name="TextBox 9"/>
          <p:cNvSpPr txBox="1"/>
          <p:nvPr/>
        </p:nvSpPr>
        <p:spPr>
          <a:xfrm>
            <a:off x="3641696" y="751344"/>
            <a:ext cx="8550304" cy="249299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200000"/>
              </a:lnSpc>
            </a:pPr>
            <a:r>
              <a:rPr lang="en-US" sz="2200" b="1" dirty="0" smtClean="0">
                <a:effectLst>
                  <a:outerShdw blurRad="38100" dist="38100" dir="2700000" algn="tl">
                    <a:srgbClr val="000000">
                      <a:alpha val="43137"/>
                    </a:srgbClr>
                  </a:outerShdw>
                </a:effectLst>
              </a:rPr>
              <a:t>Only Two mishap reports involved a shark attack</a:t>
            </a:r>
          </a:p>
          <a:p>
            <a:pPr algn="ctr">
              <a:lnSpc>
                <a:spcPct val="200000"/>
              </a:lnSpc>
            </a:pPr>
            <a:r>
              <a:rPr lang="en-US" sz="2200" dirty="0" smtClean="0"/>
              <a:t>Of </a:t>
            </a:r>
            <a:r>
              <a:rPr lang="en-US" sz="2200" dirty="0"/>
              <a:t>the 78 mishaps reported, </a:t>
            </a:r>
            <a:r>
              <a:rPr lang="en-US" sz="2200" b="1" dirty="0">
                <a:effectLst>
                  <a:outerShdw blurRad="38100" dist="38100" dir="2700000" algn="tl">
                    <a:srgbClr val="000000">
                      <a:alpha val="43137"/>
                    </a:srgbClr>
                  </a:outerShdw>
                </a:effectLst>
              </a:rPr>
              <a:t>none of them involved alcohol</a:t>
            </a:r>
          </a:p>
          <a:p>
            <a:pPr algn="ctr">
              <a:lnSpc>
                <a:spcPct val="200000"/>
              </a:lnSpc>
            </a:pPr>
            <a:r>
              <a:rPr lang="en-US" sz="2200" dirty="0" smtClean="0"/>
              <a:t>5 </a:t>
            </a:r>
            <a:r>
              <a:rPr lang="en-US" sz="2200" dirty="0"/>
              <a:t>fatalities were reported over the past 3 years</a:t>
            </a:r>
            <a:r>
              <a:rPr lang="en-US" sz="2200" b="1" dirty="0">
                <a:effectLst>
                  <a:outerShdw blurRad="38100" dist="38100" dir="2700000" algn="tl">
                    <a:srgbClr val="000000">
                      <a:alpha val="43137"/>
                    </a:srgbClr>
                  </a:outerShdw>
                </a:effectLst>
              </a:rPr>
              <a:t> </a:t>
            </a:r>
          </a:p>
          <a:p>
            <a:pPr algn="just"/>
            <a:r>
              <a:rPr lang="en-US" sz="2400" b="1" dirty="0" smtClean="0">
                <a:latin typeface="Mufferaw" panose="03080602050302020201" pitchFamily="66" charset="0"/>
              </a:rPr>
              <a:t> </a:t>
            </a:r>
          </a:p>
        </p:txBody>
      </p:sp>
      <p:sp>
        <p:nvSpPr>
          <p:cNvPr id="2" name="TextBox 1"/>
          <p:cNvSpPr txBox="1"/>
          <p:nvPr/>
        </p:nvSpPr>
        <p:spPr>
          <a:xfrm>
            <a:off x="5510233" y="6319628"/>
            <a:ext cx="5373189" cy="276999"/>
          </a:xfrm>
          <a:prstGeom prst="rect">
            <a:avLst/>
          </a:prstGeom>
          <a:noFill/>
        </p:spPr>
        <p:txBody>
          <a:bodyPr wrap="square" rtlCol="0">
            <a:spAutoFit/>
          </a:bodyPr>
          <a:lstStyle/>
          <a:p>
            <a:r>
              <a:rPr lang="en-US" sz="1200" i="1" dirty="0" smtClean="0"/>
              <a:t>Mishap statistics are generated from submitted reports to the Naval Safety Center</a:t>
            </a:r>
          </a:p>
        </p:txBody>
      </p:sp>
    </p:spTree>
    <p:extLst>
      <p:ext uri="{BB962C8B-B14F-4D97-AF65-F5344CB8AC3E}">
        <p14:creationId xmlns:p14="http://schemas.microsoft.com/office/powerpoint/2010/main" val="1611085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872"/>
            <a:ext cx="6196614" cy="1420395"/>
          </a:xfrm>
          <a:prstGeom prst="homePlate">
            <a:avLst/>
          </a:prstGeom>
          <a:solidFill>
            <a:srgbClr val="01CAB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pPr algn="ctr"/>
            <a:r>
              <a:rPr lang="en-US" b="1" dirty="0" smtClean="0">
                <a:solidFill>
                  <a:schemeClr val="bg1"/>
                </a:solidFill>
                <a:latin typeface="Mufferaw" panose="03080602050302020201" pitchFamily="66" charset="0"/>
              </a:rPr>
              <a:t>Pool, water park, </a:t>
            </a:r>
            <a:br>
              <a:rPr lang="en-US" b="1" dirty="0" smtClean="0">
                <a:solidFill>
                  <a:schemeClr val="bg1"/>
                </a:solidFill>
                <a:latin typeface="Mufferaw" panose="03080602050302020201" pitchFamily="66" charset="0"/>
              </a:rPr>
            </a:br>
            <a:r>
              <a:rPr lang="en-US" b="1" dirty="0" smtClean="0">
                <a:solidFill>
                  <a:schemeClr val="bg1"/>
                </a:solidFill>
                <a:latin typeface="Mufferaw" panose="03080602050302020201" pitchFamily="66" charset="0"/>
              </a:rPr>
              <a:t>and fountain Safety</a:t>
            </a:r>
            <a:endParaRPr lang="en-US" b="1" dirty="0">
              <a:solidFill>
                <a:schemeClr val="bg1"/>
              </a:solidFill>
              <a:latin typeface="Mufferaw" panose="03080602050302020201" pitchFamily="66" charset="0"/>
            </a:endParaRPr>
          </a:p>
        </p:txBody>
      </p:sp>
      <p:sp>
        <p:nvSpPr>
          <p:cNvPr id="12" name="Rectangle 11"/>
          <p:cNvSpPr/>
          <p:nvPr/>
        </p:nvSpPr>
        <p:spPr>
          <a:xfrm>
            <a:off x="692921" y="2188952"/>
            <a:ext cx="10157033" cy="386259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spcAft>
                <a:spcPts val="600"/>
              </a:spcAft>
              <a:buFont typeface="Wingdings" panose="05000000000000000000" pitchFamily="2" charset="2"/>
              <a:buChar char="ü"/>
            </a:pPr>
            <a:r>
              <a:rPr lang="en-US" sz="2000" dirty="0" smtClean="0"/>
              <a:t>Learn how to swim before participating</a:t>
            </a:r>
          </a:p>
          <a:p>
            <a:pPr marL="285750" indent="-285750">
              <a:spcAft>
                <a:spcPts val="600"/>
              </a:spcAft>
              <a:buFont typeface="Wingdings" panose="05000000000000000000" pitchFamily="2" charset="2"/>
              <a:buChar char="ü"/>
            </a:pPr>
            <a:r>
              <a:rPr lang="en-US" sz="2000" dirty="0"/>
              <a:t>K</a:t>
            </a:r>
            <a:r>
              <a:rPr lang="en-US" sz="2000" dirty="0" smtClean="0"/>
              <a:t>now CPR, and signs for a person drowning</a:t>
            </a:r>
          </a:p>
          <a:p>
            <a:pPr marL="285750" indent="-285750">
              <a:spcAft>
                <a:spcPts val="600"/>
              </a:spcAft>
              <a:buFont typeface="Wingdings" panose="05000000000000000000" pitchFamily="2" charset="2"/>
              <a:buChar char="ü"/>
            </a:pPr>
            <a:r>
              <a:rPr lang="en-US" sz="2000" dirty="0" smtClean="0"/>
              <a:t>Always </a:t>
            </a:r>
            <a:r>
              <a:rPr lang="en-US" sz="2000" dirty="0"/>
              <a:t>walk, </a:t>
            </a:r>
            <a:r>
              <a:rPr lang="en-US" sz="2000" b="1" dirty="0"/>
              <a:t>never run </a:t>
            </a:r>
            <a:endParaRPr lang="en-US" sz="2000" b="1" dirty="0" smtClean="0"/>
          </a:p>
          <a:p>
            <a:pPr marL="285750" indent="-285750">
              <a:spcAft>
                <a:spcPts val="600"/>
              </a:spcAft>
              <a:buFont typeface="Wingdings" panose="05000000000000000000" pitchFamily="2" charset="2"/>
              <a:buChar char="ü"/>
            </a:pPr>
            <a:r>
              <a:rPr lang="en-US" sz="2000" dirty="0" smtClean="0"/>
              <a:t>Familiarize </a:t>
            </a:r>
            <a:r>
              <a:rPr lang="en-US" sz="2000" dirty="0"/>
              <a:t>yourself with how deep the </a:t>
            </a:r>
            <a:r>
              <a:rPr lang="en-US" sz="2000" dirty="0" smtClean="0"/>
              <a:t>water </a:t>
            </a:r>
            <a:r>
              <a:rPr lang="en-US" sz="2000" dirty="0"/>
              <a:t>is as well as when and where the depth </a:t>
            </a:r>
            <a:r>
              <a:rPr lang="en-US" sz="2000" dirty="0" smtClean="0"/>
              <a:t>changes</a:t>
            </a:r>
          </a:p>
          <a:p>
            <a:pPr marL="285750" indent="-285750">
              <a:spcAft>
                <a:spcPts val="600"/>
              </a:spcAft>
              <a:buFont typeface="Wingdings" panose="05000000000000000000" pitchFamily="2" charset="2"/>
              <a:buChar char="ü"/>
            </a:pPr>
            <a:r>
              <a:rPr lang="en-US" sz="2000" dirty="0"/>
              <a:t>Identify where life saving equipment is around the </a:t>
            </a:r>
            <a:r>
              <a:rPr lang="en-US" sz="2000" dirty="0" smtClean="0"/>
              <a:t>attraction: a </a:t>
            </a:r>
            <a:r>
              <a:rPr lang="en-US" sz="2000" dirty="0"/>
              <a:t>pole, </a:t>
            </a:r>
            <a:r>
              <a:rPr lang="en-US" sz="2000" dirty="0" smtClean="0"/>
              <a:t>rope, </a:t>
            </a:r>
            <a:r>
              <a:rPr lang="en-US" sz="2000" dirty="0"/>
              <a:t>or life </a:t>
            </a:r>
            <a:r>
              <a:rPr lang="en-US" sz="2000" dirty="0" smtClean="0"/>
              <a:t>rings</a:t>
            </a:r>
          </a:p>
          <a:p>
            <a:pPr marL="285750" indent="-285750">
              <a:spcAft>
                <a:spcPts val="600"/>
              </a:spcAft>
              <a:buFont typeface="Wingdings" panose="05000000000000000000" pitchFamily="2" charset="2"/>
              <a:buChar char="ü"/>
            </a:pPr>
            <a:r>
              <a:rPr lang="en-US" sz="2000" dirty="0"/>
              <a:t>Ensure all coverings are removed before swimming in a pool or fountain</a:t>
            </a:r>
          </a:p>
          <a:p>
            <a:pPr marL="285750" indent="-285750">
              <a:spcAft>
                <a:spcPts val="600"/>
              </a:spcAft>
              <a:buFont typeface="Wingdings" panose="05000000000000000000" pitchFamily="2" charset="2"/>
              <a:buChar char="ü"/>
            </a:pPr>
            <a:r>
              <a:rPr lang="en-US" sz="2000" dirty="0"/>
              <a:t>Never swim alone or without someone else knowing</a:t>
            </a:r>
          </a:p>
          <a:p>
            <a:pPr marL="285750" indent="-285750">
              <a:spcAft>
                <a:spcPts val="600"/>
              </a:spcAft>
              <a:buFont typeface="Wingdings" panose="05000000000000000000" pitchFamily="2" charset="2"/>
              <a:buChar char="ü"/>
            </a:pPr>
            <a:r>
              <a:rPr lang="en-US" sz="2000" dirty="0"/>
              <a:t>Read the instructions on the posted signs at pools and waterparks</a:t>
            </a:r>
          </a:p>
          <a:p>
            <a:pPr marL="285750" indent="-285750">
              <a:spcAft>
                <a:spcPts val="600"/>
              </a:spcAft>
              <a:buFont typeface="Wingdings" panose="05000000000000000000" pitchFamily="2" charset="2"/>
              <a:buChar char="ü"/>
            </a:pPr>
            <a:r>
              <a:rPr lang="en-US" sz="2000" dirty="0"/>
              <a:t>Stay hydrated with regular drinking water</a:t>
            </a:r>
          </a:p>
          <a:p>
            <a:pPr marL="285750" indent="-285750">
              <a:spcAft>
                <a:spcPts val="600"/>
              </a:spcAft>
              <a:buFont typeface="Wingdings" panose="05000000000000000000" pitchFamily="2" charset="2"/>
              <a:buChar char="ü"/>
            </a:pPr>
            <a:endParaRPr lang="en-US" sz="2000" dirty="0"/>
          </a:p>
        </p:txBody>
      </p:sp>
    </p:spTree>
    <p:extLst>
      <p:ext uri="{BB962C8B-B14F-4D97-AF65-F5344CB8AC3E}">
        <p14:creationId xmlns:p14="http://schemas.microsoft.com/office/powerpoint/2010/main" val="3067052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9000">
              <a:schemeClr val="bg1"/>
            </a:gs>
            <a:gs pos="100000">
              <a:schemeClr val="accent6">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grpSp>
        <p:nvGrpSpPr>
          <p:cNvPr id="26" name="Group 25"/>
          <p:cNvGrpSpPr/>
          <p:nvPr/>
        </p:nvGrpSpPr>
        <p:grpSpPr>
          <a:xfrm>
            <a:off x="9308801" y="2011607"/>
            <a:ext cx="2748590" cy="4212192"/>
            <a:chOff x="8770522" y="1378983"/>
            <a:chExt cx="2927856" cy="4526573"/>
          </a:xfrm>
        </p:grpSpPr>
        <p:sp>
          <p:nvSpPr>
            <p:cNvPr id="22" name="Rectangle 21"/>
            <p:cNvSpPr/>
            <p:nvPr/>
          </p:nvSpPr>
          <p:spPr>
            <a:xfrm>
              <a:off x="8770522" y="3591079"/>
              <a:ext cx="2927856" cy="23144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Chrypto</a:t>
              </a:r>
              <a:r>
                <a:rPr lang="en-US" dirty="0">
                  <a:latin typeface="Calibri" panose="020F0502020204030204" pitchFamily="34" charset="0"/>
                  <a:ea typeface="Calibri" panose="020F0502020204030204" pitchFamily="34" charset="0"/>
                  <a:cs typeface="Times New Roman" panose="02020603050405020304" pitchFamily="18" charset="0"/>
                </a:rPr>
                <a:t>” can stay alive for </a:t>
              </a:r>
              <a:r>
                <a:rPr lang="en-US" i="1" dirty="0">
                  <a:latin typeface="Calibri" panose="020F0502020204030204" pitchFamily="34" charset="0"/>
                  <a:ea typeface="Calibri" panose="020F0502020204030204" pitchFamily="34" charset="0"/>
                  <a:cs typeface="Times New Roman" panose="02020603050405020304" pitchFamily="18" charset="0"/>
                </a:rPr>
                <a:t>days</a:t>
              </a:r>
              <a:r>
                <a:rPr lang="en-US" dirty="0">
                  <a:latin typeface="Calibri" panose="020F0502020204030204" pitchFamily="34" charset="0"/>
                  <a:ea typeface="Calibri" panose="020F0502020204030204" pitchFamily="34" charset="0"/>
                  <a:cs typeface="Times New Roman" panose="02020603050405020304" pitchFamily="18" charset="0"/>
                </a:rPr>
                <a:t> in a chlorine environment and has become the leading cause for pool-related outbreaks (according to the Center for Disease Control)</a:t>
              </a:r>
            </a:p>
          </p:txBody>
        </p:sp>
        <p:grpSp>
          <p:nvGrpSpPr>
            <p:cNvPr id="16" name="Group 15"/>
            <p:cNvGrpSpPr/>
            <p:nvPr/>
          </p:nvGrpSpPr>
          <p:grpSpPr>
            <a:xfrm>
              <a:off x="8770526" y="1378983"/>
              <a:ext cx="2927852" cy="2253739"/>
              <a:chOff x="8695973" y="2006963"/>
              <a:chExt cx="3809859" cy="2859378"/>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95973" y="2346641"/>
                <a:ext cx="3809859" cy="2519700"/>
              </a:xfrm>
              <a:prstGeom prst="rect">
                <a:avLst/>
              </a:prstGeom>
            </p:spPr>
          </p:pic>
          <p:sp>
            <p:nvSpPr>
              <p:cNvPr id="15" name="TextBox 14"/>
              <p:cNvSpPr txBox="1"/>
              <p:nvPr/>
            </p:nvSpPr>
            <p:spPr>
              <a:xfrm>
                <a:off x="8695973" y="2006963"/>
                <a:ext cx="3809859" cy="557124"/>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latin typeface="Mufferaw" panose="03080602050302020201" pitchFamily="66" charset="0"/>
                  </a:rPr>
                  <a:t>chryptosporidium</a:t>
                </a:r>
                <a:endParaRPr lang="en-US" b="1" dirty="0">
                  <a:latin typeface="Mufferaw" panose="03080602050302020201" pitchFamily="66" charset="0"/>
                </a:endParaRPr>
              </a:p>
            </p:txBody>
          </p:sp>
        </p:grpSp>
      </p:grpSp>
      <p:sp>
        <p:nvSpPr>
          <p:cNvPr id="17" name="Title 16"/>
          <p:cNvSpPr>
            <a:spLocks noGrp="1"/>
          </p:cNvSpPr>
          <p:nvPr>
            <p:ph type="title"/>
          </p:nvPr>
        </p:nvSpPr>
        <p:spPr>
          <a:xfrm>
            <a:off x="503447" y="411393"/>
            <a:ext cx="7853503" cy="493477"/>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r>
              <a:rPr lang="en-US" b="1" dirty="0" smtClean="0">
                <a:latin typeface="Mufferaw" panose="03080602050302020201" pitchFamily="66" charset="0"/>
              </a:rPr>
              <a:t>Recreational Water Illness</a:t>
            </a:r>
            <a:endParaRPr lang="en-US" b="1" dirty="0">
              <a:latin typeface="Mufferaw" panose="03080602050302020201" pitchFamily="66" charset="0"/>
            </a:endParaRPr>
          </a:p>
        </p:txBody>
      </p:sp>
      <p:sp>
        <p:nvSpPr>
          <p:cNvPr id="19" name="Rectangle 18"/>
          <p:cNvSpPr/>
          <p:nvPr/>
        </p:nvSpPr>
        <p:spPr>
          <a:xfrm>
            <a:off x="503447" y="1014348"/>
            <a:ext cx="7300025" cy="1080296"/>
          </a:xfrm>
          <a:prstGeom prst="rect">
            <a:avLst/>
          </a:prstGeom>
        </p:spPr>
        <p:txBody>
          <a:bodyPr wrap="square">
            <a:spAutoFit/>
          </a:bodyPr>
          <a:lstStyle/>
          <a:p>
            <a:pPr>
              <a:lnSpc>
                <a:spcPct val="107000"/>
              </a:lnSpc>
              <a:spcAft>
                <a:spcPts val="800"/>
              </a:spcAft>
            </a:pPr>
            <a:r>
              <a:rPr lang="en-US" sz="2000" b="1" dirty="0" smtClean="0">
                <a:latin typeface="Mufferaw" panose="03080602050302020201"/>
                <a:ea typeface="Calibri" panose="020F0502020204030204" pitchFamily="34" charset="0"/>
                <a:cs typeface="Times New Roman" panose="02020603050405020304" pitchFamily="18" charset="0"/>
              </a:rPr>
              <a:t>RWI’s are </a:t>
            </a:r>
            <a:r>
              <a:rPr lang="en-US" sz="2000" b="1" dirty="0">
                <a:latin typeface="Mufferaw" panose="03080602050302020201"/>
                <a:ea typeface="Calibri" panose="020F0502020204030204" pitchFamily="34" charset="0"/>
                <a:cs typeface="Times New Roman" panose="02020603050405020304" pitchFamily="18" charset="0"/>
              </a:rPr>
              <a:t>most commonly acquired from water </a:t>
            </a:r>
            <a:r>
              <a:rPr lang="en-US" sz="2000" b="1" dirty="0" smtClean="0">
                <a:latin typeface="Mufferaw" panose="03080602050302020201"/>
                <a:ea typeface="Calibri" panose="020F0502020204030204" pitchFamily="34" charset="0"/>
                <a:cs typeface="Times New Roman" panose="02020603050405020304" pitchFamily="18" charset="0"/>
              </a:rPr>
              <a:t>based </a:t>
            </a:r>
            <a:r>
              <a:rPr lang="en-US" sz="2000" b="1" dirty="0">
                <a:latin typeface="Mufferaw" panose="03080602050302020201"/>
                <a:ea typeface="Calibri" panose="020F0502020204030204" pitchFamily="34" charset="0"/>
                <a:cs typeface="Times New Roman" panose="02020603050405020304" pitchFamily="18" charset="0"/>
              </a:rPr>
              <a:t>activities involving pools, water parks, interactive fountains, lakes </a:t>
            </a:r>
            <a:r>
              <a:rPr lang="en-US" sz="2000" b="1" dirty="0" smtClean="0">
                <a:latin typeface="Mufferaw" panose="03080602050302020201"/>
                <a:ea typeface="Calibri" panose="020F0502020204030204" pitchFamily="34" charset="0"/>
                <a:cs typeface="Times New Roman" panose="02020603050405020304" pitchFamily="18" charset="0"/>
              </a:rPr>
              <a:t>rivers, </a:t>
            </a:r>
            <a:r>
              <a:rPr lang="en-US" sz="2000" b="1" dirty="0">
                <a:latin typeface="Mufferaw" panose="03080602050302020201"/>
                <a:ea typeface="Calibri" panose="020F0502020204030204" pitchFamily="34" charset="0"/>
                <a:cs typeface="Times New Roman" panose="02020603050405020304" pitchFamily="18" charset="0"/>
              </a:rPr>
              <a:t>and </a:t>
            </a:r>
            <a:r>
              <a:rPr lang="en-US" sz="2000" b="1" dirty="0" smtClean="0">
                <a:latin typeface="Mufferaw" panose="03080602050302020201"/>
                <a:ea typeface="Calibri" panose="020F0502020204030204" pitchFamily="34" charset="0"/>
                <a:cs typeface="Times New Roman" panose="02020603050405020304" pitchFamily="18" charset="0"/>
              </a:rPr>
              <a:t>oceans</a:t>
            </a:r>
            <a:endParaRPr lang="en-US" sz="2000" b="1" dirty="0">
              <a:latin typeface="Mufferaw" panose="03080602050302020201"/>
              <a:ea typeface="Calibri" panose="020F0502020204030204" pitchFamily="34" charset="0"/>
              <a:cs typeface="Times New Roman" panose="02020603050405020304" pitchFamily="18" charset="0"/>
            </a:endParaRPr>
          </a:p>
        </p:txBody>
      </p:sp>
      <p:sp>
        <p:nvSpPr>
          <p:cNvPr id="20" name="Rounded Rectangle 19"/>
          <p:cNvSpPr/>
          <p:nvPr/>
        </p:nvSpPr>
        <p:spPr>
          <a:xfrm>
            <a:off x="503447" y="2024402"/>
            <a:ext cx="3766539" cy="238235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n-US" b="1" dirty="0">
                <a:latin typeface="Mufferaw" panose="03080602050302020201" pitchFamily="66" charset="0"/>
                <a:ea typeface="Calibri" panose="020F0502020204030204" pitchFamily="34" charset="0"/>
                <a:cs typeface="Times New Roman" panose="02020603050405020304" pitchFamily="18" charset="0"/>
              </a:rPr>
              <a:t>Common RWI infections </a:t>
            </a:r>
            <a:r>
              <a:rPr lang="en-US" b="1" dirty="0" smtClean="0">
                <a:latin typeface="Mufferaw" panose="03080602050302020201" pitchFamily="66" charset="0"/>
                <a:ea typeface="Calibri" panose="020F0502020204030204" pitchFamily="34" charset="0"/>
                <a:cs typeface="Times New Roman" panose="02020603050405020304" pitchFamily="18" charset="0"/>
              </a:rPr>
              <a:t>include: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a:t>
            </a:r>
            <a:r>
              <a:rPr lang="en-US" dirty="0" smtClean="0">
                <a:latin typeface="Calibri" panose="020F0502020204030204" pitchFamily="34" charset="0"/>
                <a:ea typeface="Calibri" panose="020F0502020204030204" pitchFamily="34" charset="0"/>
                <a:cs typeface="Times New Roman" panose="02020603050405020304" pitchFamily="18" charset="0"/>
              </a:rPr>
              <a:t>iarrhea</a:t>
            </a: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Rash</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a:t>
            </a:r>
            <a:r>
              <a:rPr lang="en-US" dirty="0" smtClean="0">
                <a:latin typeface="Calibri" panose="020F0502020204030204" pitchFamily="34" charset="0"/>
                <a:ea typeface="Calibri" panose="020F0502020204030204" pitchFamily="34" charset="0"/>
                <a:cs typeface="Times New Roman" panose="02020603050405020304" pitchFamily="18" charset="0"/>
              </a:rPr>
              <a:t>ar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smtClean="0">
                <a:latin typeface="Calibri" panose="020F0502020204030204" pitchFamily="34" charset="0"/>
                <a:ea typeface="Calibri" panose="020F0502020204030204" pitchFamily="34" charset="0"/>
                <a:cs typeface="Times New Roman" panose="02020603050405020304" pitchFamily="18" charset="0"/>
              </a:rPr>
              <a:t>nfection</a:t>
            </a: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Respiratory infection</a:t>
            </a: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Chemical </a:t>
            </a:r>
            <a:r>
              <a:rPr lang="en-US" dirty="0">
                <a:latin typeface="Calibri" panose="020F0502020204030204" pitchFamily="34" charset="0"/>
                <a:ea typeface="Calibri" panose="020F0502020204030204" pitchFamily="34" charset="0"/>
                <a:cs typeface="Times New Roman" panose="02020603050405020304" pitchFamily="18" charset="0"/>
              </a:rPr>
              <a:t>irritation of the eyes and </a:t>
            </a:r>
            <a:r>
              <a:rPr lang="en-US" dirty="0" smtClean="0">
                <a:latin typeface="Calibri" panose="020F0502020204030204" pitchFamily="34" charset="0"/>
                <a:ea typeface="Calibri" panose="020F0502020204030204" pitchFamily="34" charset="0"/>
                <a:cs typeface="Times New Roman" panose="02020603050405020304" pitchFamily="18" charset="0"/>
              </a:rPr>
              <a:t>lungs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ounded Rectangle 20"/>
          <p:cNvSpPr/>
          <p:nvPr/>
        </p:nvSpPr>
        <p:spPr>
          <a:xfrm>
            <a:off x="401847" y="4439752"/>
            <a:ext cx="4814104" cy="236093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800"/>
              </a:spcAft>
            </a:pPr>
            <a:r>
              <a:rPr lang="en-US" b="1" dirty="0">
                <a:latin typeface="Mufferaw" panose="03080602050302020201" pitchFamily="66" charset="0"/>
                <a:ea typeface="Calibri" panose="020F0502020204030204" pitchFamily="34" charset="0"/>
                <a:cs typeface="Times New Roman" panose="02020603050405020304" pitchFamily="18" charset="0"/>
              </a:rPr>
              <a:t>Diarrhea is the most common symptom of a RWI, which is caused from germs such </a:t>
            </a:r>
            <a:r>
              <a:rPr lang="en-US" b="1" dirty="0" smtClean="0">
                <a:latin typeface="Mufferaw" panose="03080602050302020201" pitchFamily="66" charset="0"/>
                <a:ea typeface="Calibri" panose="020F0502020204030204" pitchFamily="34" charset="0"/>
                <a:cs typeface="Times New Roman" panose="02020603050405020304" pitchFamily="18" charset="0"/>
              </a:rPr>
              <a:t>as: </a:t>
            </a: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Norovirus</a:t>
            </a: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Giardia</a:t>
            </a:r>
          </a:p>
          <a:p>
            <a:pPr marL="285750" indent="-285750">
              <a:buFont typeface="Arial" panose="020B0604020202020204" pitchFamily="34" charset="0"/>
              <a:buChar char="•"/>
            </a:pPr>
            <a:r>
              <a:rPr lang="en-US" dirty="0" err="1" smtClean="0">
                <a:latin typeface="Calibri" panose="020F0502020204030204" pitchFamily="34" charset="0"/>
                <a:ea typeface="Calibri" panose="020F0502020204030204" pitchFamily="34" charset="0"/>
                <a:cs typeface="Times New Roman" panose="02020603050405020304" pitchFamily="18" charset="0"/>
              </a:rPr>
              <a:t>Shigella</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E-coli</a:t>
            </a:r>
          </a:p>
          <a:p>
            <a:pPr marL="285750" indent="-285750">
              <a:buFont typeface="Arial" panose="020B0604020202020204" pitchFamily="34" charset="0"/>
              <a:buChar char="•"/>
            </a:pPr>
            <a:r>
              <a:rPr lang="en-US" dirty="0" err="1" smtClean="0">
                <a:latin typeface="Calibri" panose="020F0502020204030204" pitchFamily="34" charset="0"/>
                <a:ea typeface="Calibri" panose="020F0502020204030204" pitchFamily="34" charset="0"/>
                <a:cs typeface="Times New Roman" panose="02020603050405020304" pitchFamily="18" charset="0"/>
              </a:rPr>
              <a:t>Chryptosporidium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oup 24"/>
          <p:cNvGrpSpPr/>
          <p:nvPr/>
        </p:nvGrpSpPr>
        <p:grpSpPr>
          <a:xfrm>
            <a:off x="6350407" y="1850186"/>
            <a:ext cx="2786547" cy="4212244"/>
            <a:chOff x="7775653" y="3157147"/>
            <a:chExt cx="2927856" cy="4135614"/>
          </a:xfrm>
        </p:grpSpPr>
        <p:grpSp>
          <p:nvGrpSpPr>
            <p:cNvPr id="12" name="Group 11"/>
            <p:cNvGrpSpPr/>
            <p:nvPr/>
          </p:nvGrpSpPr>
          <p:grpSpPr>
            <a:xfrm>
              <a:off x="7775653" y="3157147"/>
              <a:ext cx="2927856" cy="1615725"/>
              <a:chOff x="2783444" y="646562"/>
              <a:chExt cx="2927856" cy="1615726"/>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3444" y="984165"/>
                <a:ext cx="2927856" cy="1278123"/>
              </a:xfrm>
              <a:prstGeom prst="rect">
                <a:avLst/>
              </a:prstGeom>
            </p:spPr>
          </p:pic>
          <p:sp>
            <p:nvSpPr>
              <p:cNvPr id="10" name="TextBox 9"/>
              <p:cNvSpPr txBox="1"/>
              <p:nvPr/>
            </p:nvSpPr>
            <p:spPr>
              <a:xfrm>
                <a:off x="2783444" y="646562"/>
                <a:ext cx="2927856" cy="408624"/>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latin typeface="Mufferaw" panose="03080602050302020201" pitchFamily="66" charset="0"/>
                  </a:rPr>
                  <a:t>Naegleria</a:t>
                </a:r>
                <a:r>
                  <a:rPr lang="en-US" b="1" dirty="0" smtClean="0">
                    <a:latin typeface="Mufferaw" panose="03080602050302020201" pitchFamily="66" charset="0"/>
                  </a:rPr>
                  <a:t> </a:t>
                </a:r>
                <a:r>
                  <a:rPr lang="en-US" b="1" dirty="0" err="1" smtClean="0">
                    <a:latin typeface="Mufferaw" panose="03080602050302020201" pitchFamily="66" charset="0"/>
                  </a:rPr>
                  <a:t>Foweri</a:t>
                </a:r>
                <a:r>
                  <a:rPr lang="en-US" b="1" dirty="0" smtClean="0">
                    <a:latin typeface="Mufferaw" panose="03080602050302020201" pitchFamily="66" charset="0"/>
                  </a:rPr>
                  <a:t> ameba </a:t>
                </a:r>
                <a:endParaRPr lang="en-US" b="1" dirty="0">
                  <a:latin typeface="Mufferaw" panose="03080602050302020201" pitchFamily="66" charset="0"/>
                </a:endParaRPr>
              </a:p>
            </p:txBody>
          </p:sp>
        </p:grpSp>
        <p:sp>
          <p:nvSpPr>
            <p:cNvPr id="23" name="Rectangle 22"/>
            <p:cNvSpPr/>
            <p:nvPr/>
          </p:nvSpPr>
          <p:spPr>
            <a:xfrm>
              <a:off x="7775653" y="4596268"/>
              <a:ext cx="2927856" cy="26964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Rare cases of a brain tissue eating </a:t>
              </a:r>
              <a:r>
                <a:rPr lang="en-US" dirty="0" smtClean="0">
                  <a:latin typeface="Calibri" panose="020F0502020204030204" pitchFamily="34" charset="0"/>
                  <a:ea typeface="Calibri" panose="020F0502020204030204" pitchFamily="34" charset="0"/>
                  <a:cs typeface="Times New Roman" panose="02020603050405020304" pitchFamily="18" charset="0"/>
                </a:rPr>
                <a:t>amoeba </a:t>
              </a:r>
              <a:r>
                <a:rPr lang="en-US" dirty="0">
                  <a:latin typeface="Calibri" panose="020F0502020204030204" pitchFamily="34" charset="0"/>
                  <a:ea typeface="Calibri" panose="020F0502020204030204" pitchFamily="34" charset="0"/>
                  <a:cs typeface="Times New Roman" panose="02020603050405020304" pitchFamily="18" charset="0"/>
                </a:rPr>
                <a:t>called “</a:t>
              </a:r>
              <a:r>
                <a:rPr lang="en-US" dirty="0" err="1">
                  <a:latin typeface="Calibri" panose="020F0502020204030204" pitchFamily="34" charset="0"/>
                  <a:ea typeface="Calibri" panose="020F0502020204030204" pitchFamily="34" charset="0"/>
                  <a:cs typeface="Times New Roman" panose="02020603050405020304" pitchFamily="18" charset="0"/>
                </a:rPr>
                <a:t>naegleria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foweri</a:t>
              </a:r>
              <a:r>
                <a:rPr lang="en-US" dirty="0">
                  <a:latin typeface="Calibri" panose="020F0502020204030204" pitchFamily="34" charset="0"/>
                  <a:ea typeface="Calibri" panose="020F0502020204030204" pitchFamily="34" charset="0"/>
                  <a:cs typeface="Times New Roman" panose="02020603050405020304" pitchFamily="18" charset="0"/>
                </a:rPr>
                <a:t>” can be found in fresh water bodies. The </a:t>
              </a:r>
              <a:r>
                <a:rPr lang="en-US" dirty="0" smtClean="0">
                  <a:latin typeface="Calibri" panose="020F0502020204030204" pitchFamily="34" charset="0"/>
                  <a:ea typeface="Calibri" panose="020F0502020204030204" pitchFamily="34" charset="0"/>
                  <a:cs typeface="Times New Roman" panose="02020603050405020304" pitchFamily="18" charset="0"/>
                </a:rPr>
                <a:t>amoeba </a:t>
              </a:r>
              <a:r>
                <a:rPr lang="en-US" dirty="0">
                  <a:latin typeface="Calibri" panose="020F0502020204030204" pitchFamily="34" charset="0"/>
                  <a:ea typeface="Calibri" panose="020F0502020204030204" pitchFamily="34" charset="0"/>
                  <a:cs typeface="Times New Roman" panose="02020603050405020304" pitchFamily="18" charset="0"/>
                </a:rPr>
                <a:t>enters the body through the nose. You cannot get infected from drinking contaminated water.</a:t>
              </a:r>
            </a:p>
          </p:txBody>
        </p:sp>
      </p:grpSp>
      <p:grpSp>
        <p:nvGrpSpPr>
          <p:cNvPr id="32" name="Group 31"/>
          <p:cNvGrpSpPr/>
          <p:nvPr/>
        </p:nvGrpSpPr>
        <p:grpSpPr>
          <a:xfrm rot="21001218">
            <a:off x="4722888" y="2627578"/>
            <a:ext cx="1363108" cy="1334474"/>
            <a:chOff x="697761" y="2203035"/>
            <a:chExt cx="1557618" cy="1524898"/>
          </a:xfrm>
        </p:grpSpPr>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62" y="2600790"/>
              <a:ext cx="1557617" cy="1127143"/>
            </a:xfrm>
            <a:prstGeom prst="rect">
              <a:avLst/>
            </a:prstGeom>
          </p:spPr>
        </p:pic>
        <p:sp>
          <p:nvSpPr>
            <p:cNvPr id="31" name="TextBox 30"/>
            <p:cNvSpPr txBox="1"/>
            <p:nvPr/>
          </p:nvSpPr>
          <p:spPr>
            <a:xfrm>
              <a:off x="697761" y="2203035"/>
              <a:ext cx="1557617" cy="46693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Mufferaw" panose="03080602050302020201" pitchFamily="66" charset="0"/>
                </a:rPr>
                <a:t>e. Coli</a:t>
              </a:r>
            </a:p>
          </p:txBody>
        </p:sp>
      </p:grpSp>
      <p:grpSp>
        <p:nvGrpSpPr>
          <p:cNvPr id="34" name="Group 33"/>
          <p:cNvGrpSpPr/>
          <p:nvPr/>
        </p:nvGrpSpPr>
        <p:grpSpPr>
          <a:xfrm rot="523620">
            <a:off x="9975258" y="518840"/>
            <a:ext cx="1517046" cy="1320092"/>
            <a:chOff x="9552336" y="1936052"/>
            <a:chExt cx="1517046" cy="1320092"/>
          </a:xfrm>
        </p:grpSpPr>
        <p:pic>
          <p:nvPicPr>
            <p:cNvPr id="30" name="Picture 29"/>
            <p:cNvPicPr>
              <a:picLocks noChangeAspect="1"/>
            </p:cNvPicPr>
            <p:nvPr/>
          </p:nvPicPr>
          <p:blipFill rotWithShape="1">
            <a:blip r:embed="rId5" cstate="email">
              <a:extLst>
                <a:ext uri="{28A0092B-C50C-407E-A947-70E740481C1C}">
                  <a14:useLocalDpi xmlns:a14="http://schemas.microsoft.com/office/drawing/2010/main"/>
                </a:ext>
              </a:extLst>
            </a:blip>
            <a:srcRect t="-756"/>
            <a:stretch/>
          </p:blipFill>
          <p:spPr>
            <a:xfrm>
              <a:off x="9552336" y="2285304"/>
              <a:ext cx="1517045" cy="970840"/>
            </a:xfrm>
            <a:prstGeom prst="rect">
              <a:avLst/>
            </a:prstGeom>
          </p:spPr>
        </p:pic>
        <p:sp>
          <p:nvSpPr>
            <p:cNvPr id="33" name="TextBox 32"/>
            <p:cNvSpPr txBox="1"/>
            <p:nvPr/>
          </p:nvSpPr>
          <p:spPr>
            <a:xfrm>
              <a:off x="9552336" y="1936052"/>
              <a:ext cx="1517046"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Mufferaw" panose="03080602050302020201" pitchFamily="66" charset="0"/>
                </a:rPr>
                <a:t>Norovirus</a:t>
              </a:r>
              <a:endParaRPr lang="en-US" b="1" dirty="0">
                <a:latin typeface="Mufferaw" panose="03080602050302020201" pitchFamily="66" charset="0"/>
              </a:endParaRPr>
            </a:p>
          </p:txBody>
        </p:sp>
      </p:grpSp>
    </p:spTree>
    <p:extLst>
      <p:ext uri="{BB962C8B-B14F-4D97-AF65-F5344CB8AC3E}">
        <p14:creationId xmlns:p14="http://schemas.microsoft.com/office/powerpoint/2010/main" val="396139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100000">
              <a:schemeClr val="accent6">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8" name="Rectangle 17"/>
          <p:cNvSpPr/>
          <p:nvPr/>
        </p:nvSpPr>
        <p:spPr>
          <a:xfrm>
            <a:off x="4477579" y="1413962"/>
            <a:ext cx="7125536" cy="187743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spcAft>
                <a:spcPts val="600"/>
              </a:spcAft>
              <a:buFont typeface="Wingdings" panose="05000000000000000000" pitchFamily="2" charset="2"/>
              <a:buChar char="ü"/>
            </a:pPr>
            <a:r>
              <a:rPr lang="en-US" sz="1600" dirty="0" smtClean="0">
                <a:latin typeface="Calibri" panose="020F0502020204030204" pitchFamily="34" charset="0"/>
                <a:ea typeface="Calibri" panose="020F0502020204030204" pitchFamily="34" charset="0"/>
                <a:cs typeface="Times New Roman" panose="02020603050405020304" pitchFamily="18" charset="0"/>
              </a:rPr>
              <a:t>Check </a:t>
            </a:r>
            <a:r>
              <a:rPr lang="en-US" sz="1600" dirty="0">
                <a:latin typeface="Calibri" panose="020F0502020204030204" pitchFamily="34" charset="0"/>
                <a:ea typeface="Calibri" panose="020F0502020204030204" pitchFamily="34" charset="0"/>
                <a:cs typeface="Times New Roman" panose="02020603050405020304" pitchFamily="18" charset="0"/>
              </a:rPr>
              <a:t>the </a:t>
            </a:r>
            <a:r>
              <a:rPr lang="en-US" sz="1600" dirty="0" smtClean="0">
                <a:latin typeface="Calibri" panose="020F0502020204030204" pitchFamily="34" charset="0"/>
                <a:ea typeface="Calibri" panose="020F0502020204030204" pitchFamily="34" charset="0"/>
                <a:cs typeface="Times New Roman" panose="02020603050405020304" pitchFamily="18" charset="0"/>
              </a:rPr>
              <a:t>pool, fountain, or activity area for </a:t>
            </a:r>
            <a:r>
              <a:rPr lang="en-US" sz="1600" dirty="0">
                <a:latin typeface="Calibri" panose="020F0502020204030204" pitchFamily="34" charset="0"/>
                <a:ea typeface="Calibri" panose="020F0502020204030204" pitchFamily="34" charset="0"/>
                <a:cs typeface="Times New Roman" panose="02020603050405020304" pitchFamily="18" charset="0"/>
              </a:rPr>
              <a:t>current inspection </a:t>
            </a:r>
            <a:r>
              <a:rPr lang="en-US" sz="1600" dirty="0" smtClean="0">
                <a:latin typeface="Calibri" panose="020F0502020204030204" pitchFamily="34" charset="0"/>
                <a:ea typeface="Calibri" panose="020F0502020204030204" pitchFamily="34" charset="0"/>
                <a:cs typeface="Times New Roman" panose="02020603050405020304" pitchFamily="18" charset="0"/>
              </a:rPr>
              <a:t>results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Ensure the drain is visible from the surface and clear of </a:t>
            </a:r>
            <a:r>
              <a:rPr lang="en-US" sz="1600" dirty="0" smtClean="0">
                <a:latin typeface="Calibri" panose="020F0502020204030204" pitchFamily="34" charset="0"/>
                <a:ea typeface="Calibri" panose="020F0502020204030204" pitchFamily="34" charset="0"/>
                <a:cs typeface="Times New Roman" panose="02020603050405020304" pitchFamily="18" charset="0"/>
              </a:rPr>
              <a:t>debris</a:t>
            </a:r>
          </a:p>
          <a:p>
            <a:pPr marL="285750" indent="-285750">
              <a:spcAft>
                <a:spcPts val="600"/>
              </a:spcAft>
              <a:buFont typeface="Wingdings" panose="05000000000000000000" pitchFamily="2" charset="2"/>
              <a:buChar char="ü"/>
            </a:pPr>
            <a:r>
              <a:rPr lang="en-US" sz="1600" dirty="0" smtClean="0">
                <a:latin typeface="Calibri" panose="020F0502020204030204" pitchFamily="34" charset="0"/>
                <a:ea typeface="Calibri" panose="020F0502020204030204" pitchFamily="34" charset="0"/>
                <a:cs typeface="Times New Roman" panose="02020603050405020304" pitchFamily="18" charset="0"/>
              </a:rPr>
              <a:t>Check waters pH levels with pool test strips</a:t>
            </a:r>
          </a:p>
          <a:p>
            <a:pPr marL="285750" indent="-285750">
              <a:spcAft>
                <a:spcPts val="600"/>
              </a:spcAft>
              <a:buFont typeface="Wingdings" panose="05000000000000000000" pitchFamily="2" charset="2"/>
              <a:buChar char="ü"/>
            </a:pPr>
            <a:r>
              <a:rPr lang="en-US" sz="1600" dirty="0"/>
              <a:t>Natural bodies of water are susceptible to water </a:t>
            </a:r>
            <a:r>
              <a:rPr lang="en-US" sz="1600" dirty="0" smtClean="0"/>
              <a:t>pollution</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Wingdings" panose="05000000000000000000" pitchFamily="2" charset="2"/>
              <a:buChar char="ü"/>
            </a:pPr>
            <a:r>
              <a:rPr lang="en-US" sz="1600" dirty="0"/>
              <a:t>Check bacterial levels of the </a:t>
            </a:r>
            <a:r>
              <a:rPr lang="en-US" sz="1600" dirty="0" smtClean="0"/>
              <a:t>water (</a:t>
            </a:r>
            <a:r>
              <a:rPr lang="en-US" sz="1600" i="1" dirty="0" smtClean="0"/>
              <a:t>ocean or freshwater body</a:t>
            </a:r>
            <a:r>
              <a:rPr lang="en-US" sz="1600" dirty="0" smtClean="0"/>
              <a:t>) </a:t>
            </a:r>
            <a:r>
              <a:rPr lang="en-US" sz="1600" dirty="0"/>
              <a:t>before getting in, levels can be found on the EPA website and local news </a:t>
            </a:r>
            <a:r>
              <a:rPr lang="en-US" sz="1600" dirty="0" smtClean="0"/>
              <a:t>sources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24" name="Title 16"/>
          <p:cNvSpPr>
            <a:spLocks noGrp="1"/>
          </p:cNvSpPr>
          <p:nvPr>
            <p:ph type="title"/>
          </p:nvPr>
        </p:nvSpPr>
        <p:spPr>
          <a:xfrm>
            <a:off x="4119239" y="381547"/>
            <a:ext cx="7483876" cy="493477"/>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n-US" b="1" dirty="0" smtClean="0">
                <a:latin typeface="Mufferaw" panose="03080602050302020201" pitchFamily="66" charset="0"/>
              </a:rPr>
              <a:t>Recreational Water Illness</a:t>
            </a:r>
            <a:endParaRPr lang="en-US" b="1" dirty="0">
              <a:latin typeface="Mufferaw" panose="03080602050302020201" pitchFamily="66"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673" y="1414921"/>
            <a:ext cx="3311053" cy="221426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673" y="3966289"/>
            <a:ext cx="3314472" cy="219886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477579" y="3284828"/>
            <a:ext cx="7125536" cy="1384995"/>
          </a:xfrm>
          <a:prstGeom prst="rect">
            <a:avLst/>
          </a:prstGeom>
          <a:noFill/>
          <a:ln>
            <a:noFill/>
          </a:ln>
        </p:spPr>
        <p:txBody>
          <a:bodyPr wrap="square">
            <a:spAutoFit/>
          </a:bodyPr>
          <a:lstStyle/>
          <a:p>
            <a:pPr>
              <a:spcAft>
                <a:spcPts val="600"/>
              </a:spcAft>
            </a:pPr>
            <a:r>
              <a:rPr lang="en-US" sz="2000" b="1" dirty="0" smtClean="0">
                <a:latin typeface="Mufferaw" panose="03080602050302020201" pitchFamily="66" charset="0"/>
              </a:rPr>
              <a:t>All Water </a:t>
            </a:r>
            <a:r>
              <a:rPr lang="en-US" sz="2000" b="1" dirty="0">
                <a:latin typeface="Mufferaw" panose="03080602050302020201" pitchFamily="66" charset="0"/>
              </a:rPr>
              <a:t>play areas or </a:t>
            </a:r>
            <a:r>
              <a:rPr lang="en-US" sz="2000" b="1" dirty="0" smtClean="0">
                <a:latin typeface="Mufferaw" panose="03080602050302020201" pitchFamily="66" charset="0"/>
              </a:rPr>
              <a:t>interactive fountains such as </a:t>
            </a:r>
            <a:r>
              <a:rPr lang="en-US" sz="2000" b="1" dirty="0">
                <a:latin typeface="Mufferaw" panose="03080602050302020201" pitchFamily="66" charset="0"/>
              </a:rPr>
              <a:t>wet deck, splash pad, </a:t>
            </a:r>
            <a:r>
              <a:rPr lang="en-US" sz="2000" b="1" dirty="0" smtClean="0">
                <a:latin typeface="Mufferaw" panose="03080602050302020201" pitchFamily="66" charset="0"/>
              </a:rPr>
              <a:t>pray </a:t>
            </a:r>
            <a:r>
              <a:rPr lang="en-US" sz="2000" b="1" dirty="0">
                <a:latin typeface="Mufferaw" panose="03080602050302020201" pitchFamily="66" charset="0"/>
              </a:rPr>
              <a:t>pad, or spray </a:t>
            </a:r>
            <a:r>
              <a:rPr lang="en-US" sz="2000" b="1" dirty="0" smtClean="0">
                <a:latin typeface="Mufferaw" panose="03080602050302020201" pitchFamily="66" charset="0"/>
              </a:rPr>
              <a:t>par— </a:t>
            </a:r>
            <a:r>
              <a:rPr lang="en-US" sz="2000" b="1" dirty="0">
                <a:latin typeface="Mufferaw" panose="03080602050302020201" pitchFamily="66" charset="0"/>
              </a:rPr>
              <a:t>r</a:t>
            </a:r>
            <a:r>
              <a:rPr lang="en-US" sz="2000" b="1" dirty="0" smtClean="0">
                <a:latin typeface="Mufferaw" panose="03080602050302020201" pitchFamily="66" charset="0"/>
              </a:rPr>
              <a:t>ecycle their water through a filtration system, the water spray that drips off your body ends up being sprayed </a:t>
            </a:r>
            <a:r>
              <a:rPr lang="en-US" sz="2400" b="1" dirty="0" smtClean="0">
                <a:latin typeface="Mufferaw" panose="03080602050302020201" pitchFamily="66" charset="0"/>
              </a:rPr>
              <a:t>out again</a:t>
            </a:r>
            <a:endParaRPr lang="en-US" sz="2400" b="1" dirty="0">
              <a:latin typeface="Mufferaw" panose="03080602050302020201" pitchFamily="66" charset="0"/>
            </a:endParaRPr>
          </a:p>
        </p:txBody>
      </p:sp>
      <p:sp>
        <p:nvSpPr>
          <p:cNvPr id="5" name="Rectangle 4"/>
          <p:cNvSpPr/>
          <p:nvPr/>
        </p:nvSpPr>
        <p:spPr>
          <a:xfrm>
            <a:off x="4477579" y="4663252"/>
            <a:ext cx="7128955" cy="1954381"/>
          </a:xfrm>
          <a:prstGeom prst="rect">
            <a:avLst/>
          </a:prstGeom>
          <a:solidFill>
            <a:schemeClr val="bg1"/>
          </a:solidFill>
        </p:spPr>
        <p:txBody>
          <a:bodyPr wrap="square">
            <a:spAutoFit/>
          </a:bodyPr>
          <a:lstStyle/>
          <a:p>
            <a:pPr marL="285750" indent="-285750">
              <a:spcAft>
                <a:spcPts val="6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Stay out of the water if you have recently been sick or have open wounds</a:t>
            </a:r>
          </a:p>
          <a:p>
            <a:pPr marL="285750" indent="-285750">
              <a:spcAft>
                <a:spcPts val="6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Rinse off before entering the water</a:t>
            </a:r>
          </a:p>
          <a:p>
            <a:pPr marL="285750" indent="-285750">
              <a:spcAft>
                <a:spcPts val="6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Do not go to the bathroom yourself in the water</a:t>
            </a:r>
          </a:p>
          <a:p>
            <a:pPr marL="285750" indent="-285750">
              <a:spcAft>
                <a:spcPts val="600"/>
              </a:spcAft>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Times New Roman" panose="02020603050405020304" pitchFamily="18" charset="0"/>
              </a:rPr>
              <a:t>Do not swallow the water</a:t>
            </a:r>
          </a:p>
          <a:p>
            <a:pPr marL="285750" indent="-285750">
              <a:spcAft>
                <a:spcPts val="600"/>
              </a:spcAft>
              <a:buFont typeface="Wingdings" panose="05000000000000000000" pitchFamily="2" charset="2"/>
              <a:buChar char="ü"/>
            </a:pPr>
            <a:r>
              <a:rPr lang="en-US" sz="1600" dirty="0"/>
              <a:t>Rinse and/or wash yourself after exiting the water</a:t>
            </a:r>
          </a:p>
          <a:p>
            <a:pPr marL="285750" indent="-285750">
              <a:spcAft>
                <a:spcPts val="600"/>
              </a:spcAft>
              <a:buFont typeface="Wingdings" panose="05000000000000000000" pitchFamily="2" charset="2"/>
              <a:buChar char="ü"/>
            </a:pPr>
            <a:r>
              <a:rPr lang="en-US" sz="1600" dirty="0"/>
              <a:t>Dry your ears after swimming</a:t>
            </a:r>
          </a:p>
        </p:txBody>
      </p:sp>
      <p:sp>
        <p:nvSpPr>
          <p:cNvPr id="6" name="Rectangle 5"/>
          <p:cNvSpPr/>
          <p:nvPr/>
        </p:nvSpPr>
        <p:spPr>
          <a:xfrm>
            <a:off x="4399314" y="969662"/>
            <a:ext cx="3127779" cy="400110"/>
          </a:xfrm>
          <a:prstGeom prst="rect">
            <a:avLst/>
          </a:prstGeom>
        </p:spPr>
        <p:txBody>
          <a:bodyPr wrap="none">
            <a:spAutoFit/>
          </a:bodyPr>
          <a:lstStyle/>
          <a:p>
            <a:pPr>
              <a:spcAft>
                <a:spcPts val="600"/>
              </a:spcAft>
            </a:pPr>
            <a:r>
              <a:rPr lang="en-US" sz="2000" b="1" dirty="0">
                <a:latin typeface="Mufferaw" panose="03080602050302020201" pitchFamily="66" charset="0"/>
                <a:ea typeface="Calibri" panose="020F0502020204030204" pitchFamily="34" charset="0"/>
                <a:cs typeface="Times New Roman" panose="02020603050405020304" pitchFamily="18" charset="0"/>
              </a:rPr>
              <a:t>Avoid contracting an RWI:</a:t>
            </a:r>
          </a:p>
        </p:txBody>
      </p:sp>
    </p:spTree>
    <p:extLst>
      <p:ext uri="{BB962C8B-B14F-4D97-AF65-F5344CB8AC3E}">
        <p14:creationId xmlns:p14="http://schemas.microsoft.com/office/powerpoint/2010/main" val="645545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758" y="2423401"/>
            <a:ext cx="6181522" cy="3090761"/>
          </a:xfrm>
          <a:prstGeom prst="rect">
            <a:avLst/>
          </a:prstGeom>
        </p:spPr>
      </p:pic>
      <p:sp>
        <p:nvSpPr>
          <p:cNvPr id="2" name="Double Wave 1"/>
          <p:cNvSpPr/>
          <p:nvPr/>
        </p:nvSpPr>
        <p:spPr>
          <a:xfrm>
            <a:off x="366760" y="1185792"/>
            <a:ext cx="6184961" cy="1411549"/>
          </a:xfrm>
          <a:prstGeom prst="doubleWave">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953989" y="1975871"/>
            <a:ext cx="4812364" cy="353829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ü"/>
            </a:pPr>
            <a:r>
              <a:rPr lang="en-US" sz="1800" dirty="0" smtClean="0"/>
              <a:t>Stay in the shade</a:t>
            </a:r>
          </a:p>
          <a:p>
            <a:pPr>
              <a:buFont typeface="Wingdings" panose="05000000000000000000" pitchFamily="2" charset="2"/>
              <a:buChar char="ü"/>
            </a:pPr>
            <a:r>
              <a:rPr lang="en-US" sz="1800" dirty="0" smtClean="0"/>
              <a:t>Wear long sleeves or pants; rash guards are useful for water activities</a:t>
            </a:r>
          </a:p>
          <a:p>
            <a:pPr>
              <a:buFont typeface="Wingdings" panose="05000000000000000000" pitchFamily="2" charset="2"/>
              <a:buChar char="ü"/>
            </a:pPr>
            <a:r>
              <a:rPr lang="en-US" sz="1800" dirty="0" smtClean="0"/>
              <a:t>Wear a hat to protect your head, neck, ears, and face</a:t>
            </a:r>
          </a:p>
          <a:p>
            <a:pPr>
              <a:buFont typeface="Wingdings" panose="05000000000000000000" pitchFamily="2" charset="2"/>
              <a:buChar char="ü"/>
            </a:pPr>
            <a:r>
              <a:rPr lang="en-US" sz="1800" dirty="0" smtClean="0"/>
              <a:t>Wear sunglasses to protect your eyes, as well as areas around your eyes</a:t>
            </a:r>
          </a:p>
          <a:p>
            <a:pPr>
              <a:buFont typeface="Wingdings" panose="05000000000000000000" pitchFamily="2" charset="2"/>
              <a:buChar char="ü"/>
            </a:pPr>
            <a:r>
              <a:rPr lang="en-US" sz="1800" dirty="0" smtClean="0"/>
              <a:t>Lather on broad spectrum sun screen with a minimum SPF of 15 </a:t>
            </a:r>
          </a:p>
          <a:p>
            <a:pPr>
              <a:buFont typeface="Wingdings" panose="05000000000000000000" pitchFamily="2" charset="2"/>
              <a:buChar char="ü"/>
            </a:pPr>
            <a:r>
              <a:rPr lang="en-US" sz="1800" b="1" dirty="0" smtClean="0"/>
              <a:t>Always reapply </a:t>
            </a:r>
            <a:r>
              <a:rPr lang="en-US" sz="1800" dirty="0" smtClean="0"/>
              <a:t>sun screen</a:t>
            </a:r>
          </a:p>
        </p:txBody>
      </p:sp>
      <p:sp>
        <p:nvSpPr>
          <p:cNvPr id="5" name="TextBox 4"/>
          <p:cNvSpPr txBox="1"/>
          <p:nvPr/>
        </p:nvSpPr>
        <p:spPr>
          <a:xfrm>
            <a:off x="1241209" y="1506845"/>
            <a:ext cx="4196364"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b="1" dirty="0" smtClean="0">
                <a:solidFill>
                  <a:schemeClr val="bg1"/>
                </a:solidFill>
                <a:latin typeface="Mufferaw" panose="03080602050302020201" pitchFamily="66" charset="0"/>
              </a:rPr>
              <a:t>Skin Protection</a:t>
            </a:r>
            <a:endParaRPr lang="en-US" sz="4400" b="1" dirty="0">
              <a:solidFill>
                <a:schemeClr val="bg1"/>
              </a:solidFill>
              <a:latin typeface="Mufferaw" panose="03080602050302020201" pitchFamily="66" charset="0"/>
            </a:endParaRPr>
          </a:p>
        </p:txBody>
      </p:sp>
      <p:sp>
        <p:nvSpPr>
          <p:cNvPr id="4" name="Rectangle 3"/>
          <p:cNvSpPr/>
          <p:nvPr/>
        </p:nvSpPr>
        <p:spPr>
          <a:xfrm>
            <a:off x="6953988" y="1185792"/>
            <a:ext cx="4329529" cy="830997"/>
          </a:xfrm>
          <a:prstGeom prst="rect">
            <a:avLst/>
          </a:prstGeom>
        </p:spPr>
        <p:txBody>
          <a:bodyPr wrap="square">
            <a:spAutoFit/>
          </a:bodyPr>
          <a:lstStyle/>
          <a:p>
            <a:r>
              <a:rPr lang="en-US" sz="2400" b="1" dirty="0" smtClean="0">
                <a:latin typeface="Mufferaw" panose="03080602050302020201" pitchFamily="66" charset="0"/>
              </a:rPr>
              <a:t>use </a:t>
            </a:r>
            <a:r>
              <a:rPr lang="en-US" sz="2400" b="1" dirty="0">
                <a:latin typeface="Mufferaw" panose="03080602050302020201" pitchFamily="66" charset="0"/>
              </a:rPr>
              <a:t>these </a:t>
            </a:r>
            <a:r>
              <a:rPr lang="en-US" sz="2400" b="1" dirty="0" smtClean="0">
                <a:latin typeface="Mufferaw" panose="03080602050302020201" pitchFamily="66" charset="0"/>
              </a:rPr>
              <a:t>methods to Avoid </a:t>
            </a:r>
            <a:r>
              <a:rPr lang="en-US" sz="2400" b="1" dirty="0">
                <a:latin typeface="Mufferaw" panose="03080602050302020201" pitchFamily="66" charset="0"/>
              </a:rPr>
              <a:t>damaging ultraviolet </a:t>
            </a:r>
            <a:r>
              <a:rPr lang="en-US" sz="2400" b="1" dirty="0" smtClean="0">
                <a:latin typeface="Mufferaw" panose="03080602050302020201" pitchFamily="66" charset="0"/>
              </a:rPr>
              <a:t>rays:</a:t>
            </a:r>
            <a:endParaRPr lang="en-US" sz="2400" b="1" dirty="0">
              <a:latin typeface="Mufferaw" panose="03080602050302020201" pitchFamily="66" charset="0"/>
            </a:endParaRPr>
          </a:p>
        </p:txBody>
      </p:sp>
    </p:spTree>
    <p:extLst>
      <p:ext uri="{BB962C8B-B14F-4D97-AF65-F5344CB8AC3E}">
        <p14:creationId xmlns:p14="http://schemas.microsoft.com/office/powerpoint/2010/main" val="51015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7045" y1="30909" x2="32727" y2="15909"/>
                        <a14:foregroundMark x1="31818" y1="17727" x2="31818" y2="20455"/>
                        <a14:foregroundMark x1="31818" y1="23864" x2="31818" y2="25909"/>
                        <a14:foregroundMark x1="23636" y1="26818" x2="81364" y2="75455"/>
                        <a14:foregroundMark x1="79773" y1="18409" x2="19091" y2="84545"/>
                        <a14:foregroundMark x1="13182" y1="57273" x2="90455" y2="42500"/>
                        <a14:foregroundMark x1="72727" y1="34545" x2="76818" y2="57727"/>
                        <a14:foregroundMark x1="62045" y1="35909" x2="34318" y2="73864"/>
                        <a14:foregroundMark x1="20682" y1="62273" x2="20682" y2="62273"/>
                        <a14:foregroundMark x1="21136" y1="57273" x2="21136" y2="54091"/>
                        <a14:foregroundMark x1="24091" y1="41591" x2="24091" y2="41591"/>
                        <a14:foregroundMark x1="26136" y1="39091" x2="29318" y2="38636"/>
                        <a14:foregroundMark x1="32727" y1="39091" x2="43409" y2="56136"/>
                        <a14:foregroundMark x1="47955" y1="60227" x2="54091" y2="63182"/>
                        <a14:foregroundMark x1="60455" y1="66364" x2="61591" y2="68409"/>
                        <a14:foregroundMark x1="61136" y1="75909" x2="57955" y2="75909"/>
                        <a14:foregroundMark x1="48864" y1="76364" x2="40455" y2="79545"/>
                        <a14:foregroundMark x1="37273" y1="79545" x2="29773" y2="75000"/>
                        <a14:foregroundMark x1="26136" y1="70909" x2="23636" y2="66818"/>
                        <a14:foregroundMark x1="21136" y1="54091" x2="22273" y2="47727"/>
                        <a14:foregroundMark x1="23182" y1="44545" x2="35227" y2="25455"/>
                        <a14:foregroundMark x1="57500" y1="22955" x2="57500" y2="22955"/>
                        <a14:foregroundMark x1="58636" y1="22955" x2="60455" y2="22955"/>
                        <a14:foregroundMark x1="64091" y1="22955" x2="64091" y2="22955"/>
                        <a14:foregroundMark x1="66136" y1="22955" x2="64091" y2="22955"/>
                        <a14:foregroundMark x1="53409" y1="19773" x2="53409" y2="19773"/>
                        <a14:foregroundMark x1="50909" y1="19773" x2="52045" y2="21818"/>
                        <a14:foregroundMark x1="66136" y1="27500" x2="68182" y2="30909"/>
                        <a14:foregroundMark x1="70682" y1="47045" x2="66136" y2="67727"/>
                        <a14:foregroundMark x1="65000" y1="73409" x2="69091" y2="73864"/>
                        <a14:foregroundMark x1="86364" y1="54773" x2="87727" y2="47727"/>
                        <a14:foregroundMark x1="89773" y1="37045" x2="86818" y2="37045"/>
                        <a14:foregroundMark x1="84318" y1="37045" x2="83864" y2="34545"/>
                        <a14:foregroundMark x1="83864" y1="33409" x2="82273" y2="31364"/>
                        <a14:foregroundMark x1="78182" y1="29545" x2="77273" y2="27955"/>
                        <a14:foregroundMark x1="73182" y1="24318" x2="67045" y2="21818"/>
                        <a14:foregroundMark x1="64545" y1="20909" x2="59091" y2="18409"/>
                        <a14:foregroundMark x1="52045" y1="15227" x2="50000" y2="14773"/>
                        <a14:foregroundMark x1="42955" y1="11364" x2="42955" y2="11364"/>
                        <a14:foregroundMark x1="42955" y1="11364" x2="41364" y2="11818"/>
                        <a14:foregroundMark x1="40455" y1="12273" x2="40455" y2="12273"/>
                        <a14:foregroundMark x1="40455" y1="14318" x2="40455" y2="14318"/>
                        <a14:foregroundMark x1="41364" y1="14318" x2="46364" y2="14773"/>
                        <a14:foregroundMark x1="53409" y1="14773" x2="59091" y2="15227"/>
                        <a14:foregroundMark x1="64545" y1="15227" x2="64545" y2="15227"/>
                        <a14:foregroundMark x1="64545" y1="15227" x2="64545" y2="15227"/>
                        <a14:foregroundMark x1="64545" y1="13864" x2="68182" y2="14318"/>
                        <a14:foregroundMark x1="22273" y1="31364" x2="20682" y2="32500"/>
                        <a14:foregroundMark x1="15682" y1="35000" x2="15682" y2="35000"/>
                        <a14:foregroundMark x1="15682" y1="37045" x2="16591" y2="41136"/>
                        <a14:foregroundMark x1="17045" y1="43182" x2="17045" y2="43182"/>
                        <a14:foregroundMark x1="19091" y1="31364" x2="20682" y2="28864"/>
                        <a14:foregroundMark x1="24091" y1="21818" x2="24091" y2="21818"/>
                        <a14:foregroundMark x1="24773" y1="20455" x2="24773" y2="20455"/>
                        <a14:foregroundMark x1="22727" y1="26818" x2="22727" y2="49091"/>
                        <a14:foregroundMark x1="22727" y1="59318" x2="21591" y2="63182"/>
                        <a14:foregroundMark x1="19545" y1="66364" x2="19545" y2="66364"/>
                        <a14:foregroundMark x1="20682" y1="68864" x2="20682" y2="68864"/>
                        <a14:foregroundMark x1="16136" y1="63182" x2="16136" y2="63182"/>
                        <a14:foregroundMark x1="17727" y1="64773" x2="23182" y2="71364"/>
                        <a14:foregroundMark x1="26136" y1="72273" x2="29773" y2="73409"/>
                        <a14:foregroundMark x1="34318" y1="73864" x2="37727" y2="75909"/>
                        <a14:foregroundMark x1="41364" y1="78409" x2="41364" y2="78409"/>
                        <a14:foregroundMark x1="41818" y1="82955" x2="41818" y2="82955"/>
                        <a14:foregroundMark x1="42955" y1="84545" x2="45455" y2="85909"/>
                        <a14:foregroundMark x1="49545" y1="85909" x2="52500" y2="86591"/>
                        <a14:foregroundMark x1="60000" y1="86591" x2="63636" y2="85455"/>
                        <a14:foregroundMark x1="66591" y1="84091" x2="67045" y2="82500"/>
                        <a14:foregroundMark x1="67727" y1="77500" x2="32273" y2="60227"/>
                        <a14:foregroundMark x1="35909" y1="44545" x2="45909" y2="40455"/>
                        <a14:foregroundMark x1="54545" y1="34545" x2="58636" y2="42045"/>
                        <a14:foregroundMark x1="65000" y1="53636" x2="65000" y2="73864"/>
                        <a14:foregroundMark x1="57500" y1="75909" x2="54091" y2="84091"/>
                        <a14:foregroundMark x1="59091" y1="93636" x2="63636" y2="92500"/>
                        <a14:foregroundMark x1="68182" y1="84091" x2="68182" y2="82500"/>
                        <a14:foregroundMark x1="68182" y1="79545" x2="69091" y2="77500"/>
                        <a14:foregroundMark x1="70682" y1="76364" x2="72273" y2="76364"/>
                        <a14:foregroundMark x1="74773" y1="75909" x2="74773" y2="75909"/>
                        <a14:foregroundMark x1="75227" y1="75455" x2="75227" y2="73864"/>
                        <a14:foregroundMark x1="75227" y1="71818" x2="74091" y2="73409"/>
                        <a14:foregroundMark x1="66136" y1="82045" x2="42955" y2="82955"/>
                        <a14:foregroundMark x1="35227" y1="78864" x2="50000" y2="65227"/>
                        <a14:foregroundMark x1="61591" y1="63864" x2="67727" y2="65909"/>
                        <a14:foregroundMark x1="74773" y1="62727" x2="87727" y2="56818"/>
                        <a14:foregroundMark x1="87273" y1="50682" x2="76818" y2="41136"/>
                        <a14:foregroundMark x1="61591" y1="29545" x2="45000" y2="25000"/>
                        <a14:foregroundMark x1="26818" y1="22273" x2="26818" y2="30000"/>
                        <a14:foregroundMark x1="28636" y1="43636" x2="28182" y2="49545"/>
                        <a14:foregroundMark x1="11136" y1="53636" x2="11136" y2="53636"/>
                        <a14:foregroundMark x1="11136" y1="51591" x2="38409" y2="46136"/>
                      </a14:backgroundRemoval>
                    </a14:imgEffect>
                  </a14:imgLayer>
                </a14:imgProps>
              </a:ext>
              <a:ext uri="{28A0092B-C50C-407E-A947-70E740481C1C}">
                <a14:useLocalDpi xmlns:a14="http://schemas.microsoft.com/office/drawing/2010/main" val="0"/>
              </a:ext>
            </a:extLst>
          </a:blip>
          <a:stretch>
            <a:fillRect/>
          </a:stretch>
        </p:blipFill>
        <p:spPr>
          <a:xfrm>
            <a:off x="4676503" y="198113"/>
            <a:ext cx="2838994" cy="283899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3037107"/>
            <a:ext cx="12192000" cy="1433685"/>
          </a:xfrm>
          <a:solidFill>
            <a:srgbClr val="0070C0"/>
          </a:solidFill>
        </p:spPr>
        <p:txBody>
          <a:bodyPr>
            <a:normAutofit/>
          </a:bodyPr>
          <a:lstStyle/>
          <a:p>
            <a:pPr algn="ctr"/>
            <a:r>
              <a:rPr lang="en-US" sz="5400" b="1" dirty="0" smtClean="0">
                <a:solidFill>
                  <a:schemeClr val="bg1"/>
                </a:solidFill>
                <a:effectLst>
                  <a:outerShdw blurRad="38100" dist="38100" dir="2700000" algn="tl">
                    <a:srgbClr val="000000">
                      <a:alpha val="43137"/>
                    </a:srgbClr>
                  </a:outerShdw>
                </a:effectLst>
                <a:latin typeface="Mufferaw" panose="03080602050302020201" pitchFamily="66" charset="0"/>
              </a:rPr>
              <a:t>For more information on safety </a:t>
            </a:r>
            <a:br>
              <a:rPr lang="en-US" sz="5400" b="1" dirty="0" smtClean="0">
                <a:solidFill>
                  <a:schemeClr val="bg1"/>
                </a:solidFill>
                <a:effectLst>
                  <a:outerShdw blurRad="38100" dist="38100" dir="2700000" algn="tl">
                    <a:srgbClr val="000000">
                      <a:alpha val="43137"/>
                    </a:srgbClr>
                  </a:outerShdw>
                </a:effectLst>
                <a:latin typeface="Mufferaw" panose="03080602050302020201" pitchFamily="66" charset="0"/>
              </a:rPr>
            </a:br>
            <a:r>
              <a:rPr lang="en-US" sz="3200" b="1" dirty="0" smtClean="0">
                <a:solidFill>
                  <a:schemeClr val="bg1"/>
                </a:solidFill>
                <a:effectLst>
                  <a:outerShdw blurRad="38100" dist="38100" dir="2700000" algn="tl">
                    <a:srgbClr val="000000">
                      <a:alpha val="43137"/>
                    </a:srgbClr>
                  </a:outerShdw>
                </a:effectLst>
                <a:latin typeface="Mufferaw" panose="03080602050302020201" pitchFamily="66" charset="0"/>
              </a:rPr>
              <a:t>follow us or find us at:</a:t>
            </a:r>
            <a:endParaRPr lang="en-US" sz="3200" b="1" dirty="0">
              <a:solidFill>
                <a:schemeClr val="bg1"/>
              </a:solidFill>
              <a:effectLst>
                <a:outerShdw blurRad="38100" dist="38100" dir="2700000" algn="tl">
                  <a:srgbClr val="000000">
                    <a:alpha val="43137"/>
                  </a:srgbClr>
                </a:outerShdw>
              </a:effectLst>
              <a:latin typeface="Mufferaw" panose="03080602050302020201" pitchFamily="66" charset="0"/>
            </a:endParaRPr>
          </a:p>
        </p:txBody>
      </p:sp>
      <p:sp>
        <p:nvSpPr>
          <p:cNvPr id="3" name="Text Placeholder 2"/>
          <p:cNvSpPr>
            <a:spLocks noGrp="1"/>
          </p:cNvSpPr>
          <p:nvPr>
            <p:ph type="body" idx="1"/>
          </p:nvPr>
        </p:nvSpPr>
        <p:spPr/>
        <p:txBody>
          <a:bodyPr>
            <a:normAutofit/>
          </a:bodyPr>
          <a:lstStyle/>
          <a:p>
            <a:pPr algn="ctr"/>
            <a:r>
              <a:rPr lang="en-US" dirty="0" smtClean="0">
                <a:solidFill>
                  <a:schemeClr val="tx1"/>
                </a:solidFill>
              </a:rPr>
              <a:t>Twitter: @</a:t>
            </a:r>
            <a:r>
              <a:rPr lang="en-US" dirty="0" err="1" smtClean="0">
                <a:solidFill>
                  <a:schemeClr val="tx1"/>
                </a:solidFill>
              </a:rPr>
              <a:t>NSC_Updates</a:t>
            </a:r>
            <a:endParaRPr lang="en-US" dirty="0" smtClean="0">
              <a:solidFill>
                <a:schemeClr val="tx1"/>
              </a:solidFill>
            </a:endParaRPr>
          </a:p>
          <a:p>
            <a:pPr algn="ctr"/>
            <a:r>
              <a:rPr lang="en-US" dirty="0" smtClean="0">
                <a:solidFill>
                  <a:schemeClr val="tx1"/>
                </a:solidFill>
              </a:rPr>
              <a:t>https</a:t>
            </a:r>
            <a:r>
              <a:rPr lang="en-US" dirty="0">
                <a:solidFill>
                  <a:schemeClr val="tx1"/>
                </a:solidFill>
              </a:rPr>
              <a:t>://</a:t>
            </a:r>
            <a:r>
              <a:rPr lang="en-US" dirty="0" smtClean="0">
                <a:solidFill>
                  <a:schemeClr val="tx1"/>
                </a:solidFill>
              </a:rPr>
              <a:t>www.facebook.com/NavalSafetyCenter</a:t>
            </a:r>
          </a:p>
          <a:p>
            <a:pPr algn="ctr"/>
            <a:r>
              <a:rPr lang="en-US" dirty="0" smtClean="0">
                <a:solidFill>
                  <a:schemeClr val="tx1"/>
                </a:solidFill>
              </a:rPr>
              <a:t>https</a:t>
            </a:r>
            <a:r>
              <a:rPr lang="en-US" dirty="0">
                <a:solidFill>
                  <a:schemeClr val="tx1"/>
                </a:solidFill>
              </a:rPr>
              <a:t>://</a:t>
            </a:r>
            <a:r>
              <a:rPr lang="en-US" dirty="0" smtClean="0">
                <a:solidFill>
                  <a:schemeClr val="tx1"/>
                </a:solidFill>
              </a:rPr>
              <a:t>www.safetycenter.navy.mil/</a:t>
            </a:r>
          </a:p>
        </p:txBody>
      </p:sp>
    </p:spTree>
    <p:extLst>
      <p:ext uri="{BB962C8B-B14F-4D97-AF65-F5344CB8AC3E}">
        <p14:creationId xmlns:p14="http://schemas.microsoft.com/office/powerpoint/2010/main" val="158563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elay 8"/>
          <p:cNvSpPr/>
          <p:nvPr/>
        </p:nvSpPr>
        <p:spPr>
          <a:xfrm rot="5400000">
            <a:off x="2586665" y="-1356712"/>
            <a:ext cx="1951396" cy="4664819"/>
          </a:xfrm>
          <a:prstGeom prst="flowChartDelay">
            <a:avLst/>
          </a:prstGeom>
          <a:solidFill>
            <a:srgbClr val="01CA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86698" y="231080"/>
            <a:ext cx="2975671" cy="290334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476824" y="523867"/>
            <a:ext cx="4222640" cy="69563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a:noAutofit/>
          </a:bodyPr>
          <a:lstStyle/>
          <a:p>
            <a:r>
              <a:rPr lang="en-US" b="1" dirty="0" smtClean="0">
                <a:solidFill>
                  <a:schemeClr val="bg1"/>
                </a:solidFill>
                <a:latin typeface="Mufferaw" panose="03080602050302020201" pitchFamily="66" charset="0"/>
              </a:rPr>
              <a:t>Swimming basics</a:t>
            </a:r>
            <a:endParaRPr lang="en-US" b="1" dirty="0">
              <a:solidFill>
                <a:schemeClr val="bg1"/>
              </a:solidFill>
              <a:latin typeface="Mufferaw" panose="03080602050302020201" pitchFamily="66" charset="0"/>
            </a:endParaRPr>
          </a:p>
        </p:txBody>
      </p:sp>
      <p:sp>
        <p:nvSpPr>
          <p:cNvPr id="4" name="Content Placeholder 3"/>
          <p:cNvSpPr>
            <a:spLocks noGrp="1"/>
          </p:cNvSpPr>
          <p:nvPr>
            <p:ph sz="half" idx="2"/>
          </p:nvPr>
        </p:nvSpPr>
        <p:spPr>
          <a:xfrm>
            <a:off x="1229953" y="2078396"/>
            <a:ext cx="5761525" cy="4086224"/>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a:noAutofit/>
          </a:bodyPr>
          <a:lstStyle/>
          <a:p>
            <a:pPr>
              <a:lnSpc>
                <a:spcPct val="120000"/>
              </a:lnSpc>
              <a:buFont typeface="Wingdings" panose="05000000000000000000" pitchFamily="2" charset="2"/>
              <a:buChar char="ü"/>
            </a:pPr>
            <a:r>
              <a:rPr lang="en-US" sz="2200" dirty="0" smtClean="0"/>
              <a:t>Recognize your limitations</a:t>
            </a:r>
          </a:p>
          <a:p>
            <a:pPr>
              <a:lnSpc>
                <a:spcPct val="120000"/>
              </a:lnSpc>
              <a:buFont typeface="Wingdings" panose="05000000000000000000" pitchFamily="2" charset="2"/>
              <a:buChar char="ü"/>
            </a:pPr>
            <a:r>
              <a:rPr lang="en-US" sz="2200" dirty="0"/>
              <a:t>S</a:t>
            </a:r>
            <a:r>
              <a:rPr lang="en-US" sz="2200" dirty="0" smtClean="0"/>
              <a:t>wim </a:t>
            </a:r>
            <a:r>
              <a:rPr lang="en-US" sz="2200" dirty="0"/>
              <a:t>in safe </a:t>
            </a:r>
            <a:r>
              <a:rPr lang="en-US" sz="2200" dirty="0" smtClean="0"/>
              <a:t>areas</a:t>
            </a:r>
          </a:p>
          <a:p>
            <a:pPr>
              <a:lnSpc>
                <a:spcPct val="120000"/>
              </a:lnSpc>
              <a:buFont typeface="Wingdings" panose="05000000000000000000" pitchFamily="2" charset="2"/>
              <a:buChar char="ü"/>
            </a:pPr>
            <a:r>
              <a:rPr lang="en-US" sz="2200" dirty="0" smtClean="0"/>
              <a:t>Learn </a:t>
            </a:r>
            <a:r>
              <a:rPr lang="en-US" sz="2200" dirty="0"/>
              <a:t>how to handle common water </a:t>
            </a:r>
            <a:r>
              <a:rPr lang="en-US" sz="2200" dirty="0" smtClean="0"/>
              <a:t>hazards</a:t>
            </a:r>
          </a:p>
          <a:p>
            <a:pPr>
              <a:lnSpc>
                <a:spcPct val="120000"/>
              </a:lnSpc>
              <a:buFont typeface="Wingdings" panose="05000000000000000000" pitchFamily="2" charset="2"/>
              <a:buChar char="ü"/>
            </a:pPr>
            <a:r>
              <a:rPr lang="en-US" sz="2200" dirty="0"/>
              <a:t>W</a:t>
            </a:r>
            <a:r>
              <a:rPr lang="en-US" sz="2200" dirty="0" smtClean="0"/>
              <a:t>hen required, wear </a:t>
            </a:r>
            <a:r>
              <a:rPr lang="en-US" sz="2200" dirty="0"/>
              <a:t>a life </a:t>
            </a:r>
            <a:r>
              <a:rPr lang="en-US" sz="2200" dirty="0" smtClean="0"/>
              <a:t>jacket</a:t>
            </a:r>
          </a:p>
          <a:p>
            <a:pPr>
              <a:lnSpc>
                <a:spcPct val="120000"/>
              </a:lnSpc>
              <a:buFont typeface="Wingdings" panose="05000000000000000000" pitchFamily="2" charset="2"/>
              <a:buChar char="ü"/>
            </a:pPr>
            <a:r>
              <a:rPr lang="en-US" sz="2200" dirty="0" smtClean="0">
                <a:solidFill>
                  <a:schemeClr val="tx1"/>
                </a:solidFill>
                <a:ea typeface="Calibri" panose="020F0502020204030204" pitchFamily="34" charset="0"/>
                <a:cs typeface="Times New Roman" panose="02020603050405020304" pitchFamily="18" charset="0"/>
              </a:rPr>
              <a:t>Learn </a:t>
            </a:r>
            <a:r>
              <a:rPr lang="en-US" sz="2200" dirty="0">
                <a:solidFill>
                  <a:schemeClr val="tx1"/>
                </a:solidFill>
                <a:ea typeface="Calibri" panose="020F0502020204030204" pitchFamily="34" charset="0"/>
                <a:cs typeface="Times New Roman" panose="02020603050405020304" pitchFamily="18" charset="0"/>
              </a:rPr>
              <a:t>how to swim, </a:t>
            </a:r>
            <a:r>
              <a:rPr lang="en-US" sz="2200" dirty="0" smtClean="0">
                <a:solidFill>
                  <a:schemeClr val="tx1"/>
                </a:solidFill>
                <a:ea typeface="Calibri" panose="020F0502020204030204" pitchFamily="34" charset="0"/>
                <a:cs typeface="Times New Roman" panose="02020603050405020304" pitchFamily="18" charset="0"/>
              </a:rPr>
              <a:t>float, </a:t>
            </a:r>
            <a:r>
              <a:rPr lang="en-US" sz="2200" dirty="0">
                <a:solidFill>
                  <a:schemeClr val="tx1"/>
                </a:solidFill>
                <a:ea typeface="Calibri" panose="020F0502020204030204" pitchFamily="34" charset="0"/>
                <a:cs typeface="Times New Roman" panose="02020603050405020304" pitchFamily="18" charset="0"/>
              </a:rPr>
              <a:t>or tread </a:t>
            </a:r>
            <a:r>
              <a:rPr lang="en-US" sz="2200" dirty="0" smtClean="0">
                <a:solidFill>
                  <a:schemeClr val="tx1"/>
                </a:solidFill>
                <a:ea typeface="Calibri" panose="020F0502020204030204" pitchFamily="34" charset="0"/>
                <a:cs typeface="Times New Roman" panose="02020603050405020304" pitchFamily="18" charset="0"/>
              </a:rPr>
              <a:t>water</a:t>
            </a:r>
          </a:p>
          <a:p>
            <a:pPr>
              <a:lnSpc>
                <a:spcPct val="120000"/>
              </a:lnSpc>
              <a:buFont typeface="Wingdings" panose="05000000000000000000" pitchFamily="2" charset="2"/>
              <a:buChar char="ü"/>
            </a:pPr>
            <a:r>
              <a:rPr lang="en-US" sz="2200" dirty="0" smtClean="0">
                <a:solidFill>
                  <a:schemeClr val="tx1"/>
                </a:solidFill>
                <a:ea typeface="Calibri" panose="020F0502020204030204" pitchFamily="34" charset="0"/>
                <a:cs typeface="Times New Roman" panose="02020603050405020304" pitchFamily="18" charset="0"/>
              </a:rPr>
              <a:t>Take </a:t>
            </a:r>
            <a:r>
              <a:rPr lang="en-US" sz="2200" dirty="0">
                <a:solidFill>
                  <a:schemeClr val="tx1"/>
                </a:solidFill>
                <a:ea typeface="Calibri" panose="020F0502020204030204" pitchFamily="34" charset="0"/>
                <a:cs typeface="Times New Roman" panose="02020603050405020304" pitchFamily="18" charset="0"/>
              </a:rPr>
              <a:t>a course to learn </a:t>
            </a:r>
            <a:r>
              <a:rPr lang="en-US" sz="2200" dirty="0" smtClean="0">
                <a:solidFill>
                  <a:schemeClr val="tx1"/>
                </a:solidFill>
                <a:ea typeface="Calibri" panose="020F0502020204030204" pitchFamily="34" charset="0"/>
                <a:cs typeface="Times New Roman" panose="02020603050405020304" pitchFamily="18" charset="0"/>
              </a:rPr>
              <a:t>CPR</a:t>
            </a:r>
          </a:p>
          <a:p>
            <a:pPr>
              <a:lnSpc>
                <a:spcPct val="120000"/>
              </a:lnSpc>
              <a:buFont typeface="Wingdings" panose="05000000000000000000" pitchFamily="2" charset="2"/>
              <a:buChar char="ü"/>
            </a:pPr>
            <a:r>
              <a:rPr lang="en-US" sz="2200" dirty="0" smtClean="0">
                <a:solidFill>
                  <a:schemeClr val="tx1"/>
                </a:solidFill>
                <a:ea typeface="Calibri" panose="020F0502020204030204" pitchFamily="34" charset="0"/>
                <a:cs typeface="Times New Roman" panose="02020603050405020304" pitchFamily="18" charset="0"/>
              </a:rPr>
              <a:t>Do </a:t>
            </a:r>
            <a:r>
              <a:rPr lang="en-US" sz="2200" dirty="0">
                <a:solidFill>
                  <a:schemeClr val="tx1"/>
                </a:solidFill>
                <a:ea typeface="Calibri" panose="020F0502020204030204" pitchFamily="34" charset="0"/>
                <a:cs typeface="Times New Roman" panose="02020603050405020304" pitchFamily="18" charset="0"/>
              </a:rPr>
              <a:t>not participate in water activities while using alcohol </a:t>
            </a:r>
            <a:r>
              <a:rPr lang="en-US" sz="2200" dirty="0" smtClean="0">
                <a:solidFill>
                  <a:schemeClr val="tx1"/>
                </a:solidFill>
                <a:ea typeface="Calibri" panose="020F0502020204030204" pitchFamily="34" charset="0"/>
                <a:cs typeface="Times New Roman" panose="02020603050405020304" pitchFamily="18" charset="0"/>
              </a:rPr>
              <a:t>or drugs</a:t>
            </a:r>
          </a:p>
          <a:p>
            <a:pPr>
              <a:buFont typeface="Wingdings" panose="05000000000000000000" pitchFamily="2" charset="2"/>
              <a:buChar char="ü"/>
            </a:pPr>
            <a:endParaRPr lang="en-US" dirty="0"/>
          </a:p>
        </p:txBody>
      </p:sp>
      <p:sp>
        <p:nvSpPr>
          <p:cNvPr id="6" name="Content Placeholder 5"/>
          <p:cNvSpPr>
            <a:spLocks noGrp="1"/>
          </p:cNvSpPr>
          <p:nvPr>
            <p:ph sz="quarter" idx="4"/>
          </p:nvPr>
        </p:nvSpPr>
        <p:spPr>
          <a:xfrm>
            <a:off x="7327900" y="3517900"/>
            <a:ext cx="4318000" cy="3035300"/>
          </a:xfrm>
          <a:prstGeom prst="rect">
            <a:avLst/>
          </a:prstGeom>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000" dirty="0" smtClean="0">
                <a:solidFill>
                  <a:srgbClr val="01CAB8"/>
                </a:solidFill>
                <a:latin typeface="Mufferaw" panose="03080602050302020201" pitchFamily="66" charset="0"/>
              </a:rPr>
              <a:t>According to the CDC,  the main factors associated with drowning are:</a:t>
            </a:r>
          </a:p>
          <a:p>
            <a:pPr>
              <a:spcBef>
                <a:spcPts val="0"/>
              </a:spcBef>
            </a:pPr>
            <a:r>
              <a:rPr lang="en-US" sz="2200" dirty="0" smtClean="0"/>
              <a:t>Lack of swimming ability</a:t>
            </a:r>
          </a:p>
          <a:p>
            <a:pPr>
              <a:spcBef>
                <a:spcPts val="0"/>
              </a:spcBef>
            </a:pPr>
            <a:r>
              <a:rPr lang="en-US" sz="2200" dirty="0" smtClean="0"/>
              <a:t>Lack of barriers</a:t>
            </a:r>
          </a:p>
          <a:p>
            <a:pPr>
              <a:spcBef>
                <a:spcPts val="0"/>
              </a:spcBef>
            </a:pPr>
            <a:r>
              <a:rPr lang="en-US" sz="2200" dirty="0" smtClean="0"/>
              <a:t>Lack of supervision</a:t>
            </a:r>
          </a:p>
          <a:p>
            <a:pPr>
              <a:spcBef>
                <a:spcPts val="0"/>
              </a:spcBef>
            </a:pPr>
            <a:r>
              <a:rPr lang="en-US" sz="2200" dirty="0" smtClean="0"/>
              <a:t>Location</a:t>
            </a:r>
          </a:p>
          <a:p>
            <a:pPr>
              <a:spcBef>
                <a:spcPts val="0"/>
              </a:spcBef>
            </a:pPr>
            <a:r>
              <a:rPr lang="en-US" sz="2200" dirty="0" smtClean="0"/>
              <a:t>Failure to wear life preservers</a:t>
            </a:r>
          </a:p>
          <a:p>
            <a:pPr>
              <a:spcBef>
                <a:spcPts val="0"/>
              </a:spcBef>
            </a:pPr>
            <a:r>
              <a:rPr lang="en-US" sz="2200" dirty="0" smtClean="0"/>
              <a:t>Alcohol use</a:t>
            </a:r>
          </a:p>
          <a:p>
            <a:pPr>
              <a:spcBef>
                <a:spcPts val="0"/>
              </a:spcBef>
            </a:pPr>
            <a:r>
              <a:rPr lang="en-US" sz="2200" dirty="0"/>
              <a:t>S</a:t>
            </a:r>
            <a:r>
              <a:rPr lang="en-US" sz="2200" dirty="0" smtClean="0"/>
              <a:t>eizure disorders</a:t>
            </a:r>
            <a:endParaRPr lang="en-US" sz="2200" dirty="0"/>
          </a:p>
        </p:txBody>
      </p:sp>
    </p:spTree>
    <p:extLst>
      <p:ext uri="{BB962C8B-B14F-4D97-AF65-F5344CB8AC3E}">
        <p14:creationId xmlns:p14="http://schemas.microsoft.com/office/powerpoint/2010/main" val="401455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62200" y="4538840"/>
            <a:ext cx="6116327" cy="1733535"/>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200" dirty="0"/>
              <a:t>Rip currents are powerful, channeled currents of water flowing away from shore. They typically extend from the shoreline, through the surf zone, and past the line of breaking waves. Rip currents can occur at any beach with breaking waves.</a:t>
            </a:r>
          </a:p>
          <a:p>
            <a:endParaRPr lang="en-US" dirty="0"/>
          </a:p>
        </p:txBody>
      </p:sp>
      <p:sp>
        <p:nvSpPr>
          <p:cNvPr id="8" name="Rectangle 7"/>
          <p:cNvSpPr/>
          <p:nvPr/>
        </p:nvSpPr>
        <p:spPr>
          <a:xfrm>
            <a:off x="6723061" y="627873"/>
            <a:ext cx="5000625" cy="6555641"/>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en-US" sz="2200" dirty="0" smtClean="0"/>
              <a:t>Remain calm to conserve energy and think clearly</a:t>
            </a:r>
          </a:p>
          <a:p>
            <a:pPr marL="285750" indent="-285750">
              <a:spcAft>
                <a:spcPts val="600"/>
              </a:spcAft>
              <a:buFont typeface="Wingdings" panose="05000000000000000000" pitchFamily="2" charset="2"/>
              <a:buChar char="ü"/>
            </a:pPr>
            <a:r>
              <a:rPr lang="en-US" sz="2200" dirty="0" smtClean="0"/>
              <a:t>Never fight against the current</a:t>
            </a:r>
          </a:p>
          <a:p>
            <a:pPr marL="285750" indent="-285750">
              <a:spcAft>
                <a:spcPts val="600"/>
              </a:spcAft>
              <a:buFont typeface="Wingdings" panose="05000000000000000000" pitchFamily="2" charset="2"/>
              <a:buChar char="ü"/>
            </a:pPr>
            <a:r>
              <a:rPr lang="en-US" sz="2200" dirty="0" smtClean="0"/>
              <a:t>Think of it like a treadmill that cannot be turned off, which you need to step to the side of</a:t>
            </a:r>
          </a:p>
          <a:p>
            <a:pPr marL="285750" indent="-285750">
              <a:spcAft>
                <a:spcPts val="600"/>
              </a:spcAft>
              <a:buFont typeface="Wingdings" panose="05000000000000000000" pitchFamily="2" charset="2"/>
              <a:buChar char="ü"/>
            </a:pPr>
            <a:r>
              <a:rPr lang="en-US" sz="2200" dirty="0" smtClean="0"/>
              <a:t>Swim out of the current in a direction following the shoreline. When out of the current, swim at an angle--away from the current--towards shore</a:t>
            </a:r>
          </a:p>
          <a:p>
            <a:pPr marL="285750" indent="-285750">
              <a:spcAft>
                <a:spcPts val="600"/>
              </a:spcAft>
              <a:buFont typeface="Wingdings" panose="05000000000000000000" pitchFamily="2" charset="2"/>
              <a:buChar char="ü"/>
            </a:pPr>
            <a:r>
              <a:rPr lang="en-US" sz="2200" dirty="0" smtClean="0"/>
              <a:t>If you are unable to swim out of the rip current, float or calmly tread water. When out of the current, swim towards shore</a:t>
            </a:r>
          </a:p>
          <a:p>
            <a:pPr marL="285750" indent="-285750">
              <a:spcAft>
                <a:spcPts val="600"/>
              </a:spcAft>
              <a:buFont typeface="Wingdings" panose="05000000000000000000" pitchFamily="2" charset="2"/>
              <a:buChar char="ü"/>
            </a:pPr>
            <a:r>
              <a:rPr lang="en-US" sz="2200" dirty="0" smtClean="0"/>
              <a:t>If you are still unable to reach shore, draw attention to yourself by waving your arm and yelling for help</a:t>
            </a:r>
          </a:p>
          <a:p>
            <a:endParaRPr lang="en-US" sz="1600" dirty="0">
              <a:solidFill>
                <a:schemeClr val="bg1"/>
              </a:solidFill>
            </a:endParaRPr>
          </a:p>
        </p:txBody>
      </p:sp>
      <p:sp>
        <p:nvSpPr>
          <p:cNvPr id="15" name="TextBox 14"/>
          <p:cNvSpPr txBox="1"/>
          <p:nvPr/>
        </p:nvSpPr>
        <p:spPr>
          <a:xfrm>
            <a:off x="6809579" y="166208"/>
            <a:ext cx="4827590" cy="461665"/>
          </a:xfrm>
          <a:prstGeom prst="rect">
            <a:avLst/>
          </a:prstGeom>
          <a:noFill/>
        </p:spPr>
        <p:txBody>
          <a:bodyPr wrap="square" rtlCol="0">
            <a:spAutoFit/>
          </a:bodyPr>
          <a:lstStyle/>
          <a:p>
            <a:pPr algn="ctr"/>
            <a:r>
              <a:rPr lang="en-US" sz="2400" b="1" dirty="0" smtClean="0">
                <a:solidFill>
                  <a:srgbClr val="01CAB8"/>
                </a:solidFill>
                <a:latin typeface="Mufferaw" panose="03080602050302020201" pitchFamily="66" charset="0"/>
              </a:rPr>
              <a:t>Tips to get out of a rip current</a:t>
            </a:r>
            <a:endParaRPr lang="en-US" sz="2400" b="1" dirty="0">
              <a:solidFill>
                <a:srgbClr val="01CAB8"/>
              </a:solidFill>
              <a:latin typeface="Mufferaw" panose="03080602050302020201" pitchFamily="66" charset="0"/>
            </a:endParaRPr>
          </a:p>
        </p:txBody>
      </p:sp>
      <p:sp>
        <p:nvSpPr>
          <p:cNvPr id="16" name="TextBox 15"/>
          <p:cNvSpPr txBox="1"/>
          <p:nvPr/>
        </p:nvSpPr>
        <p:spPr>
          <a:xfrm>
            <a:off x="982236" y="6272375"/>
            <a:ext cx="4556107" cy="461665"/>
          </a:xfrm>
          <a:prstGeom prst="rect">
            <a:avLst/>
          </a:prstGeom>
          <a:noFill/>
        </p:spPr>
        <p:txBody>
          <a:bodyPr wrap="square" rtlCol="0">
            <a:spAutoFit/>
          </a:bodyPr>
          <a:lstStyle/>
          <a:p>
            <a:pPr algn="ctr"/>
            <a:r>
              <a:rPr lang="en-US" sz="1200" b="1" dirty="0" smtClean="0"/>
              <a:t>Check for current rip current conditions at the National </a:t>
            </a:r>
            <a:r>
              <a:rPr lang="en-US" sz="1200" b="1" dirty="0"/>
              <a:t>W</a:t>
            </a:r>
            <a:r>
              <a:rPr lang="en-US" sz="1200" b="1" dirty="0" smtClean="0"/>
              <a:t>eather </a:t>
            </a:r>
            <a:r>
              <a:rPr lang="en-US" sz="1200" b="1" dirty="0"/>
              <a:t>S</a:t>
            </a:r>
            <a:r>
              <a:rPr lang="en-US" sz="1200" b="1" dirty="0" smtClean="0"/>
              <a:t>ervice website, or local weather forecast report</a:t>
            </a:r>
            <a:endParaRPr lang="en-US" sz="1200" b="1" dirty="0"/>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201" y="627873"/>
            <a:ext cx="6116328" cy="3613002"/>
          </a:xfrm>
          <a:prstGeom prst="rect">
            <a:avLst/>
          </a:prstGeom>
        </p:spPr>
      </p:pic>
    </p:spTree>
    <p:extLst>
      <p:ext uri="{BB962C8B-B14F-4D97-AF65-F5344CB8AC3E}">
        <p14:creationId xmlns:p14="http://schemas.microsoft.com/office/powerpoint/2010/main" val="285679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Manual Input 3"/>
          <p:cNvSpPr/>
          <p:nvPr/>
        </p:nvSpPr>
        <p:spPr>
          <a:xfrm rot="10800000" flipH="1">
            <a:off x="6096001" y="0"/>
            <a:ext cx="6096000" cy="1539292"/>
          </a:xfrm>
          <a:prstGeom prst="flowChartManualInpu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24692" y="385132"/>
            <a:ext cx="4745833" cy="769441"/>
          </a:xfrm>
          <a:prstGeom prst="rect">
            <a:avLst/>
          </a:prstGeom>
          <a:noFill/>
          <a:ln>
            <a:noFill/>
          </a:ln>
          <a:effectLst/>
        </p:spPr>
        <p:txBody>
          <a:bodyPr wrap="square" rtlCol="0">
            <a:spAutoFit/>
          </a:bodyPr>
          <a:lstStyle/>
          <a:p>
            <a:r>
              <a:rPr lang="en-US" sz="4400" b="1" dirty="0" smtClean="0">
                <a:solidFill>
                  <a:schemeClr val="bg1"/>
                </a:solidFill>
                <a:latin typeface="Mufferaw" panose="03080602050302020201" pitchFamily="66" charset="0"/>
              </a:rPr>
              <a:t>Surfing safety</a:t>
            </a:r>
            <a:endParaRPr lang="en-US" sz="4400" b="1" dirty="0">
              <a:solidFill>
                <a:schemeClr val="bg1"/>
              </a:solidFill>
              <a:latin typeface="Mufferaw" panose="03080602050302020201" pitchFamily="66" charset="0"/>
            </a:endParaRPr>
          </a:p>
        </p:txBody>
      </p:sp>
      <p:grpSp>
        <p:nvGrpSpPr>
          <p:cNvPr id="13" name="Group 12"/>
          <p:cNvGrpSpPr/>
          <p:nvPr/>
        </p:nvGrpSpPr>
        <p:grpSpPr>
          <a:xfrm>
            <a:off x="426977" y="753751"/>
            <a:ext cx="5207919" cy="2846709"/>
            <a:chOff x="1012053" y="849800"/>
            <a:chExt cx="5207919" cy="2846709"/>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2053" y="849800"/>
              <a:ext cx="4270065" cy="2846709"/>
            </a:xfrm>
            <a:prstGeom prst="rect">
              <a:avLst/>
            </a:prstGeom>
            <a:ln>
              <a:noFill/>
            </a:ln>
            <a:effectLst>
              <a:outerShdw blurRad="292100" dist="139700" dir="2700000" algn="tl" rotWithShape="0">
                <a:srgbClr val="333333">
                  <a:alpha val="65000"/>
                </a:srgbClr>
              </a:outerShdw>
            </a:effectLst>
          </p:spPr>
        </p:pic>
        <p:sp>
          <p:nvSpPr>
            <p:cNvPr id="15" name="Circular Arrow 14"/>
            <p:cNvSpPr/>
            <p:nvPr/>
          </p:nvSpPr>
          <p:spPr>
            <a:xfrm rot="7106451">
              <a:off x="4081825" y="1159469"/>
              <a:ext cx="1739557" cy="2269207"/>
            </a:xfrm>
            <a:prstGeom prst="circularArrow">
              <a:avLst>
                <a:gd name="adj1" fmla="val 12500"/>
                <a:gd name="adj2" fmla="val 1133821"/>
                <a:gd name="adj3" fmla="val 20457681"/>
                <a:gd name="adj4" fmla="val 10800000"/>
                <a:gd name="adj5" fmla="val 125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931093" y="1149781"/>
              <a:ext cx="2288879" cy="715089"/>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latin typeface="Mufferaw" panose="03080602050302020201" pitchFamily="66" charset="0"/>
                </a:rPr>
                <a:t>Plan for A GOOD TIME…</a:t>
              </a:r>
              <a:endParaRPr lang="en-US" b="1" dirty="0">
                <a:latin typeface="Mufferaw" panose="03080602050302020201" pitchFamily="66" charset="0"/>
              </a:endParaRPr>
            </a:p>
          </p:txBody>
        </p:sp>
      </p:grpSp>
      <p:grpSp>
        <p:nvGrpSpPr>
          <p:cNvPr id="3" name="Group 2"/>
          <p:cNvGrpSpPr/>
          <p:nvPr/>
        </p:nvGrpSpPr>
        <p:grpSpPr>
          <a:xfrm>
            <a:off x="229118" y="3657747"/>
            <a:ext cx="4921878" cy="2751077"/>
            <a:chOff x="365317" y="3764279"/>
            <a:chExt cx="4921878" cy="2751077"/>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241" y="4306148"/>
              <a:ext cx="3219132" cy="2209208"/>
            </a:xfrm>
            <a:prstGeom prst="rect">
              <a:avLst/>
            </a:prstGeom>
            <a:ln>
              <a:noFill/>
            </a:ln>
            <a:effectLst>
              <a:outerShdw blurRad="292100" dist="139700" dir="2700000" algn="tl" rotWithShape="0">
                <a:srgbClr val="333333">
                  <a:alpha val="65000"/>
                </a:srgbClr>
              </a:outerShdw>
            </a:effectLst>
          </p:spPr>
        </p:pic>
        <p:sp>
          <p:nvSpPr>
            <p:cNvPr id="19" name="Circular Arrow 18"/>
            <p:cNvSpPr/>
            <p:nvPr/>
          </p:nvSpPr>
          <p:spPr>
            <a:xfrm rot="14493549" flipH="1">
              <a:off x="695101" y="4710128"/>
              <a:ext cx="1103987" cy="1541981"/>
            </a:xfrm>
            <a:prstGeom prst="circularArrow">
              <a:avLst>
                <a:gd name="adj1" fmla="val 12500"/>
                <a:gd name="adj2" fmla="val 1133821"/>
                <a:gd name="adj3" fmla="val 20457681"/>
                <a:gd name="adj4" fmla="val 10800000"/>
                <a:gd name="adj5" fmla="val 125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flipH="1">
              <a:off x="365317" y="3764279"/>
              <a:ext cx="1544649" cy="1890058"/>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latin typeface="Mufferaw" panose="03080602050302020201" pitchFamily="66" charset="0"/>
                </a:rPr>
                <a:t>…BUT PREPARE FOR ANYTHING TO HAPPEN</a:t>
              </a:r>
              <a:endParaRPr lang="en-US" b="1" dirty="0">
                <a:latin typeface="Mufferaw" panose="03080602050302020201" pitchFamily="66" charset="0"/>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455" y="3988628"/>
              <a:ext cx="1521740" cy="1894958"/>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6169818" y="1574817"/>
            <a:ext cx="5720176" cy="527836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b="1" dirty="0">
                <a:effectLst>
                  <a:outerShdw blurRad="38100" dist="38100" dir="2700000" algn="tl">
                    <a:srgbClr val="000000">
                      <a:alpha val="43137"/>
                    </a:srgbClr>
                  </a:outerShdw>
                </a:effectLst>
                <a:latin typeface="Mufferaw" panose="03080602050302020201" pitchFamily="66" charset="0"/>
              </a:rPr>
              <a:t>Surfing is inherently dangerous. </a:t>
            </a:r>
            <a:r>
              <a:rPr lang="en-US" b="1" dirty="0">
                <a:latin typeface="Mufferaw" panose="03080602050302020201" pitchFamily="66" charset="0"/>
              </a:rPr>
              <a:t>The very nature of surfing involves </a:t>
            </a:r>
            <a:r>
              <a:rPr lang="en-US" b="1" dirty="0" smtClean="0">
                <a:latin typeface="Mufferaw" panose="03080602050302020201" pitchFamily="66" charset="0"/>
              </a:rPr>
              <a:t>its </a:t>
            </a:r>
            <a:r>
              <a:rPr lang="en-US" b="1" dirty="0">
                <a:latin typeface="Mufferaw" panose="03080602050302020201" pitchFamily="66" charset="0"/>
              </a:rPr>
              <a:t>fair share of </a:t>
            </a:r>
            <a:r>
              <a:rPr lang="en-US" b="1" dirty="0" smtClean="0">
                <a:latin typeface="Mufferaw" panose="03080602050302020201" pitchFamily="66" charset="0"/>
              </a:rPr>
              <a:t>wipe-outs!</a:t>
            </a:r>
          </a:p>
          <a:p>
            <a:pPr marL="285750" indent="-285750">
              <a:spcAft>
                <a:spcPts val="600"/>
              </a:spcAft>
              <a:buFont typeface="Wingdings" panose="05000000000000000000" pitchFamily="2" charset="2"/>
              <a:buChar char="ü"/>
            </a:pPr>
            <a:r>
              <a:rPr lang="en-US" dirty="0" smtClean="0"/>
              <a:t>Take lessons before attempting on your own</a:t>
            </a:r>
          </a:p>
          <a:p>
            <a:pPr marL="285750" indent="-285750">
              <a:spcAft>
                <a:spcPts val="600"/>
              </a:spcAft>
              <a:buFont typeface="Wingdings" panose="05000000000000000000" pitchFamily="2" charset="2"/>
              <a:buChar char="ü"/>
            </a:pPr>
            <a:r>
              <a:rPr lang="en-US" dirty="0" smtClean="0"/>
              <a:t>Never surf alone</a:t>
            </a:r>
          </a:p>
          <a:p>
            <a:pPr marL="285750" indent="-285750">
              <a:spcAft>
                <a:spcPts val="600"/>
              </a:spcAft>
              <a:buFont typeface="Wingdings" panose="05000000000000000000" pitchFamily="2" charset="2"/>
              <a:buChar char="ü"/>
            </a:pPr>
            <a:r>
              <a:rPr lang="en-US" dirty="0" smtClean="0"/>
              <a:t>Avoid surfing in adverse weather conditions</a:t>
            </a:r>
          </a:p>
          <a:p>
            <a:pPr marL="285750" indent="-285750">
              <a:spcAft>
                <a:spcPts val="600"/>
              </a:spcAft>
              <a:buFont typeface="Wingdings" panose="05000000000000000000" pitchFamily="2" charset="2"/>
              <a:buChar char="ü"/>
            </a:pPr>
            <a:r>
              <a:rPr lang="en-US" dirty="0" smtClean="0"/>
              <a:t>Ensure your leg rope is attached to your ankle and board</a:t>
            </a:r>
          </a:p>
          <a:p>
            <a:pPr marL="285750" indent="-285750">
              <a:spcAft>
                <a:spcPts val="600"/>
              </a:spcAft>
              <a:buFont typeface="Wingdings" panose="05000000000000000000" pitchFamily="2" charset="2"/>
              <a:buChar char="ü"/>
            </a:pPr>
            <a:r>
              <a:rPr lang="en-US" dirty="0" smtClean="0"/>
              <a:t>Check </a:t>
            </a:r>
            <a:r>
              <a:rPr lang="en-US" dirty="0"/>
              <a:t>to make sure your fins are properly </a:t>
            </a:r>
            <a:r>
              <a:rPr lang="en-US" dirty="0" smtClean="0"/>
              <a:t>secured</a:t>
            </a:r>
          </a:p>
          <a:p>
            <a:pPr marL="285750" indent="-285750">
              <a:spcAft>
                <a:spcPts val="600"/>
              </a:spcAft>
              <a:buFont typeface="Wingdings" panose="05000000000000000000" pitchFamily="2" charset="2"/>
              <a:buChar char="ü"/>
            </a:pPr>
            <a:r>
              <a:rPr lang="en-US" dirty="0" smtClean="0"/>
              <a:t>Observe water conditions before entering to ensure it is safe</a:t>
            </a:r>
          </a:p>
          <a:p>
            <a:pPr marL="285750" indent="-285750">
              <a:spcAft>
                <a:spcPts val="600"/>
              </a:spcAft>
              <a:buFont typeface="Wingdings" panose="05000000000000000000" pitchFamily="2" charset="2"/>
              <a:buChar char="ü"/>
            </a:pPr>
            <a:r>
              <a:rPr lang="en-US" dirty="0" smtClean="0"/>
              <a:t>Maintain a high level of situational awareness because waves are relentless</a:t>
            </a:r>
          </a:p>
          <a:p>
            <a:pPr marL="285750" indent="-285750">
              <a:spcAft>
                <a:spcPts val="600"/>
              </a:spcAft>
              <a:buFont typeface="Wingdings" panose="05000000000000000000" pitchFamily="2" charset="2"/>
              <a:buChar char="ü"/>
            </a:pPr>
            <a:r>
              <a:rPr lang="en-US" dirty="0" smtClean="0"/>
              <a:t>Pick a point along the beach to line up with and stay in that general area</a:t>
            </a:r>
          </a:p>
          <a:p>
            <a:pPr marL="285750" indent="-285750">
              <a:spcAft>
                <a:spcPts val="600"/>
              </a:spcAft>
              <a:buFont typeface="Wingdings" panose="05000000000000000000" pitchFamily="2" charset="2"/>
              <a:buChar char="ü"/>
            </a:pPr>
            <a:r>
              <a:rPr lang="en-US" dirty="0" smtClean="0"/>
              <a:t>Always hold on to your board, to prevent it from become a projectile object hurting you or someone else</a:t>
            </a:r>
          </a:p>
        </p:txBody>
      </p:sp>
    </p:spTree>
    <p:extLst>
      <p:ext uri="{BB962C8B-B14F-4D97-AF65-F5344CB8AC3E}">
        <p14:creationId xmlns:p14="http://schemas.microsoft.com/office/powerpoint/2010/main" val="2655971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extBox 3"/>
          <p:cNvSpPr txBox="1"/>
          <p:nvPr/>
        </p:nvSpPr>
        <p:spPr>
          <a:xfrm>
            <a:off x="3357850" y="628219"/>
            <a:ext cx="5487745" cy="76944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smtClean="0">
                <a:solidFill>
                  <a:srgbClr val="0099CC"/>
                </a:solidFill>
                <a:latin typeface="Mufferaw" panose="03080602050302020201" pitchFamily="66" charset="0"/>
              </a:rPr>
              <a:t>Surfing mishaps</a:t>
            </a:r>
          </a:p>
        </p:txBody>
      </p:sp>
      <p:grpSp>
        <p:nvGrpSpPr>
          <p:cNvPr id="25" name="Group 24"/>
          <p:cNvGrpSpPr/>
          <p:nvPr/>
        </p:nvGrpSpPr>
        <p:grpSpPr>
          <a:xfrm>
            <a:off x="5031184" y="2444050"/>
            <a:ext cx="5633441" cy="3700797"/>
            <a:chOff x="5170684" y="2501168"/>
            <a:chExt cx="5633441" cy="3700797"/>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6777" y="2502034"/>
              <a:ext cx="2897348" cy="175346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0684" y="4446773"/>
              <a:ext cx="2632788" cy="1755192"/>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7803473" y="4446773"/>
              <a:ext cx="3000652" cy="1754326"/>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service member wiped-out and cut their foot on the surfboard fin. The surfer checked into the emergency room where they received  stitches.</a:t>
              </a:r>
              <a:endParaRPr lang="en-US" dirty="0"/>
            </a:p>
          </p:txBody>
        </p:sp>
        <p:sp>
          <p:nvSpPr>
            <p:cNvPr id="21" name="TextBox 20"/>
            <p:cNvSpPr txBox="1"/>
            <p:nvPr/>
          </p:nvSpPr>
          <p:spPr>
            <a:xfrm>
              <a:off x="5170684" y="2501168"/>
              <a:ext cx="2727260" cy="1754326"/>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most common trend was hand and wrist injuries. Surfers hurt themselves most when trying to brace for a hard landing.</a:t>
              </a:r>
              <a:endParaRPr lang="en-US" dirty="0"/>
            </a:p>
          </p:txBody>
        </p:sp>
      </p:grpSp>
      <p:sp>
        <p:nvSpPr>
          <p:cNvPr id="16" name="TextBox 15"/>
          <p:cNvSpPr txBox="1"/>
          <p:nvPr/>
        </p:nvSpPr>
        <p:spPr>
          <a:xfrm>
            <a:off x="1245859" y="1397660"/>
            <a:ext cx="9711729" cy="707886"/>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latin typeface="Mufferaw" panose="03080602050302020201" pitchFamily="66" charset="0"/>
              </a:rPr>
              <a:t>A variety of mishaps were reported for injuries ranging from</a:t>
            </a:r>
            <a:r>
              <a:rPr lang="en-US" sz="2000" b="1" dirty="0">
                <a:latin typeface="Mufferaw" panose="03080602050302020201" pitchFamily="66" charset="0"/>
              </a:rPr>
              <a:t> s</a:t>
            </a:r>
            <a:r>
              <a:rPr lang="en-US" sz="2000" b="1" dirty="0" smtClean="0">
                <a:latin typeface="Mufferaw" panose="03080602050302020201" pitchFamily="66" charset="0"/>
              </a:rPr>
              <a:t>hark bites, and other run-ins with sea creatures, to severe cuts, bruises, and fractures</a:t>
            </a:r>
            <a:r>
              <a:rPr lang="en-US" sz="2000" b="1" dirty="0">
                <a:latin typeface="Mufferaw" panose="03080602050302020201" pitchFamily="66" charset="0"/>
              </a:rPr>
              <a:t>.</a:t>
            </a:r>
          </a:p>
        </p:txBody>
      </p:sp>
      <p:graphicFrame>
        <p:nvGraphicFramePr>
          <p:cNvPr id="28" name="Chart 27"/>
          <p:cNvGraphicFramePr/>
          <p:nvPr>
            <p:extLst>
              <p:ext uri="{D42A27DB-BD31-4B8C-83A1-F6EECF244321}">
                <p14:modId xmlns:p14="http://schemas.microsoft.com/office/powerpoint/2010/main" val="3065059557"/>
              </p:ext>
            </p:extLst>
          </p:nvPr>
        </p:nvGraphicFramePr>
        <p:xfrm>
          <a:off x="1454952" y="2397135"/>
          <a:ext cx="3054905" cy="37946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565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Snip Single Corner Rectangle 2"/>
          <p:cNvSpPr/>
          <p:nvPr/>
        </p:nvSpPr>
        <p:spPr>
          <a:xfrm rot="5400000">
            <a:off x="1149409" y="-1149410"/>
            <a:ext cx="2181227" cy="4480048"/>
          </a:xfrm>
          <a:prstGeom prst="snip1Rect">
            <a:avLst>
              <a:gd name="adj" fmla="val 50000"/>
            </a:avLst>
          </a:prstGeom>
          <a:solidFill>
            <a:srgbClr val="61C8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932462" y="727819"/>
            <a:ext cx="3721026" cy="2305456"/>
          </a:xfrm>
          <a:prstGeom prst="rect">
            <a:avLst/>
          </a:prstGeom>
          <a:ln>
            <a:noFill/>
          </a:ln>
          <a:effectLst>
            <a:outerShdw blurRad="292100" dist="139700" dir="2700000" algn="tl" rotWithShape="0">
              <a:srgbClr val="333333">
                <a:alpha val="65000"/>
              </a:srgbClr>
            </a:outerShdw>
          </a:effectLst>
        </p:spPr>
      </p:pic>
      <p:sp>
        <p:nvSpPr>
          <p:cNvPr id="9" name="Circular Arrow 8"/>
          <p:cNvSpPr/>
          <p:nvPr/>
        </p:nvSpPr>
        <p:spPr>
          <a:xfrm rot="14493549" flipH="1">
            <a:off x="7400122" y="841652"/>
            <a:ext cx="1333292" cy="1803741"/>
          </a:xfrm>
          <a:prstGeom prst="circularArrow">
            <a:avLst>
              <a:gd name="adj1" fmla="val 12500"/>
              <a:gd name="adj2" fmla="val 1133821"/>
              <a:gd name="adj3" fmla="val 20457681"/>
              <a:gd name="adj4" fmla="val 10800000"/>
              <a:gd name="adj5" fmla="val 1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143579" y="509206"/>
            <a:ext cx="2288879"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latin typeface="Mufferaw" panose="03080602050302020201" pitchFamily="66" charset="0"/>
              </a:rPr>
              <a:t>How you think your jet ski experience is going to be…</a:t>
            </a:r>
            <a:endParaRPr lang="en-US" sz="1600" b="1" dirty="0">
              <a:latin typeface="Mufferaw" panose="03080602050302020201" pitchFamily="66" charset="0"/>
            </a:endParaRPr>
          </a:p>
        </p:txBody>
      </p:sp>
      <p:grpSp>
        <p:nvGrpSpPr>
          <p:cNvPr id="11" name="Group 10"/>
          <p:cNvGrpSpPr/>
          <p:nvPr/>
        </p:nvGrpSpPr>
        <p:grpSpPr>
          <a:xfrm>
            <a:off x="8101587" y="3344009"/>
            <a:ext cx="3934231" cy="3156715"/>
            <a:chOff x="900416" y="3300697"/>
            <a:chExt cx="3934231" cy="3156715"/>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416" y="3300697"/>
              <a:ext cx="2762655" cy="3156715"/>
            </a:xfrm>
            <a:prstGeom prst="rect">
              <a:avLst/>
            </a:prstGeom>
            <a:ln>
              <a:noFill/>
            </a:ln>
            <a:effectLst>
              <a:outerShdw blurRad="292100" dist="139700" dir="2700000" algn="tl" rotWithShape="0">
                <a:srgbClr val="333333">
                  <a:alpha val="65000"/>
                </a:srgbClr>
              </a:outerShdw>
            </a:effectLst>
          </p:spPr>
        </p:pic>
        <p:sp>
          <p:nvSpPr>
            <p:cNvPr id="10" name="Circular Arrow 9"/>
            <p:cNvSpPr/>
            <p:nvPr/>
          </p:nvSpPr>
          <p:spPr>
            <a:xfrm rot="7106451">
              <a:off x="2960463" y="3977185"/>
              <a:ext cx="1333292" cy="1803741"/>
            </a:xfrm>
            <a:prstGeom prst="circularArrow">
              <a:avLst>
                <a:gd name="adj1" fmla="val 12500"/>
                <a:gd name="adj2" fmla="val 1133821"/>
                <a:gd name="adj3" fmla="val 20457681"/>
                <a:gd name="adj4" fmla="val 10800000"/>
                <a:gd name="adj5" fmla="val 1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703850" y="3705764"/>
              <a:ext cx="2130797" cy="91940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smtClean="0">
                  <a:latin typeface="Mufferaw" panose="03080602050302020201" pitchFamily="66" charset="0"/>
                </a:rPr>
                <a:t>How it turns out when you don’t make safe decisions</a:t>
              </a:r>
              <a:endParaRPr lang="en-US" sz="1600" b="1" dirty="0">
                <a:latin typeface="Mufferaw" panose="03080602050302020201" pitchFamily="66" charset="0"/>
              </a:endParaRPr>
            </a:p>
          </p:txBody>
        </p:sp>
      </p:grpSp>
      <p:sp>
        <p:nvSpPr>
          <p:cNvPr id="12" name="TextBox 11"/>
          <p:cNvSpPr txBox="1"/>
          <p:nvPr/>
        </p:nvSpPr>
        <p:spPr>
          <a:xfrm>
            <a:off x="253101" y="659166"/>
            <a:ext cx="4887047" cy="769441"/>
          </a:xfrm>
          <a:prstGeom prst="rect">
            <a:avLst/>
          </a:prstGeom>
          <a:noFill/>
          <a:ln>
            <a:noFill/>
          </a:ln>
          <a:effectLst/>
        </p:spPr>
        <p:txBody>
          <a:bodyPr wrap="square" rtlCol="0">
            <a:spAutoFit/>
          </a:bodyPr>
          <a:lstStyle/>
          <a:p>
            <a:r>
              <a:rPr lang="en-US" sz="4400" b="1" dirty="0" smtClean="0">
                <a:solidFill>
                  <a:schemeClr val="bg1"/>
                </a:solidFill>
                <a:latin typeface="Mufferaw" panose="03080602050302020201" pitchFamily="66" charset="0"/>
              </a:rPr>
              <a:t>Jet Ski safety</a:t>
            </a:r>
            <a:endParaRPr lang="en-US" sz="4400" b="1" dirty="0">
              <a:solidFill>
                <a:schemeClr val="bg1"/>
              </a:solidFill>
              <a:latin typeface="Mufferaw" panose="03080602050302020201" pitchFamily="66" charset="0"/>
            </a:endParaRPr>
          </a:p>
        </p:txBody>
      </p:sp>
      <p:sp>
        <p:nvSpPr>
          <p:cNvPr id="2" name="TextBox 1"/>
          <p:cNvSpPr txBox="1"/>
          <p:nvPr/>
        </p:nvSpPr>
        <p:spPr>
          <a:xfrm>
            <a:off x="1478490" y="2516726"/>
            <a:ext cx="5548544" cy="38164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Mufferaw" panose="03080602050302020201" pitchFamily="66" charset="0"/>
              </a:rPr>
              <a:t>Jet Skis are categorized as Class A vessels by the Coast Guard. Therefore all rules and regulations for craft under 16 feet long apply.</a:t>
            </a:r>
          </a:p>
          <a:p>
            <a:endParaRPr lang="en-US" dirty="0"/>
          </a:p>
          <a:p>
            <a:pPr marL="285750" indent="-285750">
              <a:spcAft>
                <a:spcPts val="600"/>
              </a:spcAft>
              <a:buFont typeface="Wingdings" panose="05000000000000000000" pitchFamily="2" charset="2"/>
              <a:buChar char="ü"/>
            </a:pPr>
            <a:r>
              <a:rPr lang="en-US" dirty="0" smtClean="0"/>
              <a:t>Take an operator course before use</a:t>
            </a:r>
          </a:p>
          <a:p>
            <a:pPr marL="285750" indent="-285750">
              <a:spcAft>
                <a:spcPts val="600"/>
              </a:spcAft>
              <a:buFont typeface="Wingdings" panose="05000000000000000000" pitchFamily="2" charset="2"/>
              <a:buChar char="ü"/>
            </a:pPr>
            <a:r>
              <a:rPr lang="en-US" dirty="0" smtClean="0"/>
              <a:t>Obey the Rules of the Road</a:t>
            </a:r>
          </a:p>
          <a:p>
            <a:pPr marL="285750" indent="-285750">
              <a:spcAft>
                <a:spcPts val="600"/>
              </a:spcAft>
              <a:buFont typeface="Wingdings" panose="05000000000000000000" pitchFamily="2" charset="2"/>
              <a:buChar char="ü"/>
            </a:pPr>
            <a:r>
              <a:rPr lang="en-US" dirty="0" smtClean="0"/>
              <a:t>Everyone riding on a jet ski should wear a life preserver</a:t>
            </a:r>
          </a:p>
          <a:p>
            <a:pPr marL="285750" indent="-285750">
              <a:spcAft>
                <a:spcPts val="600"/>
              </a:spcAft>
              <a:buFont typeface="Wingdings" panose="05000000000000000000" pitchFamily="2" charset="2"/>
              <a:buChar char="ü"/>
            </a:pPr>
            <a:r>
              <a:rPr lang="en-US" dirty="0" smtClean="0"/>
              <a:t>Drive defensively, resist dangerous stunts or maneuvers </a:t>
            </a:r>
          </a:p>
          <a:p>
            <a:pPr marL="285750" indent="-285750">
              <a:spcAft>
                <a:spcPts val="600"/>
              </a:spcAft>
              <a:buFont typeface="Wingdings" panose="05000000000000000000" pitchFamily="2" charset="2"/>
              <a:buChar char="ü"/>
            </a:pPr>
            <a:r>
              <a:rPr lang="en-US" dirty="0" smtClean="0"/>
              <a:t>Key the ignition safety switch lanyard on your wrist or jacket</a:t>
            </a:r>
            <a:endParaRPr lang="en-US" dirty="0"/>
          </a:p>
        </p:txBody>
      </p:sp>
    </p:spTree>
    <p:extLst>
      <p:ext uri="{BB962C8B-B14F-4D97-AF65-F5344CB8AC3E}">
        <p14:creationId xmlns:p14="http://schemas.microsoft.com/office/powerpoint/2010/main" val="104702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TextBox 12"/>
          <p:cNvSpPr txBox="1"/>
          <p:nvPr/>
        </p:nvSpPr>
        <p:spPr>
          <a:xfrm>
            <a:off x="3013876" y="732969"/>
            <a:ext cx="6126897" cy="769441"/>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smtClean="0">
                <a:solidFill>
                  <a:srgbClr val="61C8BF"/>
                </a:solidFill>
                <a:latin typeface="Mufferaw" panose="03080602050302020201" pitchFamily="66" charset="0"/>
              </a:rPr>
              <a:t>Jet ski mishaps in 2018</a:t>
            </a:r>
          </a:p>
        </p:txBody>
      </p:sp>
      <p:grpSp>
        <p:nvGrpSpPr>
          <p:cNvPr id="11" name="Group 10"/>
          <p:cNvGrpSpPr/>
          <p:nvPr/>
        </p:nvGrpSpPr>
        <p:grpSpPr>
          <a:xfrm>
            <a:off x="7417435" y="2029451"/>
            <a:ext cx="4408806" cy="4040747"/>
            <a:chOff x="-3580821" y="3181479"/>
            <a:chExt cx="3545694" cy="3232603"/>
          </a:xfrm>
        </p:grpSpPr>
        <p:sp>
          <p:nvSpPr>
            <p:cNvPr id="15" name="TextBox 14"/>
            <p:cNvSpPr txBox="1"/>
            <p:nvPr/>
          </p:nvSpPr>
          <p:spPr>
            <a:xfrm>
              <a:off x="-3580821" y="5656757"/>
              <a:ext cx="3545694" cy="757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A service member suffered broken bones in their foot when they fell off of a jet ski, mid turn. </a:t>
              </a:r>
              <a:endParaRPr lang="en-US" sz="1600"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80821" y="3181479"/>
              <a:ext cx="3545694" cy="2475278"/>
            </a:xfrm>
            <a:prstGeom prst="rect">
              <a:avLst/>
            </a:prstGeom>
          </p:spPr>
        </p:pic>
      </p:grpSp>
      <p:grpSp>
        <p:nvGrpSpPr>
          <p:cNvPr id="5" name="Group 4"/>
          <p:cNvGrpSpPr/>
          <p:nvPr/>
        </p:nvGrpSpPr>
        <p:grpSpPr>
          <a:xfrm>
            <a:off x="1278384" y="2029452"/>
            <a:ext cx="3402578" cy="4040747"/>
            <a:chOff x="6851492" y="2091059"/>
            <a:chExt cx="3870947" cy="5017712"/>
          </a:xfrm>
        </p:grpSpPr>
        <p:sp>
          <p:nvSpPr>
            <p:cNvPr id="18" name="TextBox 17"/>
            <p:cNvSpPr txBox="1"/>
            <p:nvPr/>
          </p:nvSpPr>
          <p:spPr>
            <a:xfrm>
              <a:off x="6851492" y="4853848"/>
              <a:ext cx="3870947" cy="22549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While riding on a lake, A Sailor suffered non life threatening injuries when they fell off a jet ski. The sailor drove through choppy water which caused them to lose control of the craft. Fortunately, they were wearing a live vest.</a:t>
              </a:r>
              <a:endParaRPr lang="en-US" sz="16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1492" y="2091059"/>
              <a:ext cx="3870947" cy="2762789"/>
            </a:xfrm>
            <a:prstGeom prst="rect">
              <a:avLst/>
            </a:prstGeom>
          </p:spPr>
        </p:pic>
      </p:grpSp>
      <p:grpSp>
        <p:nvGrpSpPr>
          <p:cNvPr id="10" name="Group 9"/>
          <p:cNvGrpSpPr/>
          <p:nvPr/>
        </p:nvGrpSpPr>
        <p:grpSpPr>
          <a:xfrm>
            <a:off x="4915700" y="2029452"/>
            <a:ext cx="2323247" cy="3566342"/>
            <a:chOff x="6107835" y="3874046"/>
            <a:chExt cx="2485016" cy="3743191"/>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7836" y="3874046"/>
              <a:ext cx="2485015" cy="2095695"/>
            </a:xfrm>
            <a:prstGeom prst="rect">
              <a:avLst/>
            </a:prstGeom>
          </p:spPr>
        </p:pic>
        <p:sp>
          <p:nvSpPr>
            <p:cNvPr id="9" name="TextBox 8"/>
            <p:cNvSpPr txBox="1"/>
            <p:nvPr/>
          </p:nvSpPr>
          <p:spPr>
            <a:xfrm>
              <a:off x="6107835" y="5969740"/>
              <a:ext cx="2485015" cy="16474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Service member fell off a jet ski while riding as a passenger. As a result, they broke several ribs and suffered a partial collapsed lung. </a:t>
              </a:r>
              <a:endParaRPr lang="en-US" sz="1600" dirty="0"/>
            </a:p>
          </p:txBody>
        </p:sp>
      </p:grpSp>
    </p:spTree>
    <p:extLst>
      <p:ext uri="{BB962C8B-B14F-4D97-AF65-F5344CB8AC3E}">
        <p14:creationId xmlns:p14="http://schemas.microsoft.com/office/powerpoint/2010/main" val="3164322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entagon 1"/>
          <p:cNvSpPr/>
          <p:nvPr/>
        </p:nvSpPr>
        <p:spPr>
          <a:xfrm>
            <a:off x="0" y="0"/>
            <a:ext cx="6086475" cy="1609725"/>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968500"/>
            <a:ext cx="6638925" cy="4537075"/>
          </a:xfrm>
        </p:spPr>
        <p:txBody>
          <a:bodyPr>
            <a:normAutofit fontScale="92500" lnSpcReduction="20000"/>
          </a:bodyPr>
          <a:lstStyle/>
          <a:p>
            <a:pPr marL="0" indent="0">
              <a:buNone/>
            </a:pPr>
            <a:r>
              <a:rPr lang="en-US" sz="2200" b="1" dirty="0" smtClean="0">
                <a:latin typeface="Mufferaw" panose="03080602050302020201" pitchFamily="66" charset="0"/>
              </a:rPr>
              <a:t>Each boat operator must abide by federal and state laws governing vessel operation and safety equipment onboard</a:t>
            </a:r>
          </a:p>
          <a:p>
            <a:pPr marL="0" indent="0">
              <a:buNone/>
            </a:pPr>
            <a:endParaRPr lang="en-US" sz="2000" b="1" dirty="0" smtClean="0">
              <a:latin typeface="Mufferaw" panose="03080602050302020201" pitchFamily="66" charset="0"/>
            </a:endParaRPr>
          </a:p>
          <a:p>
            <a:pPr>
              <a:buFont typeface="Wingdings" panose="05000000000000000000" pitchFamily="2" charset="2"/>
              <a:buChar char="ü"/>
            </a:pPr>
            <a:r>
              <a:rPr lang="en-US" sz="1900" dirty="0" smtClean="0"/>
              <a:t>Each vessel must be registered within the state, and federally documented by the U.S. Coast Guard</a:t>
            </a:r>
          </a:p>
          <a:p>
            <a:pPr>
              <a:buFont typeface="Wingdings" panose="05000000000000000000" pitchFamily="2" charset="2"/>
              <a:buChar char="ü"/>
            </a:pPr>
            <a:r>
              <a:rPr lang="en-US" sz="1900" dirty="0" smtClean="0"/>
              <a:t>As a passenger, ensure that certain safety equipment is available such as: Life preservers, visual  and auditory distress signalers, fire extinguishers, proper ventilation, and navigation lights</a:t>
            </a:r>
          </a:p>
          <a:p>
            <a:pPr>
              <a:buFont typeface="Wingdings" panose="05000000000000000000" pitchFamily="2" charset="2"/>
              <a:buChar char="ü"/>
            </a:pPr>
            <a:r>
              <a:rPr lang="en-US" sz="1900" dirty="0" smtClean="0"/>
              <a:t>Always follow the </a:t>
            </a:r>
            <a:r>
              <a:rPr lang="en-US" sz="1900" dirty="0"/>
              <a:t>R</a:t>
            </a:r>
            <a:r>
              <a:rPr lang="en-US" sz="1900" dirty="0" smtClean="0"/>
              <a:t>ules of the Road</a:t>
            </a:r>
          </a:p>
          <a:p>
            <a:pPr>
              <a:buFont typeface="Wingdings" panose="05000000000000000000" pitchFamily="2" charset="2"/>
              <a:buChar char="ü"/>
            </a:pPr>
            <a:r>
              <a:rPr lang="en-US" sz="1900" dirty="0" smtClean="0"/>
              <a:t>Know that negligent operation is punishable by law, to include: accidents, driving while intoxicated, and failure to comply with navigation rules</a:t>
            </a:r>
          </a:p>
          <a:p>
            <a:pPr>
              <a:buFont typeface="Wingdings" panose="05000000000000000000" pitchFamily="2" charset="2"/>
              <a:buChar char="ü"/>
            </a:pPr>
            <a:r>
              <a:rPr lang="en-US" sz="1900" dirty="0" smtClean="0"/>
              <a:t>Ensure the boat or vessel is tidy and up-to-date on operational maintenance</a:t>
            </a:r>
          </a:p>
          <a:p>
            <a:pPr>
              <a:buFont typeface="Wingdings" panose="05000000000000000000" pitchFamily="2" charset="2"/>
              <a:buChar char="ü"/>
            </a:pPr>
            <a:r>
              <a:rPr lang="en-US" sz="1900" dirty="0" smtClean="0"/>
              <a:t>Always stay alert and keep your eye on the water while on, or operating a boat</a:t>
            </a:r>
          </a:p>
          <a:p>
            <a:pPr>
              <a:buFont typeface="Wingdings" panose="05000000000000000000" pitchFamily="2" charset="2"/>
              <a:buChar char="ü"/>
            </a:pPr>
            <a:r>
              <a:rPr lang="en-US" sz="1900" dirty="0" smtClean="0"/>
              <a:t>Always wear a life preserver while onboard</a:t>
            </a:r>
          </a:p>
          <a:p>
            <a:pPr marL="0" indent="0">
              <a:buNone/>
            </a:pPr>
            <a:endParaRPr lang="en-US" dirty="0" smtClean="0"/>
          </a:p>
          <a:p>
            <a:pPr marL="0" indent="0">
              <a:buNone/>
            </a:pPr>
            <a:endParaRPr lang="en-US" dirty="0" smtClean="0">
              <a:latin typeface="Mufferaw" panose="03080602050302020201" pitchFamily="66" charset="0"/>
            </a:endParaRPr>
          </a:p>
          <a:p>
            <a:pPr marL="0" indent="0">
              <a:buNone/>
            </a:pPr>
            <a:endParaRPr lang="en-US" dirty="0" smtClean="0"/>
          </a:p>
          <a:p>
            <a:pPr marL="0" indent="0">
              <a:buNone/>
            </a:pPr>
            <a:endParaRPr lang="en-US" dirty="0" smtClean="0"/>
          </a:p>
        </p:txBody>
      </p:sp>
      <p:sp>
        <p:nvSpPr>
          <p:cNvPr id="4" name="Title 1"/>
          <p:cNvSpPr txBox="1">
            <a:spLocks/>
          </p:cNvSpPr>
          <p:nvPr/>
        </p:nvSpPr>
        <p:spPr>
          <a:xfrm>
            <a:off x="998806" y="510313"/>
            <a:ext cx="4088861" cy="58909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chemeClr val="bg1"/>
                </a:solidFill>
                <a:latin typeface="Mufferaw" panose="03080602050302020201" pitchFamily="66" charset="0"/>
              </a:rPr>
              <a:t>Boating Safety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9153" y="605563"/>
            <a:ext cx="4217072" cy="28860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153" y="3752006"/>
            <a:ext cx="4217072" cy="2822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289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BC970B9BD0274C87B6390399A40FDE" ma:contentTypeVersion="0" ma:contentTypeDescription="Create a new document." ma:contentTypeScope="" ma:versionID="7ddf71745369d84863fa1a38ee56fbb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D22CAD-BDF6-444B-9F4A-F794D9B4BA6E}"/>
</file>

<file path=customXml/itemProps2.xml><?xml version="1.0" encoding="utf-8"?>
<ds:datastoreItem xmlns:ds="http://schemas.openxmlformats.org/officeDocument/2006/customXml" ds:itemID="{0AC00BEE-E677-4CF0-ABD4-725497F37CC0}"/>
</file>

<file path=customXml/itemProps3.xml><?xml version="1.0" encoding="utf-8"?>
<ds:datastoreItem xmlns:ds="http://schemas.openxmlformats.org/officeDocument/2006/customXml" ds:itemID="{F67AFB2A-EA19-418B-B9CC-13F1F5003845}"/>
</file>

<file path=docProps/app.xml><?xml version="1.0" encoding="utf-8"?>
<Properties xmlns="http://schemas.openxmlformats.org/officeDocument/2006/extended-properties" xmlns:vt="http://schemas.openxmlformats.org/officeDocument/2006/docPropsVTypes">
  <TotalTime>19793</TotalTime>
  <Words>2387</Words>
  <Application>Microsoft Office PowerPoint</Application>
  <PresentationFormat>Widescreen</PresentationFormat>
  <Paragraphs>224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Mufferaw</vt:lpstr>
      <vt:lpstr>Times New Roman</vt:lpstr>
      <vt:lpstr>Wingdings</vt:lpstr>
      <vt:lpstr>Office Theme</vt:lpstr>
      <vt:lpstr>water sports and activities</vt:lpstr>
      <vt:lpstr>Water mishap statistics </vt:lpstr>
      <vt:lpstr>Swimming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Diving and jumping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Pool, water park,  and fountain Safety</vt:lpstr>
      <vt:lpstr>Recreational Water Illness</vt:lpstr>
      <vt:lpstr>Recreational Water Illness</vt:lpstr>
      <vt:lpstr>PowerPoint Presentation</vt:lpstr>
      <vt:lpstr>For more information on safety  follow us or find us at:</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 Corryn B FC1 NAVSAFECEN, 021B</dc:creator>
  <cp:lastModifiedBy>Deuel, David S CIV NAVSAFECEN, KMSP</cp:lastModifiedBy>
  <cp:revision>186</cp:revision>
  <dcterms:created xsi:type="dcterms:W3CDTF">2018-12-26T13:21:02Z</dcterms:created>
  <dcterms:modified xsi:type="dcterms:W3CDTF">2019-04-11T20:25:22Z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0x01010065BC970B9BD0274C87B6390399A40FDE</vt:lpwstr>
  </property>
</Properties>
</file>