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59" r:id="rId6"/>
    <p:sldId id="261" r:id="rId7"/>
    <p:sldId id="258" r:id="rId8"/>
    <p:sldId id="264" r:id="rId9"/>
    <p:sldId id="262" r:id="rId10"/>
    <p:sldId id="271" r:id="rId11"/>
    <p:sldId id="270" r:id="rId12"/>
    <p:sldId id="266" r:id="rId13"/>
    <p:sldId id="269" r:id="rId14"/>
    <p:sldId id="267"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1C23EC-0DEA-606E-ADE7-D56418DCF4A0}" name="Murphy, Emiley L CIV USN COMNAVSAFECOM NOR VA (USA)" initials="EM" userId="S::emiley.l.murphy.civ@us.navy.mil::72552ffa-e07f-4286-bb5b-7c84159e973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9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01" autoAdjust="0"/>
  </p:normalViewPr>
  <p:slideViewPr>
    <p:cSldViewPr snapToGrid="0">
      <p:cViewPr varScale="1">
        <p:scale>
          <a:sx n="72" d="100"/>
          <a:sy n="72" d="100"/>
        </p:scale>
        <p:origin x="222"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D3E8B36-1E53-4410-BD80-4DCD33509AF2}" type="datetimeFigureOut">
              <a:rPr lang="en-US" smtClean="0"/>
              <a:t>2/12/2025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547DDE9-12E9-4D0B-AF63-E0603B616E94}" type="slidenum">
              <a:rPr lang="en-US" smtClean="0"/>
              <a:t>‹#›</a:t>
            </a:fld>
            <a:endParaRPr lang="en-US"/>
          </a:p>
        </p:txBody>
      </p:sp>
    </p:spTree>
    <p:extLst>
      <p:ext uri="{BB962C8B-B14F-4D97-AF65-F5344CB8AC3E}">
        <p14:creationId xmlns:p14="http://schemas.microsoft.com/office/powerpoint/2010/main" val="3552939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pPr>
            <a:r>
              <a:rPr lang="en-US" sz="1800" b="0" i="0" dirty="0">
                <a:solidFill>
                  <a:srgbClr val="000000"/>
                </a:solidFill>
                <a:effectLst/>
                <a:latin typeface="Aptos" panose="020B0004020202020204" pitchFamily="34" charset="0"/>
              </a:rPr>
              <a:t>Hello, thanks for being here to discuss a top area of concern for us. </a:t>
            </a:r>
          </a:p>
          <a:p>
            <a:pPr algn="l" rtl="0" fontAlgn="base">
              <a:lnSpc>
                <a:spcPts val="1564"/>
              </a:lnSpc>
              <a:spcAft>
                <a:spcPts val="800"/>
              </a:spcAft>
            </a:pPr>
            <a:endParaRPr lang="en-US" b="0" i="0" dirty="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US" sz="1800" b="0" i="0" dirty="0">
                <a:solidFill>
                  <a:srgbClr val="000000"/>
                </a:solidFill>
                <a:effectLst/>
                <a:latin typeface="Aptos" panose="020B0004020202020204" pitchFamily="34" charset="0"/>
              </a:rPr>
              <a:t>Every loss due to a motorcycle crash affects the overall health of the enterprise and negatively impacts mission readiness. </a:t>
            </a:r>
          </a:p>
          <a:p>
            <a:pPr algn="l" rtl="0" fontAlgn="base">
              <a:lnSpc>
                <a:spcPts val="1564"/>
              </a:lnSpc>
              <a:buFont typeface="Arial" panose="020B0604020202020204" pitchFamily="34" charset="0"/>
              <a:buChar char="•"/>
            </a:pPr>
            <a:r>
              <a:rPr lang="en-US" sz="1800" b="0" i="0" dirty="0">
                <a:solidFill>
                  <a:srgbClr val="000000"/>
                </a:solidFill>
                <a:effectLst/>
                <a:latin typeface="Aptos" panose="020B0004020202020204" pitchFamily="34" charset="0"/>
              </a:rPr>
              <a:t>While motorcycles make up a small percentage of vehicles on the road, they account for many active-duty fatalities, the majority of which are preventable.  </a:t>
            </a:r>
          </a:p>
          <a:p>
            <a:endParaRPr lang="en-US" dirty="0"/>
          </a:p>
        </p:txBody>
      </p:sp>
      <p:sp>
        <p:nvSpPr>
          <p:cNvPr id="4" name="Slide Number Placeholder 3"/>
          <p:cNvSpPr>
            <a:spLocks noGrp="1"/>
          </p:cNvSpPr>
          <p:nvPr>
            <p:ph type="sldNum" sz="quarter" idx="5"/>
          </p:nvPr>
        </p:nvSpPr>
        <p:spPr/>
        <p:txBody>
          <a:bodyPr/>
          <a:lstStyle/>
          <a:p>
            <a:fld id="{F547DDE9-12E9-4D0B-AF63-E0603B616E94}" type="slidenum">
              <a:rPr lang="en-US" smtClean="0"/>
              <a:t>1</a:t>
            </a:fld>
            <a:endParaRPr lang="en-US"/>
          </a:p>
        </p:txBody>
      </p:sp>
    </p:spTree>
    <p:extLst>
      <p:ext uri="{BB962C8B-B14F-4D97-AF65-F5344CB8AC3E}">
        <p14:creationId xmlns:p14="http://schemas.microsoft.com/office/powerpoint/2010/main" val="3502898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F3D1A-C3D1-BF10-F468-5CAFF2B99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7D2DC-83A5-C68E-0BE4-26EE55C67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5DFBB-0AB1-BDDF-020E-55501CE596FD}"/>
              </a:ext>
            </a:extLst>
          </p:cNvPr>
          <p:cNvSpPr>
            <a:spLocks noGrp="1"/>
          </p:cNvSpPr>
          <p:nvPr>
            <p:ph type="body" idx="1"/>
          </p:nvPr>
        </p:nvSpPr>
        <p:spPr/>
        <p:txBody>
          <a:bodyPr/>
          <a:lstStyle/>
          <a:p>
            <a:pPr algn="l" rtl="0" fontAlgn="base">
              <a:lnSpc>
                <a:spcPts val="1564"/>
              </a:lnSpc>
              <a:spcAft>
                <a:spcPts val="800"/>
              </a:spcAft>
            </a:pPr>
            <a:r>
              <a:rPr lang="en-US" sz="1800" b="0" i="0" dirty="0">
                <a:solidFill>
                  <a:srgbClr val="000000"/>
                </a:solidFill>
                <a:effectLst/>
                <a:latin typeface="Aptos" panose="020B0004020202020204" pitchFamily="34" charset="0"/>
              </a:rPr>
              <a:t>OK, we're pretty much done. Some final take </a:t>
            </a:r>
            <a:r>
              <a:rPr lang="en-US" sz="1800" b="0" i="0" dirty="0" err="1">
                <a:solidFill>
                  <a:srgbClr val="000000"/>
                </a:solidFill>
                <a:effectLst/>
                <a:latin typeface="Aptos" panose="020B0004020202020204" pitchFamily="34" charset="0"/>
              </a:rPr>
              <a:t>aways</a:t>
            </a:r>
            <a:r>
              <a:rPr lang="en-US" sz="1800" b="0" i="0" dirty="0">
                <a:solidFill>
                  <a:srgbClr val="000000"/>
                </a:solidFill>
                <a:effectLst/>
                <a:latin typeface="Aptos" panose="020B0004020202020204" pitchFamily="34" charset="0"/>
              </a:rPr>
              <a:t> to remember.  </a:t>
            </a:r>
          </a:p>
          <a:p>
            <a:pPr algn="l" rtl="0" fontAlgn="base">
              <a:lnSpc>
                <a:spcPts val="1564"/>
              </a:lnSpc>
              <a:spcAft>
                <a:spcPts val="800"/>
              </a:spcAft>
            </a:pP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So, here are some ways to prepare yourself on the road.  </a:t>
            </a:r>
          </a:p>
          <a:p>
            <a:pPr algn="l" rtl="0" fontAlgn="base">
              <a:lnSpc>
                <a:spcPts val="1564"/>
              </a:lnSpc>
              <a:spcAft>
                <a:spcPts val="800"/>
              </a:spcAft>
            </a:pP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Constantly search ahead for changing conditions.  Use the Search-Evaluate-Execute strategy </a:t>
            </a:r>
            <a:r>
              <a:rPr lang="en-US" sz="1800" b="1" i="0" dirty="0">
                <a:solidFill>
                  <a:srgbClr val="000000"/>
                </a:solidFill>
                <a:effectLst/>
                <a:latin typeface="Aptos" panose="020B0004020202020204" pitchFamily="34" charset="0"/>
              </a:rPr>
              <a:t>(SEE) </a:t>
            </a:r>
            <a:r>
              <a:rPr lang="en-US" sz="1800" b="0" i="0" dirty="0">
                <a:solidFill>
                  <a:srgbClr val="000000"/>
                </a:solidFill>
                <a:effectLst/>
                <a:latin typeface="Aptos" panose="020B0004020202020204" pitchFamily="34" charset="0"/>
              </a:rPr>
              <a:t>to assess and respond to hazards before you have to react to an emergency.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Give yourself space and time as you search for hazards and consider potential escape routes.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Give other motorists time and space to respond to you. This is where your clothing choices can be a major factor.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Use lane positioning to see and be seen.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Search for vehicles that may turn across your path, especially at intersections.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Use your turn signals for all turns and lane changes.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Again, don't ride when you are tired or under the influence of alcohol or other drugs.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Know and follow the rules of the road.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Ride as if you're invisible.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900A57BA-223B-FBAC-AAFE-3217E54365F2}"/>
              </a:ext>
            </a:extLst>
          </p:cNvPr>
          <p:cNvSpPr>
            <a:spLocks noGrp="1"/>
          </p:cNvSpPr>
          <p:nvPr>
            <p:ph type="sldNum" sz="quarter" idx="5"/>
          </p:nvPr>
        </p:nvSpPr>
        <p:spPr/>
        <p:txBody>
          <a:bodyPr/>
          <a:lstStyle/>
          <a:p>
            <a:fld id="{F547DDE9-12E9-4D0B-AF63-E0603B616E94}" type="slidenum">
              <a:rPr lang="en-US" smtClean="0"/>
              <a:t>10</a:t>
            </a:fld>
            <a:endParaRPr lang="en-US"/>
          </a:p>
        </p:txBody>
      </p:sp>
    </p:spTree>
    <p:extLst>
      <p:ext uri="{BB962C8B-B14F-4D97-AF65-F5344CB8AC3E}">
        <p14:creationId xmlns:p14="http://schemas.microsoft.com/office/powerpoint/2010/main" val="2420390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pPr>
            <a:r>
              <a:rPr lang="en-US" sz="1800" b="0" i="0">
                <a:solidFill>
                  <a:srgbClr val="000000"/>
                </a:solidFill>
                <a:effectLst/>
                <a:latin typeface="Aptos" panose="020B0004020202020204" pitchFamily="34" charset="0"/>
              </a:rPr>
              <a:t>Thank you so much for your participation in today’s presentation. If you’re looking for more information or have any further questions, please contact your command Motorcycle Safety Representative.  </a:t>
            </a:r>
          </a:p>
          <a:p>
            <a:pPr algn="l" rtl="0" fontAlgn="base">
              <a:lnSpc>
                <a:spcPts val="1564"/>
              </a:lnSpc>
              <a:spcAft>
                <a:spcPts val="800"/>
              </a:spcAft>
            </a:pPr>
            <a:endParaRPr lang="en-US" b="0" i="0">
              <a:solidFill>
                <a:srgbClr val="000000"/>
              </a:solidFill>
              <a:effectLst/>
              <a:latin typeface="Segoe UI" panose="020B0502040204020203" pitchFamily="34" charset="0"/>
            </a:endParaRPr>
          </a:p>
          <a:p>
            <a:pPr algn="l" rtl="0" fontAlgn="base">
              <a:lnSpc>
                <a:spcPts val="1564"/>
              </a:lnSpc>
              <a:spcAft>
                <a:spcPts val="800"/>
              </a:spcAft>
            </a:pPr>
            <a:r>
              <a:rPr lang="en-US" sz="1800" b="0" i="0">
                <a:solidFill>
                  <a:srgbClr val="000000"/>
                </a:solidFill>
                <a:effectLst/>
                <a:latin typeface="Aptos" panose="020B0004020202020204" pitchFamily="34" charset="0"/>
              </a:rPr>
              <a:t>Additional resources are available on the Naval Safety Command website, [QR code in the slide]. Thank you again and remember - Ride right to stay in the fight!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F547DDE9-12E9-4D0B-AF63-E0603B616E94}" type="slidenum">
              <a:rPr lang="en-US" smtClean="0"/>
              <a:t>11</a:t>
            </a:fld>
            <a:endParaRPr lang="en-US"/>
          </a:p>
        </p:txBody>
      </p:sp>
    </p:spTree>
    <p:extLst>
      <p:ext uri="{BB962C8B-B14F-4D97-AF65-F5344CB8AC3E}">
        <p14:creationId xmlns:p14="http://schemas.microsoft.com/office/powerpoint/2010/main" val="87983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pPr>
            <a:r>
              <a:rPr lang="en-US" sz="1800" b="0" i="0" dirty="0">
                <a:solidFill>
                  <a:srgbClr val="000000"/>
                </a:solidFill>
                <a:effectLst/>
                <a:latin typeface="Aptos" panose="020B0004020202020204" pitchFamily="34" charset="0"/>
              </a:rPr>
              <a:t>I'll let you read this statement here from the Commander of the Naval Safety Command, Admiral Martin. [PAUSE] </a:t>
            </a:r>
          </a:p>
          <a:p>
            <a:pPr algn="l" rtl="0" fontAlgn="base">
              <a:lnSpc>
                <a:spcPts val="1564"/>
              </a:lnSpc>
              <a:spcAft>
                <a:spcPts val="800"/>
              </a:spcAft>
            </a:pP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These mishaps can be easily avoided, and that's what we really want to get after. </a:t>
            </a:r>
          </a:p>
          <a:p>
            <a:pPr algn="l" rtl="0" fontAlgn="base">
              <a:lnSpc>
                <a:spcPts val="1564"/>
              </a:lnSpc>
              <a:spcAft>
                <a:spcPts val="800"/>
              </a:spcAft>
            </a:pP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smtClean="0">
                <a:solidFill>
                  <a:srgbClr val="000000"/>
                </a:solidFill>
                <a:effectLst/>
                <a:latin typeface="Aptos" panose="020B0004020202020204" pitchFamily="34" charset="0"/>
              </a:rPr>
              <a:t>We've </a:t>
            </a:r>
            <a:r>
              <a:rPr lang="en-US" sz="1800" b="0" i="0" dirty="0">
                <a:solidFill>
                  <a:srgbClr val="000000"/>
                </a:solidFill>
                <a:effectLst/>
                <a:latin typeface="Aptos" panose="020B0004020202020204" pitchFamily="34" charset="0"/>
              </a:rPr>
              <a:t>got to make sure everyone is safe so we can keep you – our warfighters -- mission-capable. How can we accomplish this? By ensuring our motorcycle riders are trained to the highest standards, including how they identify and deal with risk.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F547DDE9-12E9-4D0B-AF63-E0603B616E94}" type="slidenum">
              <a:rPr lang="en-US" smtClean="0"/>
              <a:t>2</a:t>
            </a:fld>
            <a:endParaRPr lang="en-US"/>
          </a:p>
        </p:txBody>
      </p:sp>
    </p:spTree>
    <p:extLst>
      <p:ext uri="{BB962C8B-B14F-4D97-AF65-F5344CB8AC3E}">
        <p14:creationId xmlns:p14="http://schemas.microsoft.com/office/powerpoint/2010/main" val="226710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pPr>
            <a:r>
              <a:rPr lang="en-US" sz="1800" b="0" i="0" dirty="0">
                <a:solidFill>
                  <a:srgbClr val="000000"/>
                </a:solidFill>
                <a:effectLst/>
                <a:latin typeface="Aptos" panose="020B0004020202020204" pitchFamily="34" charset="0"/>
              </a:rPr>
              <a:t>The Naval Safety Command reported in fiscal year 2024, the Navy and Marine Corps lost 23 Sailors and Marines to motorcycle crashes.  </a:t>
            </a:r>
          </a:p>
          <a:p>
            <a:pPr algn="l" rtl="0" fontAlgn="base">
              <a:lnSpc>
                <a:spcPts val="1564"/>
              </a:lnSpc>
              <a:spcAft>
                <a:spcPts val="800"/>
              </a:spcAft>
            </a:pPr>
            <a:endParaRPr lang="en-US" b="0" i="0" dirty="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US" sz="1800" b="1" i="0" dirty="0">
                <a:solidFill>
                  <a:srgbClr val="000000"/>
                </a:solidFill>
                <a:effectLst/>
                <a:latin typeface="Aptos" panose="020B0004020202020204" pitchFamily="34" charset="0"/>
              </a:rPr>
              <a:t>As of today</a:t>
            </a:r>
            <a:r>
              <a:rPr lang="en-US" sz="1800" b="0" i="0" dirty="0">
                <a:solidFill>
                  <a:srgbClr val="000000"/>
                </a:solidFill>
                <a:effectLst/>
                <a:latin typeface="Aptos" panose="020B0004020202020204" pitchFamily="34" charset="0"/>
              </a:rPr>
              <a:t>, since 1 October, the naval enterprise has already lost 12 Sailors and 7 Marines to motorcycle crashes. [note to speaker: before beginning, check the motorcycle fatality tracker at the top of the Motorcycle Safety page (https://navalsafetycommand.navy.mil/Off-Duty/Motorcycle-Safety/) for updated numbers] </a:t>
            </a:r>
          </a:p>
          <a:p>
            <a:pPr algn="l" rtl="0" fontAlgn="base">
              <a:lnSpc>
                <a:spcPts val="1564"/>
              </a:lnSpc>
              <a:buFont typeface="Arial" panose="020B0604020202020204" pitchFamily="34" charset="0"/>
              <a:buChar char="•"/>
            </a:pPr>
            <a:endParaRPr lang="en-US" sz="1800" b="0" i="0" dirty="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US" sz="1800" b="0" i="0" dirty="0">
                <a:solidFill>
                  <a:srgbClr val="000000"/>
                </a:solidFill>
                <a:effectLst/>
                <a:latin typeface="Aptos" panose="020B0004020202020204" pitchFamily="34" charset="0"/>
              </a:rPr>
              <a:t>This is not acceptable. So, what can we do to change this trend? Let's go over what we know, and what we can do. </a:t>
            </a:r>
          </a:p>
        </p:txBody>
      </p:sp>
      <p:sp>
        <p:nvSpPr>
          <p:cNvPr id="4" name="Slide Number Placeholder 3"/>
          <p:cNvSpPr>
            <a:spLocks noGrp="1"/>
          </p:cNvSpPr>
          <p:nvPr>
            <p:ph type="sldNum" sz="quarter" idx="5"/>
          </p:nvPr>
        </p:nvSpPr>
        <p:spPr/>
        <p:txBody>
          <a:bodyPr/>
          <a:lstStyle/>
          <a:p>
            <a:fld id="{F547DDE9-12E9-4D0B-AF63-E0603B616E94}" type="slidenum">
              <a:rPr lang="en-US" smtClean="0"/>
              <a:t>3</a:t>
            </a:fld>
            <a:endParaRPr lang="en-US"/>
          </a:p>
        </p:txBody>
      </p:sp>
    </p:spTree>
    <p:extLst>
      <p:ext uri="{BB962C8B-B14F-4D97-AF65-F5344CB8AC3E}">
        <p14:creationId xmlns:p14="http://schemas.microsoft.com/office/powerpoint/2010/main" val="836783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4141" lvl="1" defTabSz="931774">
              <a:lnSpc>
                <a:spcPct val="150000"/>
              </a:lnSpc>
              <a:spcBef>
                <a:spcPct val="0"/>
              </a:spcBef>
              <a:defRP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OK, so this is what we know. We continue losing Sailors and Marines to motorcycle crashes – many, if not all, are preventable.  </a:t>
            </a:r>
          </a:p>
          <a:p>
            <a:pPr algn="l" rtl="0" fontAlgn="base">
              <a:lnSpc>
                <a:spcPts val="1564"/>
              </a:lnSpc>
              <a:spcAft>
                <a:spcPts val="800"/>
              </a:spcAft>
            </a:pP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Some of the disturbing factors, identified by the NAVSAFECOM analysts include excessive speed, lack of training and inadequate safety gear, to name a few.  </a:t>
            </a:r>
            <a:endParaRPr lang="en-US" b="0" i="0" dirty="0">
              <a:solidFill>
                <a:srgbClr val="000000"/>
              </a:solidFill>
              <a:effectLst/>
              <a:latin typeface="Segoe UI" panose="020B0502040204020203" pitchFamily="34" charset="0"/>
            </a:endParaRPr>
          </a:p>
          <a:p>
            <a:pPr marL="203825" lvl="1">
              <a:lnSpc>
                <a:spcPct val="150000"/>
              </a:lnSpc>
              <a:spcBef>
                <a:spcPct val="0"/>
              </a:spcBef>
            </a:pPr>
            <a:endParaRPr lang="en-US" dirty="0">
              <a:latin typeface="Times New Roman"/>
              <a:ea typeface="Aptos" panose="020B0004020202020204" pitchFamily="34" charset="0"/>
              <a:cs typeface="Times New Roman"/>
            </a:endParaRPr>
          </a:p>
          <a:p>
            <a:pPr marL="203825" lvl="1">
              <a:lnSpc>
                <a:spcPct val="150000"/>
              </a:lnSpc>
              <a:spcBef>
                <a:spcPct val="0"/>
              </a:spcBef>
            </a:pPr>
            <a:endParaRPr lang="en-US" dirty="0">
              <a:latin typeface="Times New Roman"/>
              <a:cs typeface="Times New Roman"/>
            </a:endParaRPr>
          </a:p>
        </p:txBody>
      </p:sp>
      <p:sp>
        <p:nvSpPr>
          <p:cNvPr id="4" name="Slide Number Placeholder 3"/>
          <p:cNvSpPr>
            <a:spLocks noGrp="1"/>
          </p:cNvSpPr>
          <p:nvPr>
            <p:ph type="sldNum" sz="quarter" idx="5"/>
          </p:nvPr>
        </p:nvSpPr>
        <p:spPr/>
        <p:txBody>
          <a:bodyPr/>
          <a:lstStyle/>
          <a:p>
            <a:fld id="{F547DDE9-12E9-4D0B-AF63-E0603B616E94}" type="slidenum">
              <a:rPr lang="en-US" smtClean="0"/>
              <a:t>4</a:t>
            </a:fld>
            <a:endParaRPr lang="en-US"/>
          </a:p>
        </p:txBody>
      </p:sp>
    </p:spTree>
    <p:extLst>
      <p:ext uri="{BB962C8B-B14F-4D97-AF65-F5344CB8AC3E}">
        <p14:creationId xmlns:p14="http://schemas.microsoft.com/office/powerpoint/2010/main" val="565579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pPr algn="l" rtl="0" fontAlgn="base">
              <a:lnSpc>
                <a:spcPts val="1564"/>
              </a:lnSpc>
              <a:spcAft>
                <a:spcPts val="800"/>
              </a:spcAft>
            </a:pPr>
            <a:r>
              <a:rPr lang="en-US" sz="1800" b="0" i="0" dirty="0">
                <a:solidFill>
                  <a:srgbClr val="000000"/>
                </a:solidFill>
                <a:effectLst/>
                <a:latin typeface="Aptos" panose="020B0004020202020204" pitchFamily="34" charset="0"/>
              </a:rPr>
              <a:t>Now, let's take it a step further and talk about what we can do to prevent motorcycles crashes. Please, stop me at any point to ask questions or to share a personal experience.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endParaRPr lang="en-US" sz="1800" b="0" i="0" dirty="0">
              <a:solidFill>
                <a:srgbClr val="000000"/>
              </a:solidFill>
              <a:effectLst/>
              <a:latin typeface="Aptos" panose="020B0004020202020204"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Search – Evaluate – Execute or SEE. Let's talk about: SEARCH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endParaRPr lang="en-US" sz="1800" b="0" i="0" dirty="0">
              <a:solidFill>
                <a:srgbClr val="000000"/>
              </a:solidFill>
              <a:effectLst/>
              <a:latin typeface="Aptos" panose="020B0004020202020204"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It’s always important to keep your head on a swivel. Always maintain situational awareness. Doing so avoids distractions and allows riders to make informed and safer decisions, reducing their exposure to risk, contributing to a safer riding environment.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endParaRPr lang="en-US" sz="1800" b="0" i="0" dirty="0">
              <a:solidFill>
                <a:srgbClr val="000000"/>
              </a:solidFill>
              <a:effectLst/>
              <a:latin typeface="Aptos" panose="020B0004020202020204"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Next, let's evaluate the hazards riders may encounter on the road. What kind of hazards exist on the road? [ask participants for suggestions Be prepared to discuss the hazards]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endParaRPr lang="en-US" sz="1800" b="0" i="0" dirty="0">
              <a:solidFill>
                <a:srgbClr val="000000"/>
              </a:solidFill>
              <a:effectLst/>
              <a:latin typeface="Aptos" panose="020B0004020202020204"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[Hazards include black ice, snow, constructions, other drivers, low visibility, etc.]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endParaRPr lang="en-US" sz="1800" b="0" i="0" dirty="0">
              <a:solidFill>
                <a:srgbClr val="000000"/>
              </a:solidFill>
              <a:effectLst/>
              <a:latin typeface="Aptos" panose="020B0004020202020204"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Lastly, let's discuss how we can avoid crashes.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endParaRPr lang="en-US" sz="1800" b="0" i="0" dirty="0">
              <a:solidFill>
                <a:srgbClr val="000000"/>
              </a:solidFill>
              <a:effectLst/>
              <a:latin typeface="Aptos" panose="020B0004020202020204"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Again, maintaining situational awareness is a top priority. The goal is to ensure all of our riders return home safely. [Discuss ways to maneuver around hazards, i.e. approaching construction zones, black ice, vehicle suddenly veers into your lane, vehicles exiting driveways, etc.]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endParaRPr lang="en-US" sz="1800" b="0" i="0" dirty="0">
              <a:solidFill>
                <a:srgbClr val="000000"/>
              </a:solidFill>
              <a:effectLst/>
              <a:latin typeface="Aptos" panose="020B0004020202020204"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Next, we're going to discuss what to wear.... </a:t>
            </a:r>
            <a:endParaRPr lang="en-US" b="0" i="0" dirty="0">
              <a:solidFill>
                <a:srgbClr val="000000"/>
              </a:solidFill>
              <a:effectLst/>
              <a:latin typeface="Segoe UI" panose="020B0502040204020203" pitchFamily="34" charset="0"/>
            </a:endParaRP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F547DDE9-12E9-4D0B-AF63-E0603B616E94}" type="slidenum">
              <a:rPr lang="en-US" smtClean="0"/>
              <a:t>5</a:t>
            </a:fld>
            <a:endParaRPr lang="en-US"/>
          </a:p>
        </p:txBody>
      </p:sp>
    </p:spTree>
    <p:extLst>
      <p:ext uri="{BB962C8B-B14F-4D97-AF65-F5344CB8AC3E}">
        <p14:creationId xmlns:p14="http://schemas.microsoft.com/office/powerpoint/2010/main" val="253470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pPr>
            <a:r>
              <a:rPr lang="en-US" sz="1800" b="0" i="0" dirty="0">
                <a:solidFill>
                  <a:srgbClr val="000000"/>
                </a:solidFill>
                <a:effectLst/>
                <a:latin typeface="Aptos" panose="020B0004020202020204" pitchFamily="34" charset="0"/>
              </a:rPr>
              <a:t>Wearing the right clothing can minimize potential injuries and possibly death.  </a:t>
            </a:r>
          </a:p>
          <a:p>
            <a:pPr algn="l" rtl="0" fontAlgn="base">
              <a:lnSpc>
                <a:spcPts val="1564"/>
              </a:lnSpc>
              <a:spcAft>
                <a:spcPts val="800"/>
              </a:spcAft>
            </a:pP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Wearing a helmet and protective eye wear seems like a no-brainer, but some folks are still resistant to putting them on, particularly if the state they're in doesn't require one. It's important to note ALL military installations require their riders to wear a Department of Transportation-approved helmet while on the base. </a:t>
            </a:r>
          </a:p>
          <a:p>
            <a:pPr algn="l" rtl="0" fontAlgn="base">
              <a:lnSpc>
                <a:spcPts val="1564"/>
              </a:lnSpc>
              <a:spcAft>
                <a:spcPts val="800"/>
              </a:spcAft>
            </a:pPr>
            <a:endParaRPr lang="en-US" sz="1800" b="0" i="0" dirty="0">
              <a:solidFill>
                <a:srgbClr val="000000"/>
              </a:solidFill>
              <a:effectLst/>
              <a:latin typeface="Aptos" panose="020B0004020202020204"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A few additional points</a:t>
            </a:r>
            <a:r>
              <a:rPr lang="en-US" sz="1800" b="0" i="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US" sz="1800" b="0" i="0" dirty="0">
                <a:solidFill>
                  <a:srgbClr val="000000"/>
                </a:solidFill>
                <a:effectLst/>
                <a:latin typeface="Aptos" panose="020B0004020202020204" pitchFamily="34" charset="0"/>
              </a:rPr>
              <a:t>Wear leather or other sturdy, protective clothing - like a jacket and pants.   </a:t>
            </a:r>
            <a:endParaRPr lang="en-US" b="0" i="0" dirty="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US" sz="1800" b="0" i="0" dirty="0">
                <a:solidFill>
                  <a:srgbClr val="000000"/>
                </a:solidFill>
                <a:effectLst/>
                <a:latin typeface="Aptos" panose="020B0004020202020204" pitchFamily="34" charset="0"/>
              </a:rPr>
              <a:t>Over-the-ankle boots and sturdy gloves provide increased protection and ease in handling the throttle and brake controls. </a:t>
            </a:r>
          </a:p>
          <a:p>
            <a:pPr algn="l" rtl="0" fontAlgn="base">
              <a:lnSpc>
                <a:spcPts val="1564"/>
              </a:lnSpc>
              <a:buFont typeface="Arial" panose="020B0604020202020204" pitchFamily="34" charset="0"/>
              <a:buChar char="•"/>
            </a:pPr>
            <a:r>
              <a:rPr lang="en-US" sz="1800" b="0" i="0" dirty="0">
                <a:solidFill>
                  <a:srgbClr val="000000"/>
                </a:solidFill>
                <a:effectLst/>
                <a:latin typeface="Aptos" panose="020B0004020202020204" pitchFamily="34" charset="0"/>
              </a:rPr>
              <a:t>Remember, dress for a crash as well as for the ride. We don’t want you involved in a mishap or crash; however, we need you to be prepared and dressed appropriately to minimize your risk as much as possible. </a:t>
            </a:r>
          </a:p>
          <a:p>
            <a:pPr algn="l" rtl="0" fontAlgn="base">
              <a:lnSpc>
                <a:spcPts val="1564"/>
              </a:lnSpc>
              <a:buFont typeface="Arial" panose="020B0604020202020204" pitchFamily="34" charset="0"/>
              <a:buChar char="•"/>
            </a:pPr>
            <a:r>
              <a:rPr lang="en-US" sz="1800" b="0" i="0" dirty="0">
                <a:solidFill>
                  <a:srgbClr val="000000"/>
                </a:solidFill>
                <a:effectLst/>
                <a:latin typeface="Aptos" panose="020B0004020202020204" pitchFamily="34" charset="0"/>
              </a:rPr>
              <a:t>Next slide, we'll discuss the importance of maintaining your ride. </a:t>
            </a:r>
          </a:p>
        </p:txBody>
      </p:sp>
      <p:sp>
        <p:nvSpPr>
          <p:cNvPr id="4" name="Slide Number Placeholder 3"/>
          <p:cNvSpPr>
            <a:spLocks noGrp="1"/>
          </p:cNvSpPr>
          <p:nvPr>
            <p:ph type="sldNum" sz="quarter" idx="5"/>
          </p:nvPr>
        </p:nvSpPr>
        <p:spPr/>
        <p:txBody>
          <a:bodyPr/>
          <a:lstStyle/>
          <a:p>
            <a:fld id="{F547DDE9-12E9-4D0B-AF63-E0603B616E94}" type="slidenum">
              <a:rPr lang="en-US" smtClean="0"/>
              <a:t>6</a:t>
            </a:fld>
            <a:endParaRPr lang="en-US"/>
          </a:p>
        </p:txBody>
      </p:sp>
    </p:spTree>
    <p:extLst>
      <p:ext uri="{BB962C8B-B14F-4D97-AF65-F5344CB8AC3E}">
        <p14:creationId xmlns:p14="http://schemas.microsoft.com/office/powerpoint/2010/main" val="4244472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0F359-5869-C76E-B3D8-7B587579B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9E649-4123-BCDA-1E88-508A8DB2E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15C84-64DA-57C6-7BCA-460DCAAE274F}"/>
              </a:ext>
            </a:extLst>
          </p:cNvPr>
          <p:cNvSpPr>
            <a:spLocks noGrp="1"/>
          </p:cNvSpPr>
          <p:nvPr>
            <p:ph type="body" idx="1"/>
          </p:nvPr>
        </p:nvSpPr>
        <p:spPr/>
        <p:txBody>
          <a:bodyPr/>
          <a:lstStyle/>
          <a:p>
            <a:pPr algn="l" rtl="0" fontAlgn="base">
              <a:lnSpc>
                <a:spcPts val="1564"/>
              </a:lnSpc>
              <a:spcAft>
                <a:spcPts val="800"/>
              </a:spcAft>
            </a:pPr>
            <a:r>
              <a:rPr lang="en-US" sz="1800" b="0" i="0">
                <a:solidFill>
                  <a:srgbClr val="000000"/>
                </a:solidFill>
                <a:effectLst/>
                <a:latin typeface="Aptos" panose="020B0004020202020204" pitchFamily="34" charset="0"/>
              </a:rPr>
              <a:t>Ok, so for the motorcycle riders out here, you’re likely familiar with T-CLOCS, right? [Tires and wheels, Controls, Lights and electric, Oil and other fluids, Chassis and chain, and stands] </a:t>
            </a:r>
          </a:p>
          <a:p>
            <a:pPr algn="l" rtl="0" fontAlgn="base">
              <a:lnSpc>
                <a:spcPts val="1564"/>
              </a:lnSpc>
              <a:spcAft>
                <a:spcPts val="800"/>
              </a:spcAft>
            </a:pPr>
            <a:endParaRPr lang="en-US" b="0" i="0">
              <a:solidFill>
                <a:srgbClr val="000000"/>
              </a:solidFill>
              <a:effectLst/>
              <a:latin typeface="Segoe UI" panose="020B0502040204020203" pitchFamily="34" charset="0"/>
            </a:endParaRPr>
          </a:p>
          <a:p>
            <a:pPr algn="l" rtl="0" fontAlgn="base">
              <a:lnSpc>
                <a:spcPts val="1564"/>
              </a:lnSpc>
              <a:spcAft>
                <a:spcPts val="800"/>
              </a:spcAft>
            </a:pPr>
            <a:r>
              <a:rPr lang="en-US" sz="1800" b="0" i="0">
                <a:solidFill>
                  <a:srgbClr val="000000"/>
                </a:solidFill>
                <a:effectLst/>
                <a:latin typeface="Aptos" panose="020B0004020202020204" pitchFamily="34" charset="0"/>
              </a:rPr>
              <a:t>Study your motorcycle's owner's manual and make a habit of doing a pre-ride check. </a:t>
            </a:r>
          </a:p>
          <a:p>
            <a:pPr algn="l" rtl="0" fontAlgn="base">
              <a:lnSpc>
                <a:spcPts val="1564"/>
              </a:lnSpc>
              <a:spcAft>
                <a:spcPts val="800"/>
              </a:spcAft>
            </a:pPr>
            <a:endParaRPr lang="en-US" b="0" i="0">
              <a:solidFill>
                <a:srgbClr val="000000"/>
              </a:solidFill>
              <a:effectLst/>
              <a:latin typeface="Segoe UI" panose="020B0502040204020203" pitchFamily="34" charset="0"/>
            </a:endParaRPr>
          </a:p>
          <a:p>
            <a:pPr algn="l" rtl="0" fontAlgn="base">
              <a:lnSpc>
                <a:spcPts val="1564"/>
              </a:lnSpc>
              <a:spcAft>
                <a:spcPts val="800"/>
              </a:spcAft>
            </a:pPr>
            <a:r>
              <a:rPr lang="en-US" sz="1800" b="0" i="0">
                <a:solidFill>
                  <a:srgbClr val="000000"/>
                </a:solidFill>
                <a:effectLst/>
                <a:latin typeface="Aptos" panose="020B0004020202020204" pitchFamily="34" charset="0"/>
              </a:rPr>
              <a:t>Remember, motorcycle safety courses are mandatory for all active-duty riders. These courses teach skills that can help prevent crashes, improve reaction times and reduce the risk of serious injury.  </a:t>
            </a:r>
          </a:p>
          <a:p>
            <a:pPr algn="l" rtl="0" fontAlgn="base">
              <a:lnSpc>
                <a:spcPts val="1564"/>
              </a:lnSpc>
              <a:spcAft>
                <a:spcPts val="800"/>
              </a:spcAft>
            </a:pPr>
            <a:endParaRPr lang="en-US" b="0" i="0">
              <a:solidFill>
                <a:srgbClr val="000000"/>
              </a:solidFill>
              <a:effectLst/>
              <a:latin typeface="Segoe UI" panose="020B0502040204020203" pitchFamily="34" charset="0"/>
            </a:endParaRPr>
          </a:p>
          <a:p>
            <a:pPr algn="l" rtl="0" fontAlgn="base">
              <a:lnSpc>
                <a:spcPts val="1564"/>
              </a:lnSpc>
              <a:spcAft>
                <a:spcPts val="800"/>
              </a:spcAft>
            </a:pPr>
            <a:r>
              <a:rPr lang="en-US" sz="1800" b="0" i="0">
                <a:solidFill>
                  <a:srgbClr val="000000"/>
                </a:solidFill>
                <a:effectLst/>
                <a:latin typeface="Aptos" panose="020B0004020202020204" pitchFamily="34" charset="0"/>
              </a:rPr>
              <a:t>Also, riders should become familiar with their state’s riding laws and keep in mind these laws can change when moving to a new assignment.  </a:t>
            </a:r>
          </a:p>
          <a:p>
            <a:pPr algn="l" rtl="0" fontAlgn="base">
              <a:lnSpc>
                <a:spcPts val="1564"/>
              </a:lnSpc>
              <a:spcAft>
                <a:spcPts val="800"/>
              </a:spcAft>
            </a:pPr>
            <a:endParaRPr lang="en-US" b="0" i="0">
              <a:solidFill>
                <a:srgbClr val="000000"/>
              </a:solidFill>
              <a:effectLst/>
              <a:latin typeface="Segoe UI" panose="020B0502040204020203" pitchFamily="34" charset="0"/>
            </a:endParaRPr>
          </a:p>
          <a:p>
            <a:pPr algn="l" rtl="0" fontAlgn="base">
              <a:lnSpc>
                <a:spcPts val="1564"/>
              </a:lnSpc>
              <a:spcAft>
                <a:spcPts val="800"/>
              </a:spcAft>
            </a:pPr>
            <a:r>
              <a:rPr lang="en-US" sz="1800" b="0" i="0">
                <a:solidFill>
                  <a:srgbClr val="000000"/>
                </a:solidFill>
                <a:effectLst/>
                <a:latin typeface="Aptos" panose="020B0004020202020204" pitchFamily="34" charset="0"/>
              </a:rPr>
              <a:t>It’s important to develop your riding techniques before venturing into traffic, especially emergency braking and swerving maneuvers. Practice often to keep your skills sharp. </a:t>
            </a:r>
          </a:p>
          <a:p>
            <a:pPr algn="l" rtl="0" fontAlgn="base">
              <a:lnSpc>
                <a:spcPts val="1564"/>
              </a:lnSpc>
              <a:spcAft>
                <a:spcPts val="800"/>
              </a:spcAft>
            </a:pPr>
            <a:endParaRPr lang="en-US" b="0" i="0">
              <a:solidFill>
                <a:srgbClr val="000000"/>
              </a:solidFill>
              <a:effectLst/>
              <a:latin typeface="Segoe UI" panose="020B0502040204020203" pitchFamily="34" charset="0"/>
            </a:endParaRPr>
          </a:p>
          <a:p>
            <a:pPr algn="l" rtl="0" fontAlgn="base">
              <a:lnSpc>
                <a:spcPts val="1564"/>
              </a:lnSpc>
              <a:spcAft>
                <a:spcPts val="800"/>
              </a:spcAft>
            </a:pPr>
            <a:r>
              <a:rPr lang="en-US" sz="1800" b="0" i="0">
                <a:solidFill>
                  <a:srgbClr val="000000"/>
                </a:solidFill>
                <a:effectLst/>
                <a:latin typeface="Aptos" panose="020B0004020202020204" pitchFamily="34" charset="0"/>
              </a:rPr>
              <a:t>Ensure your bike is ready to ride by performing all recommended checks and inspections before you hit the road. Remember T-CLOCS.  </a:t>
            </a:r>
            <a:endParaRPr lang="en-US" b="0" i="0">
              <a:solidFill>
                <a:srgbClr val="000000"/>
              </a:solidFill>
              <a:effectLst/>
              <a:latin typeface="Segoe UI" panose="020B0502040204020203" pitchFamily="34" charset="0"/>
            </a:endParaRPr>
          </a:p>
          <a:p>
            <a:endParaRPr lang="en-US">
              <a:solidFill>
                <a:srgbClr val="060511"/>
              </a:solidFill>
              <a:latin typeface="Apostos"/>
            </a:endParaRPr>
          </a:p>
        </p:txBody>
      </p:sp>
      <p:sp>
        <p:nvSpPr>
          <p:cNvPr id="4" name="Slide Number Placeholder 3">
            <a:extLst>
              <a:ext uri="{FF2B5EF4-FFF2-40B4-BE49-F238E27FC236}">
                <a16:creationId xmlns:a16="http://schemas.microsoft.com/office/drawing/2014/main" id="{FCF363B5-8723-94E7-2F4F-5AD30F0F1765}"/>
              </a:ext>
            </a:extLst>
          </p:cNvPr>
          <p:cNvSpPr>
            <a:spLocks noGrp="1"/>
          </p:cNvSpPr>
          <p:nvPr>
            <p:ph type="sldNum" sz="quarter" idx="5"/>
          </p:nvPr>
        </p:nvSpPr>
        <p:spPr/>
        <p:txBody>
          <a:bodyPr/>
          <a:lstStyle/>
          <a:p>
            <a:fld id="{F547DDE9-12E9-4D0B-AF63-E0603B616E94}" type="slidenum">
              <a:rPr lang="en-US" smtClean="0"/>
              <a:t>7</a:t>
            </a:fld>
            <a:endParaRPr lang="en-US"/>
          </a:p>
        </p:txBody>
      </p:sp>
    </p:spTree>
    <p:extLst>
      <p:ext uri="{BB962C8B-B14F-4D97-AF65-F5344CB8AC3E}">
        <p14:creationId xmlns:p14="http://schemas.microsoft.com/office/powerpoint/2010/main" val="2044166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F3634-2423-2757-E7AB-0DDA39BC3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01C11-74A7-8B64-BD60-514E10E0DD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7A22B-F891-6FF3-020B-E6F69F79CA65}"/>
              </a:ext>
            </a:extLst>
          </p:cNvPr>
          <p:cNvSpPr>
            <a:spLocks noGrp="1"/>
          </p:cNvSpPr>
          <p:nvPr>
            <p:ph type="body" idx="1"/>
          </p:nvPr>
        </p:nvSpPr>
        <p:spPr>
          <a:xfrm>
            <a:off x="701040" y="4473892"/>
            <a:ext cx="5608320" cy="4457712"/>
          </a:xfrm>
        </p:spPr>
        <p:txBody>
          <a:bodyPr/>
          <a:lstStyle/>
          <a:p>
            <a:pPr algn="l" rtl="0" fontAlgn="base">
              <a:lnSpc>
                <a:spcPts val="1564"/>
              </a:lnSpc>
              <a:spcAft>
                <a:spcPts val="800"/>
              </a:spcAft>
            </a:pPr>
            <a:r>
              <a:rPr lang="en-US" sz="1800" b="0" i="0" dirty="0">
                <a:solidFill>
                  <a:srgbClr val="000000"/>
                </a:solidFill>
                <a:effectLst/>
                <a:latin typeface="Aptos" panose="020B0004020202020204" pitchFamily="34" charset="0"/>
              </a:rPr>
              <a:t>Let’s go over a topic that resonates with both drivers and riders – visibility. </a:t>
            </a:r>
          </a:p>
          <a:p>
            <a:pPr algn="l" rtl="0" fontAlgn="base">
              <a:lnSpc>
                <a:spcPts val="1564"/>
              </a:lnSpc>
              <a:spcAft>
                <a:spcPts val="800"/>
              </a:spcAft>
            </a:pP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Remember, most motorists often have trouble seeing motorcycles, so make sure your headlight works and is on day and night.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Use reflective strips or decals on your clothing and on your motorcycle. Also, bright clothing and a light-colored helmet increases the chances of being seen. Being visible is key!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Avoid riding in cars and trucks blind spots. Assume they cannot see you and ride accordingly.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If possible, flash your brake light when you’re slowing down and before stopping. </a:t>
            </a: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 Have an escape route in case a motorist doesn’t see you and violates your right-of-way. This is particularly important when you are making turns. Remember to keep your situational awareness high.  </a:t>
            </a:r>
          </a:p>
          <a:p>
            <a:pPr algn="l" rtl="0" fontAlgn="base">
              <a:lnSpc>
                <a:spcPts val="1564"/>
              </a:lnSpc>
              <a:spcAft>
                <a:spcPts val="800"/>
              </a:spcAft>
            </a:pPr>
            <a:endParaRPr lang="en-US" b="0" i="0" dirty="0">
              <a:solidFill>
                <a:srgbClr val="000000"/>
              </a:solidFill>
              <a:effectLst/>
              <a:latin typeface="Segoe UI" panose="020B0502040204020203" pitchFamily="34" charset="0"/>
            </a:endParaRPr>
          </a:p>
          <a:p>
            <a:pPr algn="l" rtl="0" fontAlgn="base">
              <a:lnSpc>
                <a:spcPts val="1564"/>
              </a:lnSpc>
              <a:spcAft>
                <a:spcPts val="800"/>
              </a:spcAft>
            </a:pPr>
            <a:r>
              <a:rPr lang="en-US" sz="1800" b="0" i="0" dirty="0">
                <a:solidFill>
                  <a:srgbClr val="000000"/>
                </a:solidFill>
                <a:effectLst/>
                <a:latin typeface="Aptos" panose="020B0004020202020204" pitchFamily="34" charset="0"/>
              </a:rPr>
              <a:t>Next, we are going to discuss your mental mindset. </a:t>
            </a:r>
            <a:endParaRPr lang="en-US" b="0" i="0" dirty="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432A1099-A224-C080-7011-9E468FDF3524}"/>
              </a:ext>
            </a:extLst>
          </p:cNvPr>
          <p:cNvSpPr>
            <a:spLocks noGrp="1"/>
          </p:cNvSpPr>
          <p:nvPr>
            <p:ph type="sldNum" sz="quarter" idx="5"/>
          </p:nvPr>
        </p:nvSpPr>
        <p:spPr/>
        <p:txBody>
          <a:bodyPr/>
          <a:lstStyle/>
          <a:p>
            <a:fld id="{F547DDE9-12E9-4D0B-AF63-E0603B616E94}" type="slidenum">
              <a:rPr lang="en-US" smtClean="0"/>
              <a:t>8</a:t>
            </a:fld>
            <a:endParaRPr lang="en-US"/>
          </a:p>
        </p:txBody>
      </p:sp>
    </p:spTree>
    <p:extLst>
      <p:ext uri="{BB962C8B-B14F-4D97-AF65-F5344CB8AC3E}">
        <p14:creationId xmlns:p14="http://schemas.microsoft.com/office/powerpoint/2010/main" val="379316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pPr>
            <a:r>
              <a:rPr lang="en-US" sz="1800" b="0" i="0">
                <a:solidFill>
                  <a:srgbClr val="000000"/>
                </a:solidFill>
                <a:effectLst/>
                <a:latin typeface="Aptos" panose="020B0004020202020204" pitchFamily="34" charset="0"/>
              </a:rPr>
              <a:t>You’ve all been through training on avoiding drinking and driving, but I want to remind you it applies to all vehicles and is an important part of your personal safety. </a:t>
            </a:r>
          </a:p>
          <a:p>
            <a:pPr algn="l" rtl="0" fontAlgn="base">
              <a:lnSpc>
                <a:spcPts val="1564"/>
              </a:lnSpc>
              <a:spcAft>
                <a:spcPts val="800"/>
              </a:spcAft>
            </a:pPr>
            <a:endParaRPr lang="en-US" b="0" i="0">
              <a:solidFill>
                <a:srgbClr val="000000"/>
              </a:solidFill>
              <a:effectLst/>
              <a:latin typeface="Segoe UI" panose="020B0502040204020203" pitchFamily="34" charset="0"/>
            </a:endParaRPr>
          </a:p>
          <a:p>
            <a:pPr algn="l" rtl="0" fontAlgn="base">
              <a:lnSpc>
                <a:spcPts val="1564"/>
              </a:lnSpc>
              <a:spcAft>
                <a:spcPts val="800"/>
              </a:spcAft>
            </a:pPr>
            <a:r>
              <a:rPr lang="en-US" sz="1800" b="0" i="0">
                <a:solidFill>
                  <a:srgbClr val="000000"/>
                </a:solidFill>
                <a:effectLst/>
                <a:latin typeface="Aptos" panose="020B0004020202020204" pitchFamily="34" charset="0"/>
              </a:rPr>
              <a:t>By riding only when fully alert and sober, riders eliminate a significant risk factor as impaired riders are far more likely to be involved in fatal crashes; riders also significantly reduce their exposure to risk and contribute to a safer riding environment for themselves and others on the road. </a:t>
            </a:r>
          </a:p>
          <a:p>
            <a:pPr algn="l" rtl="0" fontAlgn="base">
              <a:lnSpc>
                <a:spcPts val="1564"/>
              </a:lnSpc>
              <a:spcAft>
                <a:spcPts val="800"/>
              </a:spcAft>
            </a:pPr>
            <a:endParaRPr lang="en-US" b="0" i="0">
              <a:solidFill>
                <a:srgbClr val="000000"/>
              </a:solidFill>
              <a:effectLst/>
              <a:latin typeface="Segoe UI" panose="020B0502040204020203" pitchFamily="34" charset="0"/>
            </a:endParaRPr>
          </a:p>
          <a:p>
            <a:pPr algn="l" rtl="0" fontAlgn="base">
              <a:lnSpc>
                <a:spcPts val="1564"/>
              </a:lnSpc>
              <a:spcAft>
                <a:spcPts val="800"/>
              </a:spcAft>
            </a:pPr>
            <a:r>
              <a:rPr lang="en-US" sz="1800" b="0" i="0">
                <a:solidFill>
                  <a:srgbClr val="000000"/>
                </a:solidFill>
                <a:effectLst/>
                <a:latin typeface="Aptos" panose="020B0004020202020204" pitchFamily="34" charset="0"/>
              </a:rPr>
              <a:t>Motorcycle riding requires a person's full attention, skill and coordination. Be smart by not combining riding with drinking alcohol or using other impairing drugs.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F547DDE9-12E9-4D0B-AF63-E0603B616E94}" type="slidenum">
              <a:rPr lang="en-US" smtClean="0"/>
              <a:t>9</a:t>
            </a:fld>
            <a:endParaRPr lang="en-US"/>
          </a:p>
        </p:txBody>
      </p:sp>
    </p:spTree>
    <p:extLst>
      <p:ext uri="{BB962C8B-B14F-4D97-AF65-F5344CB8AC3E}">
        <p14:creationId xmlns:p14="http://schemas.microsoft.com/office/powerpoint/2010/main" val="224051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2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53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5747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envelope, businesscard&#10;&#10;Description automatically generated">
            <a:extLst>
              <a:ext uri="{FF2B5EF4-FFF2-40B4-BE49-F238E27FC236}">
                <a16:creationId xmlns:a16="http://schemas.microsoft.com/office/drawing/2014/main" id="{4C64AED3-3A62-A40E-16F0-5FA27975136C}"/>
              </a:ext>
            </a:extLst>
          </p:cNvPr>
          <p:cNvPicPr>
            <a:picLocks noChangeAspect="1"/>
          </p:cNvPicPr>
          <p:nvPr userDrawn="1"/>
        </p:nvPicPr>
        <p:blipFill>
          <a:blip r:embed="rId5">
            <a:extLst>
              <a:ext uri="{28A0092B-C50C-407E-A947-70E740481C1C}">
                <a14:useLocalDpi xmlns:a14="http://schemas.microsoft.com/office/drawing/2010/main" val="0"/>
              </a:ext>
            </a:extLst>
          </a:blip>
          <a:srcRect t="15403" b="14092"/>
          <a:stretch/>
        </p:blipFill>
        <p:spPr>
          <a:xfrm>
            <a:off x="-3" y="-4054"/>
            <a:ext cx="12192003" cy="6862054"/>
          </a:xfrm>
          <a:prstGeom prst="rect">
            <a:avLst/>
          </a:prstGeom>
        </p:spPr>
      </p:pic>
    </p:spTree>
    <p:extLst>
      <p:ext uri="{BB962C8B-B14F-4D97-AF65-F5344CB8AC3E}">
        <p14:creationId xmlns:p14="http://schemas.microsoft.com/office/powerpoint/2010/main" val="2367539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CCA5F87-1D1E-45CB-8D83-FC7EEFAD99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envelope, businesscard&#10;&#10;Description automatically generated">
            <a:extLst>
              <a:ext uri="{FF2B5EF4-FFF2-40B4-BE49-F238E27FC236}">
                <a16:creationId xmlns:a16="http://schemas.microsoft.com/office/drawing/2014/main" id="{D035FFF3-416B-43ED-0E03-3EB54E822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464716" cy="8309811"/>
          </a:xfrm>
          <a:prstGeom prst="rect">
            <a:avLst/>
          </a:prstGeom>
        </p:spPr>
      </p:pic>
      <p:pic>
        <p:nvPicPr>
          <p:cNvPr id="7" name="Picture 6">
            <a:extLst>
              <a:ext uri="{FF2B5EF4-FFF2-40B4-BE49-F238E27FC236}">
                <a16:creationId xmlns:a16="http://schemas.microsoft.com/office/drawing/2014/main" id="{F3669B7A-12B6-0CDE-1DDF-919E2CA21640}"/>
              </a:ext>
            </a:extLst>
          </p:cNvPr>
          <p:cNvPicPr>
            <a:picLocks noChangeAspect="1"/>
          </p:cNvPicPr>
          <p:nvPr/>
        </p:nvPicPr>
        <p:blipFill>
          <a:blip r:embed="rId4">
            <a:extLst>
              <a:ext uri="{28A0092B-C50C-407E-A947-70E740481C1C}">
                <a14:useLocalDpi xmlns:a14="http://schemas.microsoft.com/office/drawing/2010/main" val="0"/>
              </a:ext>
            </a:extLst>
          </a:blip>
          <a:srcRect l="4537" r="4537"/>
          <a:stretch/>
        </p:blipFill>
        <p:spPr>
          <a:xfrm>
            <a:off x="-1713468" y="-863028"/>
            <a:ext cx="10850238" cy="8584056"/>
          </a:xfrm>
          <a:prstGeom prst="rect">
            <a:avLst/>
          </a:prstGeom>
        </p:spPr>
      </p:pic>
      <p:sp>
        <p:nvSpPr>
          <p:cNvPr id="34" name="Rectangle 33">
            <a:extLst>
              <a:ext uri="{FF2B5EF4-FFF2-40B4-BE49-F238E27FC236}">
                <a16:creationId xmlns:a16="http://schemas.microsoft.com/office/drawing/2014/main" id="{7CCFC2C6-6238-4A2F-93DE-2ADF74AF63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78AAF-9240-05D0-A78B-C4F8C2F9461F}"/>
              </a:ext>
            </a:extLst>
          </p:cNvPr>
          <p:cNvSpPr>
            <a:spLocks noGrp="1"/>
          </p:cNvSpPr>
          <p:nvPr>
            <p:ph type="ctrTitle" idx="4294967295"/>
          </p:nvPr>
        </p:nvSpPr>
        <p:spPr>
          <a:xfrm>
            <a:off x="7848600" y="1122363"/>
            <a:ext cx="4023360" cy="3204134"/>
          </a:xfrm>
          <a:prstGeom prst="rect">
            <a:avLst/>
          </a:prstGeom>
        </p:spPr>
        <p:txBody>
          <a:bodyPr vert="horz" lIns="91440" tIns="45720" rIns="91440" bIns="45720" rtlCol="0" anchor="b">
            <a:normAutofit/>
          </a:bodyPr>
          <a:lstStyle/>
          <a:p>
            <a:pPr algn="ctr"/>
            <a:r>
              <a:rPr lang="en-US" b="1">
                <a:effectLst>
                  <a:outerShdw blurRad="38100" dist="38100" dir="2700000" algn="tl">
                    <a:srgbClr val="000000">
                      <a:alpha val="43137"/>
                    </a:srgbClr>
                  </a:outerShdw>
                </a:effectLst>
              </a:rPr>
              <a:t>Motorcycle Safety</a:t>
            </a:r>
            <a:br>
              <a:rPr lang="en-US" b="1">
                <a:effectLst>
                  <a:outerShdw blurRad="38100" dist="38100" dir="2700000" algn="tl">
                    <a:srgbClr val="000000">
                      <a:alpha val="43137"/>
                    </a:srgbClr>
                  </a:outerShdw>
                </a:effectLst>
              </a:rPr>
            </a:br>
            <a:r>
              <a:rPr lang="en-US" b="1">
                <a:effectLst>
                  <a:outerShdw blurRad="38100" dist="38100" dir="2700000" algn="tl">
                    <a:srgbClr val="000000">
                      <a:alpha val="43137"/>
                    </a:srgbClr>
                  </a:outerShdw>
                </a:effectLst>
              </a:rPr>
              <a:t>Stand-down</a:t>
            </a:r>
          </a:p>
        </p:txBody>
      </p:sp>
      <p:sp>
        <p:nvSpPr>
          <p:cNvPr id="3" name="Subtitle 2">
            <a:extLst>
              <a:ext uri="{FF2B5EF4-FFF2-40B4-BE49-F238E27FC236}">
                <a16:creationId xmlns:a16="http://schemas.microsoft.com/office/drawing/2014/main" id="{1E045D13-66E0-F4CB-DE2E-A4DE26730649}"/>
              </a:ext>
            </a:extLst>
          </p:cNvPr>
          <p:cNvSpPr>
            <a:spLocks noGrp="1"/>
          </p:cNvSpPr>
          <p:nvPr>
            <p:ph type="subTitle" idx="4294967295"/>
          </p:nvPr>
        </p:nvSpPr>
        <p:spPr>
          <a:xfrm>
            <a:off x="7848600" y="4872922"/>
            <a:ext cx="4023360" cy="1208141"/>
          </a:xfrm>
          <a:prstGeom prst="rect">
            <a:avLst/>
          </a:prstGeom>
        </p:spPr>
        <p:txBody>
          <a:bodyPr vert="horz" lIns="91440" tIns="45720" rIns="91440" bIns="45720" rtlCol="0">
            <a:normAutofit/>
          </a:bodyPr>
          <a:lstStyle/>
          <a:p>
            <a:pPr marL="0" indent="0">
              <a:buNone/>
            </a:pPr>
            <a:r>
              <a:rPr lang="en-US" sz="2000">
                <a:effectLst>
                  <a:outerShdw blurRad="38100" dist="38100" dir="2700000" algn="tl">
                    <a:srgbClr val="000000">
                      <a:alpha val="43137"/>
                    </a:srgbClr>
                  </a:outerShdw>
                </a:effectLst>
              </a:rPr>
              <a:t>NAVAL SAFETY COMMAND</a:t>
            </a:r>
          </a:p>
        </p:txBody>
      </p:sp>
      <p:sp>
        <p:nvSpPr>
          <p:cNvPr id="35" name="Rectangle 34">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82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597A51-CA13-A5FB-0A80-B3AD80E632A5}"/>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550BB29-C43F-A9C8-6D7E-04F219040A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B706D94-172B-C099-BB08-28A4F80CC5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envelope, businesscard&#10;&#10;Description automatically generated">
            <a:extLst>
              <a:ext uri="{FF2B5EF4-FFF2-40B4-BE49-F238E27FC236}">
                <a16:creationId xmlns:a16="http://schemas.microsoft.com/office/drawing/2014/main" id="{19C5DB4A-3958-0325-89A5-673178402F8E}"/>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17752" r="-1" b="-1"/>
          <a:stretch/>
        </p:blipFill>
        <p:spPr>
          <a:xfrm>
            <a:off x="20" y="10"/>
            <a:ext cx="8450297" cy="6857990"/>
          </a:xfrm>
          <a:prstGeom prst="rect">
            <a:avLst/>
          </a:prstGeom>
        </p:spPr>
      </p:pic>
      <p:pic>
        <p:nvPicPr>
          <p:cNvPr id="10" name="Picture 9">
            <a:extLst>
              <a:ext uri="{FF2B5EF4-FFF2-40B4-BE49-F238E27FC236}">
                <a16:creationId xmlns:a16="http://schemas.microsoft.com/office/drawing/2014/main" id="{343DCA8A-CB7B-724E-6672-26757426B646}"/>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a:stretch/>
        </p:blipFill>
        <p:spPr>
          <a:xfrm>
            <a:off x="-32530" y="0"/>
            <a:ext cx="10287000" cy="6858000"/>
          </a:xfrm>
          <a:prstGeom prst="rect">
            <a:avLst/>
          </a:prstGeom>
        </p:spPr>
      </p:pic>
      <p:sp>
        <p:nvSpPr>
          <p:cNvPr id="2" name="Title 1">
            <a:extLst>
              <a:ext uri="{FF2B5EF4-FFF2-40B4-BE49-F238E27FC236}">
                <a16:creationId xmlns:a16="http://schemas.microsoft.com/office/drawing/2014/main" id="{8A609D2B-F2EE-D377-9656-714EC5A1FB52}"/>
              </a:ext>
            </a:extLst>
          </p:cNvPr>
          <p:cNvSpPr>
            <a:spLocks noGrp="1"/>
          </p:cNvSpPr>
          <p:nvPr>
            <p:ph type="title" idx="4294967295"/>
          </p:nvPr>
        </p:nvSpPr>
        <p:spPr>
          <a:xfrm>
            <a:off x="681722" y="438567"/>
            <a:ext cx="5962784" cy="1627636"/>
          </a:xfrm>
          <a:prstGeom prst="rect">
            <a:avLst/>
          </a:prstGeom>
        </p:spPr>
        <p:txBody>
          <a:bodyPr>
            <a:normAutofit/>
          </a:bodyPr>
          <a:lstStyle/>
          <a:p>
            <a:r>
              <a:rPr lang="en-US" dirty="0">
                <a:solidFill>
                  <a:schemeClr val="bg1"/>
                </a:solidFill>
                <a:effectLst>
                  <a:outerShdw blurRad="38100" dist="38100" dir="2700000" algn="tl">
                    <a:srgbClr val="000000">
                      <a:alpha val="43137"/>
                    </a:srgbClr>
                  </a:outerShdw>
                </a:effectLst>
              </a:rPr>
              <a:t>Mental </a:t>
            </a:r>
            <a:r>
              <a:rPr lang="en-US" dirty="0" smtClean="0">
                <a:solidFill>
                  <a:schemeClr val="bg1"/>
                </a:solidFill>
                <a:effectLst>
                  <a:outerShdw blurRad="38100" dist="38100" dir="2700000" algn="tl">
                    <a:srgbClr val="000000">
                      <a:alpha val="43137"/>
                    </a:srgbClr>
                  </a:outerShdw>
                </a:effectLst>
              </a:rPr>
              <a:t>Strategies</a:t>
            </a:r>
            <a:endParaRPr lang="en-US" dirty="0">
              <a:solidFill>
                <a:schemeClr val="bg1"/>
              </a:solidFill>
              <a:effectLst>
                <a:outerShdw blurRad="38100" dist="38100" dir="2700000" algn="tl">
                  <a:srgbClr val="000000">
                    <a:alpha val="43137"/>
                  </a:srgbClr>
                </a:outerShdw>
              </a:effectLst>
            </a:endParaRPr>
          </a:p>
        </p:txBody>
      </p:sp>
      <p:sp>
        <p:nvSpPr>
          <p:cNvPr id="16" name="Content Placeholder 8">
            <a:extLst>
              <a:ext uri="{FF2B5EF4-FFF2-40B4-BE49-F238E27FC236}">
                <a16:creationId xmlns:a16="http://schemas.microsoft.com/office/drawing/2014/main" id="{DF0DC6AA-6023-0A65-1A5F-4B77C19777F1}"/>
              </a:ext>
            </a:extLst>
          </p:cNvPr>
          <p:cNvSpPr>
            <a:spLocks noGrp="1"/>
          </p:cNvSpPr>
          <p:nvPr>
            <p:ph idx="4294967295"/>
          </p:nvPr>
        </p:nvSpPr>
        <p:spPr>
          <a:xfrm>
            <a:off x="508696" y="1402683"/>
            <a:ext cx="5962785" cy="5119479"/>
          </a:xfrm>
          <a:prstGeom prst="rect">
            <a:avLst/>
          </a:prstGeom>
        </p:spPr>
        <p:txBody>
          <a:bodyPr>
            <a:noAutofit/>
          </a:bodyPr>
          <a:lstStyle/>
          <a:p>
            <a:pPr marL="537210" lvl="1" indent="-342900" defTabSz="609630"/>
            <a:r>
              <a:rPr lang="en-US" sz="2200" dirty="0">
                <a:solidFill>
                  <a:schemeClr val="bg1"/>
                </a:solidFill>
                <a:cs typeface="Times New Roman" panose="02020603050405020304" pitchFamily="18" charset="0"/>
              </a:rPr>
              <a:t>Constantly scan the road for any hazards.</a:t>
            </a:r>
          </a:p>
          <a:p>
            <a:pPr marL="388620" lvl="1" indent="-194310" defTabSz="609630">
              <a:buFont typeface="Arial"/>
              <a:buChar char="•"/>
            </a:pPr>
            <a:endParaRPr lang="en-US" sz="2200" dirty="0">
              <a:solidFill>
                <a:schemeClr val="bg1"/>
              </a:solidFill>
              <a:cs typeface="Times New Roman" panose="02020603050405020304" pitchFamily="18" charset="0"/>
            </a:endParaRPr>
          </a:p>
          <a:p>
            <a:pPr marL="537210" lvl="1" indent="-342900" defTabSz="609630"/>
            <a:r>
              <a:rPr lang="en-US" sz="2200" dirty="0">
                <a:solidFill>
                  <a:schemeClr val="bg1"/>
                </a:solidFill>
                <a:cs typeface="Times New Roman" panose="02020603050405020304" pitchFamily="18" charset="0"/>
              </a:rPr>
              <a:t>Give other motorists time and space to respond to you.</a:t>
            </a:r>
          </a:p>
          <a:p>
            <a:pPr marL="537210" lvl="1" indent="-342900" defTabSz="609630"/>
            <a:endParaRPr lang="en-US" sz="2200" dirty="0">
              <a:solidFill>
                <a:schemeClr val="bg1"/>
              </a:solidFill>
              <a:cs typeface="Times New Roman" panose="02020603050405020304" pitchFamily="18" charset="0"/>
            </a:endParaRPr>
          </a:p>
          <a:p>
            <a:pPr marL="537210" lvl="1" indent="-342900" defTabSz="609630"/>
            <a:r>
              <a:rPr lang="en-US" sz="2200" dirty="0">
                <a:solidFill>
                  <a:schemeClr val="bg1"/>
                </a:solidFill>
                <a:cs typeface="Times New Roman" panose="02020603050405020304" pitchFamily="18" charset="0"/>
              </a:rPr>
              <a:t>Fatigue and drowsiness impair your ability to react. Make sure you are well rested when you hit the road. </a:t>
            </a:r>
          </a:p>
          <a:p>
            <a:pPr marL="537210" lvl="1" indent="-342900" defTabSz="609630"/>
            <a:endParaRPr lang="en-US" sz="2200" dirty="0">
              <a:solidFill>
                <a:schemeClr val="bg1"/>
              </a:solidFill>
              <a:cs typeface="Times New Roman" panose="02020603050405020304" pitchFamily="18" charset="0"/>
            </a:endParaRPr>
          </a:p>
          <a:p>
            <a:pPr marL="537210" lvl="1" indent="-342900" defTabSz="609630"/>
            <a:r>
              <a:rPr lang="en-US" sz="2200" dirty="0">
                <a:solidFill>
                  <a:schemeClr val="bg1"/>
                </a:solidFill>
                <a:cs typeface="Times New Roman" panose="02020603050405020304" pitchFamily="18" charset="0"/>
              </a:rPr>
              <a:t>Ride as if you’re invisible. By using lane positioning, you allow yourself to see and be seen. </a:t>
            </a:r>
          </a:p>
          <a:p>
            <a:endParaRPr lang="en-US" sz="2200" dirty="0">
              <a:solidFill>
                <a:schemeClr val="bg1"/>
              </a:solidFill>
            </a:endParaRPr>
          </a:p>
        </p:txBody>
      </p:sp>
      <p:pic>
        <p:nvPicPr>
          <p:cNvPr id="7" name="Picture 6">
            <a:extLst>
              <a:ext uri="{FF2B5EF4-FFF2-40B4-BE49-F238E27FC236}">
                <a16:creationId xmlns:a16="http://schemas.microsoft.com/office/drawing/2014/main" id="{7F1F9B28-1BC5-8758-FBE8-D2685F2AD257}"/>
              </a:ext>
            </a:extLst>
          </p:cNvPr>
          <p:cNvPicPr>
            <a:picLocks noChangeAspect="1"/>
          </p:cNvPicPr>
          <p:nvPr/>
        </p:nvPicPr>
        <p:blipFill>
          <a:blip r:embed="rId5" cstate="hqprint">
            <a:extLst>
              <a:ext uri="{28A0092B-C50C-407E-A947-70E740481C1C}">
                <a14:useLocalDpi xmlns:a14="http://schemas.microsoft.com/office/drawing/2010/main" val="0"/>
              </a:ext>
            </a:extLst>
          </a:blip>
          <a:srcRect l="22963" r="22963"/>
          <a:stretch/>
        </p:blipFill>
        <p:spPr>
          <a:xfrm>
            <a:off x="6644506" y="-20"/>
            <a:ext cx="557697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36345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57F69E0-C4B0-4BEC-A689-4F8D877F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riding a motorcycle&#10;&#10;Description automatically generated with medium confidence">
            <a:extLst>
              <a:ext uri="{FF2B5EF4-FFF2-40B4-BE49-F238E27FC236}">
                <a16:creationId xmlns:a16="http://schemas.microsoft.com/office/drawing/2014/main" id="{2315DF80-F193-4780-AA35-95B7697A96E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7018" r="-1" b="8373"/>
          <a:stretch/>
        </p:blipFill>
        <p:spPr>
          <a:xfrm>
            <a:off x="20" y="10"/>
            <a:ext cx="12188930" cy="6857990"/>
          </a:xfrm>
          <a:prstGeom prst="rect">
            <a:avLst/>
          </a:prstGeom>
        </p:spPr>
      </p:pic>
      <p:sp>
        <p:nvSpPr>
          <p:cNvPr id="2" name="Title 1">
            <a:extLst>
              <a:ext uri="{FF2B5EF4-FFF2-40B4-BE49-F238E27FC236}">
                <a16:creationId xmlns:a16="http://schemas.microsoft.com/office/drawing/2014/main" id="{EC61B8FC-CD8C-DFD8-DDA9-4FA55459948C}"/>
              </a:ext>
            </a:extLst>
          </p:cNvPr>
          <p:cNvSpPr>
            <a:spLocks noGrp="1"/>
          </p:cNvSpPr>
          <p:nvPr>
            <p:ph type="title" idx="4294967295"/>
          </p:nvPr>
        </p:nvSpPr>
        <p:spPr>
          <a:xfrm>
            <a:off x="1524000" y="1122363"/>
            <a:ext cx="9144000" cy="3063240"/>
          </a:xfrm>
          <a:prstGeom prst="rect">
            <a:avLst/>
          </a:prstGeom>
        </p:spPr>
        <p:txBody>
          <a:bodyPr vert="horz" lIns="91440" tIns="45720" rIns="91440" bIns="45720" rtlCol="0" anchor="b">
            <a:normAutofit/>
          </a:bodyPr>
          <a:lstStyle/>
          <a:p>
            <a:pPr algn="ctr"/>
            <a:r>
              <a:rPr lang="en-US" sz="6600">
                <a:solidFill>
                  <a:schemeClr val="bg1"/>
                </a:solidFill>
              </a:rPr>
              <a:t>Ride Right. </a:t>
            </a:r>
            <a:br>
              <a:rPr lang="en-US" sz="6600">
                <a:solidFill>
                  <a:schemeClr val="bg1"/>
                </a:solidFill>
              </a:rPr>
            </a:br>
            <a:r>
              <a:rPr lang="en-US" sz="6600">
                <a:solidFill>
                  <a:schemeClr val="bg1"/>
                </a:solidFill>
              </a:rPr>
              <a:t>Stay in the Fight.</a:t>
            </a:r>
          </a:p>
        </p:txBody>
      </p:sp>
      <p:sp>
        <p:nvSpPr>
          <p:cNvPr id="41" name="sketchy line">
            <a:extLst>
              <a:ext uri="{FF2B5EF4-FFF2-40B4-BE49-F238E27FC236}">
                <a16:creationId xmlns:a16="http://schemas.microsoft.com/office/drawing/2014/main" id="{9F6380B4-6A1C-481E-8408-B4E6C75B9B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74ECAF9-0C35-49D3-C4B1-632610EC1C92}"/>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5286270" y="4713595"/>
            <a:ext cx="1616412" cy="1616412"/>
          </a:xfrm>
          <a:prstGeom prst="rect">
            <a:avLst/>
          </a:prstGeom>
        </p:spPr>
      </p:pic>
    </p:spTree>
    <p:extLst>
      <p:ext uri="{BB962C8B-B14F-4D97-AF65-F5344CB8AC3E}">
        <p14:creationId xmlns:p14="http://schemas.microsoft.com/office/powerpoint/2010/main" val="3626664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25166D1-1B21-4128-AC42-61745528E4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E6517BAC-C80F-4065-90D8-703493E0B35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43" name="Freeform: Shape 42">
              <a:extLst>
                <a:ext uri="{FF2B5EF4-FFF2-40B4-BE49-F238E27FC236}">
                  <a16:creationId xmlns:a16="http://schemas.microsoft.com/office/drawing/2014/main" id="{984DCDA5-A261-4103-B44C-068DCEA0339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4E59A2A1-1352-47AA-80C2-0FF5375940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Picture 1" descr="A picture containing outdoor, white, tiled, subway&#10;&#10;Description automatically generated">
            <a:extLst>
              <a:ext uri="{FF2B5EF4-FFF2-40B4-BE49-F238E27FC236}">
                <a16:creationId xmlns:a16="http://schemas.microsoft.com/office/drawing/2014/main" id="{273210CA-B4E3-005F-30DC-67AEDAA4B07B}"/>
              </a:ext>
            </a:extLst>
          </p:cNvPr>
          <p:cNvPicPr>
            <a:picLocks noChangeAspect="1"/>
          </p:cNvPicPr>
          <p:nvPr/>
        </p:nvPicPr>
        <p:blipFill>
          <a:blip r:embed="rId4" cstate="hqprint">
            <a:alphaModFix amt="40000"/>
            <a:extLst>
              <a:ext uri="{28A0092B-C50C-407E-A947-70E740481C1C}">
                <a14:useLocalDpi xmlns:a14="http://schemas.microsoft.com/office/drawing/2010/main" val="0"/>
              </a:ext>
            </a:extLst>
          </a:blip>
          <a:srcRect l="17752" r="-1" b="-1"/>
          <a:stretch/>
        </p:blipFill>
        <p:spPr>
          <a:xfrm>
            <a:off x="3718019" y="10"/>
            <a:ext cx="8450297" cy="6857990"/>
          </a:xfrm>
          <a:prstGeom prst="rect">
            <a:avLst/>
          </a:prstGeom>
        </p:spPr>
      </p:pic>
      <p:pic>
        <p:nvPicPr>
          <p:cNvPr id="3" name="Picture 2" descr="A close-up of a motorcycle&#10;&#10;Description automatically generated with medium confidence">
            <a:extLst>
              <a:ext uri="{FF2B5EF4-FFF2-40B4-BE49-F238E27FC236}">
                <a16:creationId xmlns:a16="http://schemas.microsoft.com/office/drawing/2014/main" id="{E2EBA06F-4690-F802-FA20-CD3F234B5708}"/>
              </a:ext>
            </a:extLst>
          </p:cNvPr>
          <p:cNvPicPr>
            <a:picLocks noChangeAspect="1"/>
          </p:cNvPicPr>
          <p:nvPr/>
        </p:nvPicPr>
        <p:blipFill>
          <a:blip r:embed="rId5">
            <a:extLst>
              <a:ext uri="{28A0092B-C50C-407E-A947-70E740481C1C}">
                <a14:useLocalDpi xmlns:a14="http://schemas.microsoft.com/office/drawing/2010/main" val="0"/>
              </a:ext>
            </a:extLst>
          </a:blip>
          <a:srcRect l="26600" r="28518" b="-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
        <p:nvSpPr>
          <p:cNvPr id="16" name="Content Placeholder 15">
            <a:extLst>
              <a:ext uri="{FF2B5EF4-FFF2-40B4-BE49-F238E27FC236}">
                <a16:creationId xmlns:a16="http://schemas.microsoft.com/office/drawing/2014/main" id="{69824DB3-2BC0-C5A1-4931-218FD3589954}"/>
              </a:ext>
            </a:extLst>
          </p:cNvPr>
          <p:cNvSpPr>
            <a:spLocks noGrp="1"/>
          </p:cNvSpPr>
          <p:nvPr>
            <p:ph idx="4294967295"/>
          </p:nvPr>
        </p:nvSpPr>
        <p:spPr>
          <a:xfrm>
            <a:off x="6725505" y="253410"/>
            <a:ext cx="4904317" cy="5263956"/>
          </a:xfrm>
          <a:prstGeom prst="rect">
            <a:avLst/>
          </a:prstGeom>
        </p:spPr>
        <p:txBody>
          <a:bodyPr lIns="91440" tIns="45720" rIns="91440" bIns="45720" anchor="t">
            <a:noAutofit/>
          </a:bodyPr>
          <a:lstStyle/>
          <a:p>
            <a:pPr marL="0" marR="0" indent="0" algn="ctr">
              <a:spcAft>
                <a:spcPts val="800"/>
              </a:spcAft>
              <a:buNone/>
            </a:pPr>
            <a:endParaRPr lang="en-US" sz="2200" b="1" kern="100" dirty="0">
              <a:solidFill>
                <a:schemeClr val="bg1">
                  <a:alpha val="80000"/>
                </a:schemeClr>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spcAft>
                <a:spcPts val="800"/>
              </a:spcAft>
              <a:buNone/>
            </a:pPr>
            <a:r>
              <a:rPr lang="en-US" sz="2200" b="1" kern="100" dirty="0">
                <a:solidFill>
                  <a:schemeClr val="bg1">
                    <a:alpha val="80000"/>
                  </a:schemeClr>
                </a:solidFill>
                <a:effectLst>
                  <a:outerShdw blurRad="38100" dist="38100" dir="2700000" algn="tl">
                    <a:srgbClr val="000000">
                      <a:alpha val="43137"/>
                    </a:srgbClr>
                  </a:outerShdw>
                </a:effectLst>
                <a:latin typeface="Aptos"/>
                <a:ea typeface="Aptos" panose="020B0004020202020204" pitchFamily="34" charset="0"/>
                <a:cs typeface="Times New Roman"/>
              </a:rPr>
              <a:t>“We’re here to help the Navy and the Marine Corps get better through learning. Our objective is to keep everyone safe by having real discussions about  risk assessment and management so that we can eliminate easily avoidable self-inflicted wounds that take players off the field.”</a:t>
            </a:r>
          </a:p>
          <a:p>
            <a:pPr marL="0" marR="0" indent="0" algn="ctr">
              <a:spcAft>
                <a:spcPts val="800"/>
              </a:spcAft>
              <a:buNone/>
            </a:pPr>
            <a:endParaRPr lang="en-US" sz="2200" b="1" kern="100" dirty="0">
              <a:solidFill>
                <a:schemeClr val="bg1">
                  <a:alpha val="80000"/>
                </a:schemeClr>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50000"/>
              </a:lnSpc>
              <a:spcBef>
                <a:spcPts val="0"/>
              </a:spcBef>
              <a:buNone/>
            </a:pPr>
            <a:r>
              <a:rPr lang="en-US" sz="2200" b="1" kern="100" dirty="0">
                <a:solidFill>
                  <a:schemeClr val="bg1">
                    <a:alpha val="80000"/>
                  </a:schemeClr>
                </a:solidFill>
                <a:effectLst>
                  <a:outerShdw blurRad="38100" dist="38100" dir="2700000" algn="tl">
                    <a:srgbClr val="000000">
                      <a:alpha val="43137"/>
                    </a:srgbClr>
                  </a:outerShdw>
                </a:effectLst>
                <a:latin typeface="Aptos"/>
                <a:ea typeface="Aptos" panose="020B0004020202020204" pitchFamily="34" charset="0"/>
                <a:cs typeface="Times New Roman"/>
              </a:rPr>
              <a:t>Rear Adm. Dan “Dino” Martin, </a:t>
            </a:r>
          </a:p>
          <a:p>
            <a:pPr marL="0" marR="0" indent="0" algn="ctr">
              <a:lnSpc>
                <a:spcPct val="150000"/>
              </a:lnSpc>
              <a:spcBef>
                <a:spcPts val="0"/>
              </a:spcBef>
              <a:buNone/>
            </a:pPr>
            <a:r>
              <a:rPr lang="en-US" sz="2200" b="1" kern="100" dirty="0">
                <a:solidFill>
                  <a:schemeClr val="bg1">
                    <a:alpha val="80000"/>
                  </a:schemeClr>
                </a:solidFill>
                <a:effectLst>
                  <a:outerShdw blurRad="38100" dist="38100" dir="2700000" algn="tl">
                    <a:srgbClr val="000000">
                      <a:alpha val="43137"/>
                    </a:srgbClr>
                  </a:outerShdw>
                </a:effectLst>
                <a:latin typeface="Aptos"/>
                <a:ea typeface="Aptos" panose="020B0004020202020204" pitchFamily="34" charset="0"/>
                <a:cs typeface="Times New Roman"/>
              </a:rPr>
              <a:t>Commander, Naval Safety Command</a:t>
            </a:r>
          </a:p>
        </p:txBody>
      </p:sp>
    </p:spTree>
    <p:extLst>
      <p:ext uri="{BB962C8B-B14F-4D97-AF65-F5344CB8AC3E}">
        <p14:creationId xmlns:p14="http://schemas.microsoft.com/office/powerpoint/2010/main" val="310439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78BA5F19-D5E1-4ECC-BEC2-DF7AEDFD7C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envelope, businesscard&#10;&#10;Description automatically generated">
            <a:extLst>
              <a:ext uri="{FF2B5EF4-FFF2-40B4-BE49-F238E27FC236}">
                <a16:creationId xmlns:a16="http://schemas.microsoft.com/office/drawing/2014/main" id="{3B9FC3A0-E241-65A0-80AC-EEF0C92CE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
            <a:ext cx="12929419" cy="8619613"/>
          </a:xfrm>
          <a:prstGeom prst="rect">
            <a:avLst/>
          </a:prstGeom>
        </p:spPr>
      </p:pic>
      <p:sp>
        <p:nvSpPr>
          <p:cNvPr id="54" name="Freeform: Shape 53">
            <a:extLst>
              <a:ext uri="{FF2B5EF4-FFF2-40B4-BE49-F238E27FC236}">
                <a16:creationId xmlns:a16="http://schemas.microsoft.com/office/drawing/2014/main" id="{50CC88A9-A661-4C48-866E-8734E511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AAFD0578-0EF2-9805-8DB0-C4E6FD4D2165}"/>
              </a:ext>
            </a:extLst>
          </p:cNvPr>
          <p:cNvSpPr>
            <a:spLocks noGrp="1"/>
          </p:cNvSpPr>
          <p:nvPr>
            <p:ph type="title" idx="4294967295"/>
          </p:nvPr>
        </p:nvSpPr>
        <p:spPr>
          <a:xfrm>
            <a:off x="599114" y="303405"/>
            <a:ext cx="11731188" cy="1517482"/>
          </a:xfrm>
          <a:prstGeom prst="rect">
            <a:avLst/>
          </a:prstGeom>
        </p:spPr>
        <p:txBody>
          <a:bodyPr vert="horz" lIns="91440" tIns="45720" rIns="91440" bIns="45720" rtlCol="0" anchor="b">
            <a:normAutofit/>
          </a:bodyPr>
          <a:lstStyle/>
          <a:p>
            <a:r>
              <a:rPr lang="en-US" sz="2200" b="1" dirty="0"/>
              <a:t/>
            </a:r>
            <a:br>
              <a:rPr lang="en-US" sz="2200" b="1" dirty="0"/>
            </a:br>
            <a:r>
              <a:rPr lang="en-US" sz="2200" b="1" dirty="0">
                <a:effectLst>
                  <a:outerShdw blurRad="38100" dist="38100" dir="2700000" algn="tl">
                    <a:srgbClr val="000000">
                      <a:alpha val="43137"/>
                    </a:srgbClr>
                  </a:outerShdw>
                </a:effectLst>
              </a:rPr>
              <a:t>In FY 2024, the Department of the Navy lost 23 Sailors and Marines to motorcycle crashes.  </a:t>
            </a:r>
            <a:br>
              <a:rPr lang="en-US" sz="2200" b="1" dirty="0">
                <a:effectLst>
                  <a:outerShdw blurRad="38100" dist="38100" dir="2700000" algn="tl">
                    <a:srgbClr val="000000">
                      <a:alpha val="43137"/>
                    </a:srgbClr>
                  </a:outerShdw>
                </a:effectLst>
              </a:rPr>
            </a:br>
            <a:endParaRPr lang="en-US" sz="2200" b="1" dirty="0">
              <a:effectLst>
                <a:outerShdw blurRad="38100" dist="38100" dir="2700000" algn="tl">
                  <a:srgbClr val="000000">
                    <a:alpha val="43137"/>
                  </a:srgbClr>
                </a:outerShdw>
              </a:effectLst>
            </a:endParaRPr>
          </a:p>
        </p:txBody>
      </p:sp>
      <p:pic>
        <p:nvPicPr>
          <p:cNvPr id="47" name="Content Placeholder 46">
            <a:extLst>
              <a:ext uri="{FF2B5EF4-FFF2-40B4-BE49-F238E27FC236}">
                <a16:creationId xmlns:a16="http://schemas.microsoft.com/office/drawing/2014/main" id="{B5188C1B-5374-B78C-7E5A-00B92655330D}"/>
              </a:ext>
            </a:extLst>
          </p:cNvPr>
          <p:cNvPicPr>
            <a:picLocks noGrp="1" noChangeAspect="1"/>
          </p:cNvPicPr>
          <p:nvPr>
            <p:ph idx="4294967295"/>
          </p:nvPr>
        </p:nvPicPr>
        <p:blipFill>
          <a:blip r:embed="rId4" cstate="hqprint">
            <a:extLst>
              <a:ext uri="{28A0092B-C50C-407E-A947-70E740481C1C}">
                <a14:useLocalDpi xmlns:a14="http://schemas.microsoft.com/office/drawing/2010/main" val="0"/>
              </a:ext>
            </a:extLst>
          </a:blip>
          <a:srcRect/>
          <a:stretch/>
        </p:blipFill>
        <p:spPr>
          <a:xfrm>
            <a:off x="599114" y="1856230"/>
            <a:ext cx="5458870" cy="4025913"/>
          </a:xfrm>
          <a:prstGeom prst="rect">
            <a:avLst/>
          </a:prstGeom>
        </p:spPr>
      </p:pic>
      <p:pic>
        <p:nvPicPr>
          <p:cNvPr id="4" name="Picture 3" descr="A picture containing road, outdoor, motorcycle, ground&#10;&#10;Description automatically generated">
            <a:extLst>
              <a:ext uri="{FF2B5EF4-FFF2-40B4-BE49-F238E27FC236}">
                <a16:creationId xmlns:a16="http://schemas.microsoft.com/office/drawing/2014/main" id="{B17BBDC6-C03E-D594-5209-940ED72C12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14975" y="1856231"/>
            <a:ext cx="6031329" cy="4025912"/>
          </a:xfrm>
          <a:prstGeom prst="rect">
            <a:avLst/>
          </a:prstGeom>
        </p:spPr>
      </p:pic>
      <p:sp>
        <p:nvSpPr>
          <p:cNvPr id="56" name="Freeform: Shape 55">
            <a:extLst>
              <a:ext uri="{FF2B5EF4-FFF2-40B4-BE49-F238E27FC236}">
                <a16:creationId xmlns:a16="http://schemas.microsoft.com/office/drawing/2014/main" id="{CFDF195F-784B-4D00-8C92-6FC1B0499E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67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6F1C77-EDC9-4C5F-8C1C-62DD46BDA3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white, tiled, subway&#10;&#10;Description automatically generated">
            <a:extLst>
              <a:ext uri="{FF2B5EF4-FFF2-40B4-BE49-F238E27FC236}">
                <a16:creationId xmlns:a16="http://schemas.microsoft.com/office/drawing/2014/main" id="{80EC4941-81B3-AA9A-F9E0-DB676E4DB4AF}"/>
              </a:ext>
            </a:extLst>
          </p:cNvPr>
          <p:cNvPicPr>
            <a:picLocks noChangeAspect="1"/>
          </p:cNvPicPr>
          <p:nvPr/>
        </p:nvPicPr>
        <p:blipFill>
          <a:blip r:embed="rId3" cstate="hqprint">
            <a:alphaModFix amt="40000"/>
            <a:extLst>
              <a:ext uri="{28A0092B-C50C-407E-A947-70E740481C1C}">
                <a14:useLocalDpi xmlns:a14="http://schemas.microsoft.com/office/drawing/2010/main" val="0"/>
              </a:ext>
            </a:extLst>
          </a:blip>
          <a:srcRect l="17752" r="-1" b="-1"/>
          <a:stretch/>
        </p:blipFill>
        <p:spPr>
          <a:xfrm>
            <a:off x="0" y="19364"/>
            <a:ext cx="8450297" cy="6857990"/>
          </a:xfrm>
          <a:prstGeom prst="rect">
            <a:avLst/>
          </a:prstGeom>
        </p:spPr>
      </p:pic>
      <p:sp>
        <p:nvSpPr>
          <p:cNvPr id="2" name="Title 1">
            <a:extLst>
              <a:ext uri="{FF2B5EF4-FFF2-40B4-BE49-F238E27FC236}">
                <a16:creationId xmlns:a16="http://schemas.microsoft.com/office/drawing/2014/main" id="{845A8DC1-9F29-3C7B-602A-F56D1AFC203B}"/>
              </a:ext>
            </a:extLst>
          </p:cNvPr>
          <p:cNvSpPr>
            <a:spLocks noGrp="1"/>
          </p:cNvSpPr>
          <p:nvPr>
            <p:ph type="title" idx="4294967295"/>
          </p:nvPr>
        </p:nvSpPr>
        <p:spPr>
          <a:xfrm>
            <a:off x="838201" y="365125"/>
            <a:ext cx="5251316" cy="1627636"/>
          </a:xfrm>
          <a:prstGeom prst="rect">
            <a:avLst/>
          </a:prstGeom>
        </p:spPr>
        <p:txBody>
          <a:bodyPr>
            <a:normAutofit/>
          </a:bodyPr>
          <a:lstStyle/>
          <a:p>
            <a:r>
              <a:rPr lang="en-US">
                <a:solidFill>
                  <a:srgbClr val="FFFFFF"/>
                </a:solidFill>
                <a:effectLst>
                  <a:outerShdw blurRad="38100" dist="38100" dir="2700000" algn="tl">
                    <a:srgbClr val="000000">
                      <a:alpha val="43137"/>
                    </a:srgbClr>
                  </a:outerShdw>
                </a:effectLst>
              </a:rPr>
              <a:t>What We Know.</a:t>
            </a:r>
          </a:p>
        </p:txBody>
      </p:sp>
      <p:sp>
        <p:nvSpPr>
          <p:cNvPr id="9" name="Content Placeholder 8">
            <a:extLst>
              <a:ext uri="{FF2B5EF4-FFF2-40B4-BE49-F238E27FC236}">
                <a16:creationId xmlns:a16="http://schemas.microsoft.com/office/drawing/2014/main" id="{A2A1736C-5E46-9858-A199-ECB1BE062393}"/>
              </a:ext>
            </a:extLst>
          </p:cNvPr>
          <p:cNvSpPr>
            <a:spLocks noGrp="1"/>
          </p:cNvSpPr>
          <p:nvPr>
            <p:ph idx="4294967295"/>
          </p:nvPr>
        </p:nvSpPr>
        <p:spPr>
          <a:xfrm>
            <a:off x="803188" y="1450411"/>
            <a:ext cx="4619621" cy="3957178"/>
          </a:xfrm>
          <a:prstGeom prst="rect">
            <a:avLst/>
          </a:prstGeom>
        </p:spPr>
        <p:txBody>
          <a:bodyPr lIns="91440" tIns="45720" rIns="91440" bIns="45720" anchor="t">
            <a:normAutofit fontScale="92500" lnSpcReduction="10000"/>
          </a:bodyPr>
          <a:lstStyle/>
          <a:p>
            <a:pPr marL="200025" lvl="1">
              <a:spcBef>
                <a:spcPct val="0"/>
              </a:spcBef>
            </a:pPr>
            <a:endParaRPr lang="en-US" sz="2200" dirty="0">
              <a:solidFill>
                <a:srgbClr val="FFFFFF"/>
              </a:solidFill>
              <a:ea typeface="Aptos" panose="020B0004020202020204" pitchFamily="34" charset="0"/>
              <a:cs typeface="Times New Roman"/>
            </a:endParaRPr>
          </a:p>
          <a:p>
            <a:pPr marL="200025" lvl="1">
              <a:spcBef>
                <a:spcPct val="0"/>
              </a:spcBef>
            </a:pPr>
            <a:r>
              <a:rPr lang="en-US" sz="2200" dirty="0">
                <a:solidFill>
                  <a:srgbClr val="FFFFFF"/>
                </a:solidFill>
              </a:rPr>
              <a:t>You are important - to your family, your friends and your command. </a:t>
            </a:r>
          </a:p>
          <a:p>
            <a:pPr marL="200025" lvl="1">
              <a:spcBef>
                <a:spcPct val="0"/>
              </a:spcBef>
            </a:pPr>
            <a:endParaRPr lang="en-US" sz="2200" dirty="0">
              <a:solidFill>
                <a:srgbClr val="FFFFFF"/>
              </a:solidFill>
            </a:endParaRPr>
          </a:p>
          <a:p>
            <a:pPr marL="200025" lvl="1">
              <a:spcBef>
                <a:spcPct val="0"/>
              </a:spcBef>
            </a:pPr>
            <a:r>
              <a:rPr lang="en-US" sz="2200" dirty="0">
                <a:solidFill>
                  <a:srgbClr val="FFFFFF"/>
                </a:solidFill>
                <a:ea typeface="Aptos" panose="020B0004020202020204" pitchFamily="34" charset="0"/>
                <a:cs typeface="Times New Roman"/>
              </a:rPr>
              <a:t>Motorcycle crashes account</a:t>
            </a:r>
            <a:r>
              <a:rPr lang="en-US" sz="2200" dirty="0">
                <a:solidFill>
                  <a:srgbClr val="FFFFFF"/>
                </a:solidFill>
                <a:effectLst/>
                <a:ea typeface="Aptos" panose="020B0004020202020204" pitchFamily="34" charset="0"/>
                <a:cs typeface="Times New Roman"/>
              </a:rPr>
              <a:t> for many</a:t>
            </a:r>
            <a:r>
              <a:rPr lang="en-US" sz="2200" dirty="0">
                <a:solidFill>
                  <a:srgbClr val="FFFFFF"/>
                </a:solidFill>
                <a:ea typeface="Aptos" panose="020B0004020202020204" pitchFamily="34" charset="0"/>
                <a:cs typeface="Times New Roman"/>
              </a:rPr>
              <a:t> </a:t>
            </a:r>
            <a:r>
              <a:rPr lang="en-US" sz="2200" dirty="0">
                <a:solidFill>
                  <a:srgbClr val="FFFFFF"/>
                </a:solidFill>
                <a:effectLst/>
                <a:ea typeface="Aptos" panose="020B0004020202020204" pitchFamily="34" charset="0"/>
                <a:cs typeface="Times New Roman"/>
              </a:rPr>
              <a:t>active-duty fatalities and serious injuries.</a:t>
            </a:r>
            <a:endParaRPr lang="en-US" sz="2200" dirty="0">
              <a:solidFill>
                <a:srgbClr val="FFFFFF"/>
              </a:solidFill>
              <a:cs typeface="Times New Roman"/>
            </a:endParaRPr>
          </a:p>
          <a:p>
            <a:pPr marL="0" indent="0">
              <a:buNone/>
            </a:pPr>
            <a:endParaRPr lang="en-US" sz="2200" dirty="0">
              <a:solidFill>
                <a:srgbClr val="FFFFFF"/>
              </a:solidFill>
            </a:endParaRPr>
          </a:p>
          <a:p>
            <a:r>
              <a:rPr lang="en-US" sz="2200" dirty="0">
                <a:solidFill>
                  <a:srgbClr val="FFFFFF"/>
                </a:solidFill>
                <a:effectLst/>
                <a:ea typeface="Aptos" panose="020B0004020202020204" pitchFamily="34" charset="0"/>
                <a:cs typeface="Times New Roman"/>
              </a:rPr>
              <a:t>The health and well-being of our Sailors and Marines </a:t>
            </a:r>
            <a:r>
              <a:rPr lang="en-US" sz="2200" dirty="0">
                <a:solidFill>
                  <a:srgbClr val="FFFFFF"/>
                </a:solidFill>
                <a:ea typeface="Aptos" panose="020B0004020202020204" pitchFamily="34" charset="0"/>
                <a:cs typeface="Times New Roman"/>
              </a:rPr>
              <a:t>is </a:t>
            </a:r>
            <a:r>
              <a:rPr lang="en-US" sz="2200" dirty="0">
                <a:solidFill>
                  <a:srgbClr val="FFFFFF"/>
                </a:solidFill>
                <a:effectLst/>
                <a:ea typeface="Aptos" panose="020B0004020202020204" pitchFamily="34" charset="0"/>
                <a:cs typeface="Times New Roman"/>
              </a:rPr>
              <a:t>essential to the mission.</a:t>
            </a:r>
          </a:p>
          <a:p>
            <a:endParaRPr lang="en-US" sz="2200" dirty="0">
              <a:solidFill>
                <a:srgbClr val="FFFFFF"/>
              </a:solidFill>
            </a:endParaRPr>
          </a:p>
        </p:txBody>
      </p:sp>
      <p:pic>
        <p:nvPicPr>
          <p:cNvPr id="5" name="Content Placeholder 4" descr="A person looking through a magnifying glass&#10;&#10;Description automatically generated with medium confidence">
            <a:extLst>
              <a:ext uri="{FF2B5EF4-FFF2-40B4-BE49-F238E27FC236}">
                <a16:creationId xmlns:a16="http://schemas.microsoft.com/office/drawing/2014/main" id="{2C580374-F56B-30B9-515A-6743069A8DA9}"/>
              </a:ext>
            </a:extLst>
          </p:cNvPr>
          <p:cNvPicPr>
            <a:picLocks noChangeAspect="1"/>
          </p:cNvPicPr>
          <p:nvPr/>
        </p:nvPicPr>
        <p:blipFill>
          <a:blip r:embed="rId4">
            <a:extLst>
              <a:ext uri="{28A0092B-C50C-407E-A947-70E740481C1C}">
                <a14:useLocalDpi xmlns:a14="http://schemas.microsoft.com/office/drawing/2010/main" val="0"/>
              </a:ext>
            </a:extLst>
          </a:blip>
          <a:srcRect l="3436" r="38527"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87768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D009D6D5-DAC2-4A8B-A17A-E206B9012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envelope, businesscard&#10;&#10;Description automatically generated">
            <a:extLst>
              <a:ext uri="{FF2B5EF4-FFF2-40B4-BE49-F238E27FC236}">
                <a16:creationId xmlns:a16="http://schemas.microsoft.com/office/drawing/2014/main" id="{2E911DB9-87EB-DB3E-8E98-481022984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63" y="0"/>
            <a:ext cx="10287000" cy="7985295"/>
          </a:xfrm>
          <a:prstGeom prst="rect">
            <a:avLst/>
          </a:prstGeom>
        </p:spPr>
      </p:pic>
      <p:sp>
        <p:nvSpPr>
          <p:cNvPr id="2" name="Title 1">
            <a:extLst>
              <a:ext uri="{FF2B5EF4-FFF2-40B4-BE49-F238E27FC236}">
                <a16:creationId xmlns:a16="http://schemas.microsoft.com/office/drawing/2014/main" id="{EFCE6CEE-4FBE-4FAF-2B35-6F048D8E4DB7}"/>
              </a:ext>
            </a:extLst>
          </p:cNvPr>
          <p:cNvSpPr>
            <a:spLocks noGrp="1"/>
          </p:cNvSpPr>
          <p:nvPr>
            <p:ph type="title" idx="4294967295"/>
          </p:nvPr>
        </p:nvSpPr>
        <p:spPr>
          <a:xfrm>
            <a:off x="843160" y="916882"/>
            <a:ext cx="5251316" cy="925880"/>
          </a:xfrm>
          <a:prstGeom prst="rect">
            <a:avLst/>
          </a:prstGeom>
        </p:spPr>
        <p:txBody>
          <a:bodyPr>
            <a:normAutofit/>
          </a:bodyPr>
          <a:lstStyle/>
          <a:p>
            <a:r>
              <a:rPr lang="en-US" dirty="0">
                <a:effectLst>
                  <a:outerShdw blurRad="38100" dist="38100" dir="2700000" algn="tl">
                    <a:srgbClr val="000000">
                      <a:alpha val="43137"/>
                    </a:srgbClr>
                  </a:outerShdw>
                </a:effectLst>
              </a:rPr>
              <a:t>What We Can Do. </a:t>
            </a:r>
          </a:p>
        </p:txBody>
      </p:sp>
      <p:sp>
        <p:nvSpPr>
          <p:cNvPr id="13" name="Content Placeholder 12">
            <a:extLst>
              <a:ext uri="{FF2B5EF4-FFF2-40B4-BE49-F238E27FC236}">
                <a16:creationId xmlns:a16="http://schemas.microsoft.com/office/drawing/2014/main" id="{D3EC82AC-846D-FB09-38AB-E6AA62E66194}"/>
              </a:ext>
            </a:extLst>
          </p:cNvPr>
          <p:cNvSpPr>
            <a:spLocks noGrp="1"/>
          </p:cNvSpPr>
          <p:nvPr>
            <p:ph idx="4294967295"/>
          </p:nvPr>
        </p:nvSpPr>
        <p:spPr>
          <a:xfrm>
            <a:off x="843160" y="2075736"/>
            <a:ext cx="4619621" cy="3843666"/>
          </a:xfrm>
          <a:prstGeom prst="rect">
            <a:avLst/>
          </a:prstGeom>
        </p:spPr>
        <p:txBody>
          <a:bodyPr>
            <a:normAutofit/>
          </a:bodyPr>
          <a:lstStyle/>
          <a:p>
            <a:pPr defTabSz="609630"/>
            <a:r>
              <a:rPr lang="en-US" sz="2200" b="1" dirty="0">
                <a:effectLst>
                  <a:outerShdw blurRad="38100" dist="38100" dir="2700000" algn="tl">
                    <a:srgbClr val="000000">
                      <a:alpha val="43137"/>
                    </a:srgbClr>
                  </a:outerShdw>
                </a:effectLst>
                <a:cs typeface="Times New Roman" panose="02020603050405020304" pitchFamily="18" charset="0"/>
              </a:rPr>
              <a:t>SEARCH</a:t>
            </a:r>
            <a:r>
              <a:rPr lang="en-US" sz="2200" dirty="0">
                <a:cs typeface="Times New Roman" panose="02020603050405020304" pitchFamily="18" charset="0"/>
              </a:rPr>
              <a:t> for hazards around you. </a:t>
            </a:r>
          </a:p>
          <a:p>
            <a:pPr defTabSz="609630"/>
            <a:endParaRPr lang="en-US" sz="2200" dirty="0">
              <a:cs typeface="Times New Roman" panose="02020603050405020304" pitchFamily="18" charset="0"/>
            </a:endParaRPr>
          </a:p>
          <a:p>
            <a:pPr defTabSz="609630"/>
            <a:r>
              <a:rPr lang="en-US" sz="2200" b="1" dirty="0">
                <a:effectLst>
                  <a:outerShdw blurRad="38100" dist="38100" dir="2700000" algn="tl">
                    <a:srgbClr val="000000">
                      <a:alpha val="43137"/>
                    </a:srgbClr>
                  </a:outerShdw>
                </a:effectLst>
                <a:cs typeface="Times New Roman" panose="02020603050405020304" pitchFamily="18" charset="0"/>
              </a:rPr>
              <a:t>EVALUATE</a:t>
            </a:r>
            <a:r>
              <a:rPr lang="en-US" sz="2200" dirty="0">
                <a:cs typeface="Times New Roman" panose="02020603050405020304" pitchFamily="18" charset="0"/>
              </a:rPr>
              <a:t> those hazards and decide what actions to take.</a:t>
            </a:r>
          </a:p>
          <a:p>
            <a:pPr defTabSz="609630"/>
            <a:endParaRPr lang="en-US" sz="2200" dirty="0">
              <a:cs typeface="Times New Roman" panose="02020603050405020304" pitchFamily="18" charset="0"/>
            </a:endParaRPr>
          </a:p>
          <a:p>
            <a:pPr defTabSz="609630"/>
            <a:r>
              <a:rPr lang="en-US" sz="2200" b="1" dirty="0">
                <a:effectLst>
                  <a:outerShdw blurRad="38100" dist="38100" dir="2700000" algn="tl">
                    <a:srgbClr val="000000">
                      <a:alpha val="43137"/>
                    </a:srgbClr>
                  </a:outerShdw>
                </a:effectLst>
                <a:cs typeface="Times New Roman" panose="02020603050405020304" pitchFamily="18" charset="0"/>
              </a:rPr>
              <a:t>EXECUTE</a:t>
            </a:r>
            <a:r>
              <a:rPr lang="en-US" sz="2200" dirty="0">
                <a:cs typeface="Times New Roman" panose="02020603050405020304" pitchFamily="18" charset="0"/>
              </a:rPr>
              <a:t> maneuvers by avoiding the hazard. </a:t>
            </a:r>
          </a:p>
          <a:p>
            <a:endParaRPr lang="en-US" sz="2000" dirty="0"/>
          </a:p>
        </p:txBody>
      </p:sp>
      <p:pic>
        <p:nvPicPr>
          <p:cNvPr id="9" name="Content Placeholder 8" descr="A picture containing person, outdoor&#10;&#10;Description automatically generated">
            <a:extLst>
              <a:ext uri="{FF2B5EF4-FFF2-40B4-BE49-F238E27FC236}">
                <a16:creationId xmlns:a16="http://schemas.microsoft.com/office/drawing/2014/main" id="{E5EFFED6-3903-FF98-15FD-C844A7D15325}"/>
              </a:ext>
            </a:extLst>
          </p:cNvPr>
          <p:cNvPicPr>
            <a:picLocks noChangeAspect="1"/>
          </p:cNvPicPr>
          <p:nvPr/>
        </p:nvPicPr>
        <p:blipFill>
          <a:blip r:embed="rId4">
            <a:extLst>
              <a:ext uri="{28A0092B-C50C-407E-A947-70E740481C1C}">
                <a14:useLocalDpi xmlns:a14="http://schemas.microsoft.com/office/drawing/2010/main" val="0"/>
              </a:ext>
            </a:extLst>
          </a:blip>
          <a:srcRect l="42633" r="845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8975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72A0AC-3DCE-4672-BCAF-28FEF91F60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E6F1C77-EDC9-4C5F-8C1C-62DD46BDA3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envelope, businesscard&#10;&#10;Description automatically generated">
            <a:extLst>
              <a:ext uri="{FF2B5EF4-FFF2-40B4-BE49-F238E27FC236}">
                <a16:creationId xmlns:a16="http://schemas.microsoft.com/office/drawing/2014/main" id="{25EFADB7-53F8-7E20-82C4-44C52FECD80D}"/>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17752" r="-1" b="-1"/>
          <a:stretch/>
        </p:blipFill>
        <p:spPr>
          <a:xfrm>
            <a:off x="20" y="10"/>
            <a:ext cx="8450297" cy="6857990"/>
          </a:xfrm>
          <a:prstGeom prst="rect">
            <a:avLst/>
          </a:prstGeom>
        </p:spPr>
      </p:pic>
      <p:pic>
        <p:nvPicPr>
          <p:cNvPr id="10" name="Picture 9">
            <a:extLst>
              <a:ext uri="{FF2B5EF4-FFF2-40B4-BE49-F238E27FC236}">
                <a16:creationId xmlns:a16="http://schemas.microsoft.com/office/drawing/2014/main" id="{744F9C85-B37D-5914-2395-0B761EE97DDA}"/>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a:stretch/>
        </p:blipFill>
        <p:spPr>
          <a:xfrm>
            <a:off x="32550" y="-10"/>
            <a:ext cx="10287000" cy="6858000"/>
          </a:xfrm>
          <a:prstGeom prst="rect">
            <a:avLst/>
          </a:prstGeom>
        </p:spPr>
      </p:pic>
      <p:sp>
        <p:nvSpPr>
          <p:cNvPr id="2" name="Title 1">
            <a:extLst>
              <a:ext uri="{FF2B5EF4-FFF2-40B4-BE49-F238E27FC236}">
                <a16:creationId xmlns:a16="http://schemas.microsoft.com/office/drawing/2014/main" id="{A421FFF3-5EF3-269D-D77E-279CE2D72424}"/>
              </a:ext>
            </a:extLst>
          </p:cNvPr>
          <p:cNvSpPr>
            <a:spLocks noGrp="1"/>
          </p:cNvSpPr>
          <p:nvPr>
            <p:ph type="title" idx="4294967295"/>
          </p:nvPr>
        </p:nvSpPr>
        <p:spPr>
          <a:xfrm>
            <a:off x="263043" y="491575"/>
            <a:ext cx="5962784" cy="1627636"/>
          </a:xfrm>
          <a:prstGeom prst="rect">
            <a:avLst/>
          </a:prstGeom>
        </p:spPr>
        <p:txBody>
          <a:bodyPr>
            <a:normAutofit/>
          </a:bodyPr>
          <a:lstStyle/>
          <a:p>
            <a:r>
              <a:rPr lang="en-US" dirty="0">
                <a:solidFill>
                  <a:schemeClr val="bg1"/>
                </a:solidFill>
                <a:effectLst>
                  <a:outerShdw blurRad="38100" dist="38100" dir="2700000" algn="tl">
                    <a:srgbClr val="000000">
                      <a:alpha val="43137"/>
                    </a:srgbClr>
                  </a:outerShdw>
                </a:effectLst>
              </a:rPr>
              <a:t>What to </a:t>
            </a:r>
            <a:r>
              <a:rPr lang="en-US" dirty="0" smtClean="0">
                <a:solidFill>
                  <a:schemeClr val="bg1"/>
                </a:solidFill>
                <a:effectLst>
                  <a:outerShdw blurRad="38100" dist="38100" dir="2700000" algn="tl">
                    <a:srgbClr val="000000">
                      <a:alpha val="43137"/>
                    </a:srgbClr>
                  </a:outerShdw>
                </a:effectLst>
              </a:rPr>
              <a:t>Wear.</a:t>
            </a:r>
            <a:endParaRPr lang="en-US" dirty="0">
              <a:solidFill>
                <a:schemeClr val="bg1"/>
              </a:solidFill>
              <a:effectLst>
                <a:outerShdw blurRad="38100" dist="38100" dir="2700000" algn="tl">
                  <a:srgbClr val="000000">
                    <a:alpha val="43137"/>
                  </a:srgbClr>
                </a:outerShdw>
              </a:effectLst>
            </a:endParaRPr>
          </a:p>
        </p:txBody>
      </p:sp>
      <p:sp>
        <p:nvSpPr>
          <p:cNvPr id="16" name="Content Placeholder 8">
            <a:extLst>
              <a:ext uri="{FF2B5EF4-FFF2-40B4-BE49-F238E27FC236}">
                <a16:creationId xmlns:a16="http://schemas.microsoft.com/office/drawing/2014/main" id="{EEB37BC5-EDD1-740D-7D26-5ED9B121B0C8}"/>
              </a:ext>
            </a:extLst>
          </p:cNvPr>
          <p:cNvSpPr>
            <a:spLocks noGrp="1"/>
          </p:cNvSpPr>
          <p:nvPr>
            <p:ph idx="4294967295"/>
          </p:nvPr>
        </p:nvSpPr>
        <p:spPr>
          <a:xfrm>
            <a:off x="133215" y="1521952"/>
            <a:ext cx="5962785" cy="5119479"/>
          </a:xfrm>
          <a:prstGeom prst="rect">
            <a:avLst/>
          </a:prstGeom>
        </p:spPr>
        <p:txBody>
          <a:bodyPr>
            <a:noAutofit/>
          </a:bodyPr>
          <a:lstStyle/>
          <a:p>
            <a:pPr marL="388620" lvl="1" indent="-194310" defTabSz="609630">
              <a:buFont typeface="Arial"/>
              <a:buChar char="•"/>
            </a:pPr>
            <a:r>
              <a:rPr lang="en-US" sz="2200" dirty="0">
                <a:solidFill>
                  <a:schemeClr val="bg1"/>
                </a:solidFill>
                <a:cs typeface="Times New Roman"/>
              </a:rPr>
              <a:t>Wear leather clothing, boots with non-skid soles and gloves to protect your body from severe injuries in case of a crash or skid.</a:t>
            </a:r>
          </a:p>
          <a:p>
            <a:pPr marL="194310" lvl="1" indent="0" defTabSz="609630">
              <a:buNone/>
            </a:pPr>
            <a:endParaRPr lang="en-US" sz="2200" dirty="0">
              <a:solidFill>
                <a:schemeClr val="bg1"/>
              </a:solidFill>
              <a:cs typeface="Times New Roman" panose="02020603050405020304" pitchFamily="18" charset="0"/>
            </a:endParaRPr>
          </a:p>
          <a:p>
            <a:pPr marL="388620" lvl="1" indent="-194310" defTabSz="609630">
              <a:buFont typeface="Arial"/>
              <a:buChar char="•"/>
            </a:pPr>
            <a:r>
              <a:rPr lang="en-US" sz="2200" dirty="0">
                <a:solidFill>
                  <a:schemeClr val="bg1"/>
                </a:solidFill>
                <a:cs typeface="Times New Roman" panose="02020603050405020304" pitchFamily="18" charset="0"/>
              </a:rPr>
              <a:t>Always wear a Department of </a:t>
            </a:r>
            <a:r>
              <a:rPr lang="en-US" sz="2200">
                <a:solidFill>
                  <a:schemeClr val="bg1"/>
                </a:solidFill>
                <a:cs typeface="Times New Roman" panose="02020603050405020304" pitchFamily="18" charset="0"/>
              </a:rPr>
              <a:t>Transportation approved helmet with a face shield or protective eye wear. </a:t>
            </a:r>
          </a:p>
          <a:p>
            <a:pPr marL="194310" lvl="1" indent="0" defTabSz="609630">
              <a:buNone/>
            </a:pPr>
            <a:endParaRPr lang="en-US" sz="2200" dirty="0">
              <a:solidFill>
                <a:schemeClr val="bg1"/>
              </a:solidFill>
              <a:cs typeface="Times New Roman" panose="02020603050405020304" pitchFamily="18" charset="0"/>
            </a:endParaRPr>
          </a:p>
          <a:p>
            <a:pPr marL="388620" lvl="1" indent="-194310" defTabSz="609630">
              <a:buFont typeface="Arial"/>
              <a:buChar char="•"/>
            </a:pPr>
            <a:r>
              <a:rPr lang="en-US" sz="2200" dirty="0">
                <a:solidFill>
                  <a:schemeClr val="bg1"/>
                </a:solidFill>
                <a:cs typeface="Times New Roman" panose="02020603050405020304" pitchFamily="18" charset="0"/>
              </a:rPr>
              <a:t>Dress for a crash as well as for the ride. </a:t>
            </a:r>
          </a:p>
          <a:p>
            <a:pPr marL="388620" lvl="1" indent="-194310" defTabSz="609630">
              <a:buFont typeface="Arial"/>
              <a:buChar char="•"/>
            </a:pPr>
            <a:endParaRPr lang="en-US" sz="2200" dirty="0">
              <a:solidFill>
                <a:schemeClr val="bg1"/>
              </a:solidFill>
              <a:cs typeface="Times New Roman" panose="02020603050405020304" pitchFamily="18" charset="0"/>
            </a:endParaRPr>
          </a:p>
          <a:p>
            <a:pPr marL="388620" lvl="1" indent="-194310" defTabSz="609630">
              <a:buFont typeface="Arial"/>
              <a:buChar char="•"/>
            </a:pPr>
            <a:endParaRPr lang="en-US" sz="2200" dirty="0">
              <a:solidFill>
                <a:schemeClr val="bg1"/>
              </a:solidFill>
              <a:cs typeface="Times New Roman" panose="02020603050405020304" pitchFamily="18" charset="0"/>
            </a:endParaRPr>
          </a:p>
          <a:p>
            <a:pPr marL="388620" lvl="1" indent="-194310" defTabSz="609630">
              <a:buFont typeface="Arial"/>
              <a:buChar char="•"/>
            </a:pPr>
            <a:endParaRPr lang="en-US" sz="2200" dirty="0">
              <a:solidFill>
                <a:schemeClr val="bg1"/>
              </a:solidFill>
              <a:cs typeface="Times New Roman" panose="02020603050405020304" pitchFamily="18" charset="0"/>
            </a:endParaRPr>
          </a:p>
          <a:p>
            <a:pPr defTabSz="609630"/>
            <a:endParaRPr lang="en-US" sz="2200" dirty="0">
              <a:solidFill>
                <a:schemeClr val="bg1"/>
              </a:solidFill>
              <a:cs typeface="Times New Roman" panose="02020603050405020304" pitchFamily="18" charset="0"/>
            </a:endParaRPr>
          </a:p>
          <a:p>
            <a:endParaRPr lang="en-US" sz="2200" dirty="0">
              <a:solidFill>
                <a:schemeClr val="bg1"/>
              </a:solidFill>
            </a:endParaRPr>
          </a:p>
        </p:txBody>
      </p:sp>
      <p:pic>
        <p:nvPicPr>
          <p:cNvPr id="7" name="Picture 6">
            <a:extLst>
              <a:ext uri="{FF2B5EF4-FFF2-40B4-BE49-F238E27FC236}">
                <a16:creationId xmlns:a16="http://schemas.microsoft.com/office/drawing/2014/main" id="{65B139A9-6C38-BC6F-73BB-0052AC02D199}"/>
              </a:ext>
            </a:extLst>
          </p:cNvPr>
          <p:cNvPicPr>
            <a:picLocks noChangeAspect="1"/>
          </p:cNvPicPr>
          <p:nvPr/>
        </p:nvPicPr>
        <p:blipFill>
          <a:blip r:embed="rId5">
            <a:extLst>
              <a:ext uri="{28A0092B-C50C-407E-A947-70E740481C1C}">
                <a14:useLocalDpi xmlns:a14="http://schemas.microsoft.com/office/drawing/2010/main" val="0"/>
              </a:ext>
            </a:extLst>
          </a:blip>
          <a:srcRect l="20967" r="20967"/>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16845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E01E3F-6618-18B0-0188-4B304F1B25BF}"/>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BDD626B-D93B-B327-7802-1512E147BD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119B32-28E9-6BFB-5ADB-A0E1E95760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envelope, businesscard&#10;&#10;Description automatically generated">
            <a:extLst>
              <a:ext uri="{FF2B5EF4-FFF2-40B4-BE49-F238E27FC236}">
                <a16:creationId xmlns:a16="http://schemas.microsoft.com/office/drawing/2014/main" id="{C1DCA160-248A-A295-0175-C55DE82B7464}"/>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17752" r="-1" b="-1"/>
          <a:stretch/>
        </p:blipFill>
        <p:spPr>
          <a:xfrm>
            <a:off x="20" y="10"/>
            <a:ext cx="8450297" cy="6857990"/>
          </a:xfrm>
          <a:prstGeom prst="rect">
            <a:avLst/>
          </a:prstGeom>
        </p:spPr>
      </p:pic>
      <p:pic>
        <p:nvPicPr>
          <p:cNvPr id="10" name="Picture 9">
            <a:extLst>
              <a:ext uri="{FF2B5EF4-FFF2-40B4-BE49-F238E27FC236}">
                <a16:creationId xmlns:a16="http://schemas.microsoft.com/office/drawing/2014/main" id="{1EB4A7D5-6386-3665-3C83-C3181EF12063}"/>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a:stretch/>
        </p:blipFill>
        <p:spPr>
          <a:xfrm>
            <a:off x="32550" y="-10"/>
            <a:ext cx="10287000" cy="6858000"/>
          </a:xfrm>
          <a:prstGeom prst="rect">
            <a:avLst/>
          </a:prstGeom>
        </p:spPr>
      </p:pic>
      <p:sp>
        <p:nvSpPr>
          <p:cNvPr id="2" name="Title 1">
            <a:extLst>
              <a:ext uri="{FF2B5EF4-FFF2-40B4-BE49-F238E27FC236}">
                <a16:creationId xmlns:a16="http://schemas.microsoft.com/office/drawing/2014/main" id="{F5730F1C-4A88-8623-28C5-39D841AAA48D}"/>
              </a:ext>
            </a:extLst>
          </p:cNvPr>
          <p:cNvSpPr>
            <a:spLocks noGrp="1"/>
          </p:cNvSpPr>
          <p:nvPr>
            <p:ph type="title" idx="4294967295"/>
          </p:nvPr>
        </p:nvSpPr>
        <p:spPr>
          <a:xfrm>
            <a:off x="492423" y="244268"/>
            <a:ext cx="5962784" cy="1627636"/>
          </a:xfrm>
          <a:prstGeom prst="rect">
            <a:avLst/>
          </a:prstGeom>
        </p:spPr>
        <p:txBody>
          <a:bodyPr>
            <a:normAutofit fontScale="90000"/>
          </a:bodyPr>
          <a:lstStyle/>
          <a:p>
            <a:r>
              <a:rPr lang="en-US" dirty="0">
                <a:solidFill>
                  <a:schemeClr val="bg1"/>
                </a:solidFill>
                <a:effectLst>
                  <a:outerShdw blurRad="38100" dist="38100" dir="2700000" algn="tl">
                    <a:srgbClr val="000000">
                      <a:alpha val="43137"/>
                    </a:srgbClr>
                  </a:outerShdw>
                </a:effectLst>
              </a:rPr>
              <a:t>Know Your Bike and How to Use </a:t>
            </a:r>
            <a:r>
              <a:rPr lang="en-US" dirty="0" smtClean="0">
                <a:solidFill>
                  <a:schemeClr val="bg1"/>
                </a:solidFill>
                <a:effectLst>
                  <a:outerShdw blurRad="38100" dist="38100" dir="2700000" algn="tl">
                    <a:srgbClr val="000000">
                      <a:alpha val="43137"/>
                    </a:srgbClr>
                  </a:outerShdw>
                </a:effectLst>
              </a:rPr>
              <a:t>It.</a:t>
            </a:r>
            <a:endParaRPr lang="en-US" dirty="0">
              <a:solidFill>
                <a:schemeClr val="bg1"/>
              </a:solidFill>
              <a:effectLst>
                <a:outerShdw blurRad="38100" dist="38100" dir="2700000" algn="tl">
                  <a:srgbClr val="000000">
                    <a:alpha val="43137"/>
                  </a:srgbClr>
                </a:outerShdw>
              </a:effectLst>
            </a:endParaRPr>
          </a:p>
        </p:txBody>
      </p:sp>
      <p:sp>
        <p:nvSpPr>
          <p:cNvPr id="16" name="Content Placeholder 8">
            <a:extLst>
              <a:ext uri="{FF2B5EF4-FFF2-40B4-BE49-F238E27FC236}">
                <a16:creationId xmlns:a16="http://schemas.microsoft.com/office/drawing/2014/main" id="{BF0112CD-22B8-74BA-E176-072EE0CFCB71}"/>
              </a:ext>
            </a:extLst>
          </p:cNvPr>
          <p:cNvSpPr>
            <a:spLocks noGrp="1"/>
          </p:cNvSpPr>
          <p:nvPr>
            <p:ph idx="4294967295"/>
          </p:nvPr>
        </p:nvSpPr>
        <p:spPr>
          <a:xfrm>
            <a:off x="133215" y="1521952"/>
            <a:ext cx="5962785" cy="5119479"/>
          </a:xfrm>
          <a:prstGeom prst="rect">
            <a:avLst/>
          </a:prstGeom>
        </p:spPr>
        <p:txBody>
          <a:bodyPr>
            <a:noAutofit/>
          </a:bodyPr>
          <a:lstStyle/>
          <a:p>
            <a:pPr marL="388620" lvl="1" indent="-194310" defTabSz="609630">
              <a:buFont typeface="Arial"/>
              <a:buChar char="•"/>
            </a:pPr>
            <a:endParaRPr lang="en-US" sz="2200">
              <a:solidFill>
                <a:schemeClr val="bg1"/>
              </a:solidFill>
              <a:cs typeface="Times New Roman" panose="02020603050405020304" pitchFamily="18" charset="0"/>
            </a:endParaRPr>
          </a:p>
          <a:p>
            <a:pPr marL="388620" lvl="1" indent="-194310" defTabSz="609630">
              <a:buFont typeface="Arial"/>
              <a:buChar char="•"/>
            </a:pPr>
            <a:endParaRPr lang="en-US" sz="2200">
              <a:solidFill>
                <a:schemeClr val="bg1"/>
              </a:solidFill>
              <a:cs typeface="Times New Roman" panose="02020603050405020304" pitchFamily="18" charset="0"/>
            </a:endParaRPr>
          </a:p>
          <a:p>
            <a:endParaRPr lang="en-US" sz="2200">
              <a:solidFill>
                <a:schemeClr val="bg1"/>
              </a:solidFill>
            </a:endParaRPr>
          </a:p>
        </p:txBody>
      </p:sp>
      <p:pic>
        <p:nvPicPr>
          <p:cNvPr id="7" name="Picture 6">
            <a:extLst>
              <a:ext uri="{FF2B5EF4-FFF2-40B4-BE49-F238E27FC236}">
                <a16:creationId xmlns:a16="http://schemas.microsoft.com/office/drawing/2014/main" id="{88A634CF-2777-D20F-5607-A894660B12B2}"/>
              </a:ext>
            </a:extLst>
          </p:cNvPr>
          <p:cNvPicPr>
            <a:picLocks noChangeAspect="1"/>
          </p:cNvPicPr>
          <p:nvPr/>
        </p:nvPicPr>
        <p:blipFill>
          <a:blip r:embed="rId5">
            <a:extLst>
              <a:ext uri="{28A0092B-C50C-407E-A947-70E740481C1C}">
                <a14:useLocalDpi xmlns:a14="http://schemas.microsoft.com/office/drawing/2010/main" val="0"/>
              </a:ext>
            </a:extLst>
          </a:blip>
          <a:srcRect l="20983" r="20983"/>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9FACAA2C-F0ED-A82F-3AD5-030B90FFA832}"/>
              </a:ext>
            </a:extLst>
          </p:cNvPr>
          <p:cNvSpPr txBox="1"/>
          <p:nvPr/>
        </p:nvSpPr>
        <p:spPr>
          <a:xfrm>
            <a:off x="205764" y="1627636"/>
            <a:ext cx="6119446" cy="5509200"/>
          </a:xfrm>
          <a:prstGeom prst="rect">
            <a:avLst/>
          </a:prstGeom>
          <a:noFill/>
        </p:spPr>
        <p:txBody>
          <a:bodyPr wrap="square">
            <a:spAutoFit/>
          </a:bodyPr>
          <a:lstStyle/>
          <a:p>
            <a:pPr marL="403033" lvl="1" indent="-201517" defTabSz="609630">
              <a:buFont typeface="Arial"/>
              <a:buChar char="•"/>
            </a:pPr>
            <a:r>
              <a:rPr lang="en-US" sz="2200">
                <a:solidFill>
                  <a:schemeClr val="bg1"/>
                </a:solidFill>
                <a:cs typeface="Times New Roman" panose="02020603050405020304" pitchFamily="18" charset="0"/>
              </a:rPr>
              <a:t>Complete a formal riding education program, get licensed and take riding courses periodically to improve riding skills. </a:t>
            </a:r>
          </a:p>
          <a:p>
            <a:pPr marL="403033" lvl="1" indent="-201517" defTabSz="609630">
              <a:buFont typeface="Arial"/>
              <a:buChar char="•"/>
            </a:pPr>
            <a:endParaRPr lang="en-US" sz="2200">
              <a:solidFill>
                <a:schemeClr val="bg1"/>
              </a:solidFill>
              <a:cs typeface="Times New Roman" panose="02020603050405020304" pitchFamily="18" charset="0"/>
            </a:endParaRPr>
          </a:p>
          <a:p>
            <a:pPr marL="403033" lvl="1" indent="-201517" defTabSz="609630">
              <a:buFont typeface="Arial"/>
              <a:buChar char="•"/>
            </a:pPr>
            <a:r>
              <a:rPr lang="en-US" sz="2200">
                <a:solidFill>
                  <a:schemeClr val="bg1"/>
                </a:solidFill>
                <a:cs typeface="Times New Roman" panose="02020603050405020304" pitchFamily="18" charset="0"/>
              </a:rPr>
              <a:t>Ensure your bike is ready to ride by performing all recommended checks and inspections before you hit the road. Think T-CLOCS! </a:t>
            </a:r>
          </a:p>
          <a:p>
            <a:pPr marL="403033" lvl="1" indent="-201517" defTabSz="609630">
              <a:buFont typeface="Arial"/>
              <a:buChar char="•"/>
            </a:pPr>
            <a:endParaRPr lang="en-US" sz="2200">
              <a:solidFill>
                <a:schemeClr val="bg1"/>
              </a:solidFill>
              <a:cs typeface="Times New Roman" panose="02020603050405020304" pitchFamily="18" charset="0"/>
            </a:endParaRPr>
          </a:p>
          <a:p>
            <a:pPr marL="403033" lvl="1" indent="-201517" defTabSz="609630">
              <a:buFont typeface="Arial"/>
              <a:buChar char="•"/>
            </a:pPr>
            <a:r>
              <a:rPr lang="en-US" sz="2200">
                <a:solidFill>
                  <a:schemeClr val="bg1"/>
                </a:solidFill>
                <a:cs typeface="Times New Roman" panose="02020603050405020304" pitchFamily="18" charset="0"/>
              </a:rPr>
              <a:t>Obey the speed limit - the faster you go the longer it will take you to stop. </a:t>
            </a:r>
          </a:p>
          <a:p>
            <a:pPr marL="403033" lvl="1" indent="-201517" defTabSz="609630">
              <a:buFont typeface="Arial"/>
              <a:buChar char="•"/>
            </a:pPr>
            <a:endParaRPr lang="en-US" sz="2200">
              <a:solidFill>
                <a:schemeClr val="bg1"/>
              </a:solidFill>
              <a:cs typeface="Times New Roman" panose="02020603050405020304" pitchFamily="18" charset="0"/>
            </a:endParaRPr>
          </a:p>
          <a:p>
            <a:pPr marL="403033" lvl="1" indent="-201517" defTabSz="609630">
              <a:buFont typeface="Arial"/>
              <a:buChar char="•"/>
            </a:pPr>
            <a:r>
              <a:rPr lang="en-US" sz="2200">
                <a:solidFill>
                  <a:schemeClr val="bg1"/>
                </a:solidFill>
                <a:cs typeface="Times New Roman" panose="02020603050405020304" pitchFamily="18" charset="0"/>
              </a:rPr>
              <a:t>Know and follow local traffic laws and rules of the road, particularly when they pertain to motorcycle riding. </a:t>
            </a:r>
          </a:p>
          <a:p>
            <a:pPr marL="403033" lvl="1" indent="-201517" defTabSz="609630">
              <a:buFont typeface="Arial"/>
              <a:buChar char="•"/>
            </a:pPr>
            <a:endParaRPr lang="en-US" sz="2200">
              <a:solidFill>
                <a:schemeClr val="bg1"/>
              </a:solidFill>
              <a:cs typeface="Times New Roman" panose="02020603050405020304" pitchFamily="18" charset="0"/>
            </a:endParaRPr>
          </a:p>
          <a:p>
            <a:pPr marL="403033" lvl="1" indent="-201517" defTabSz="609630">
              <a:buFont typeface="Arial"/>
              <a:buChar char="•"/>
            </a:pPr>
            <a:endParaRPr lang="en-US" sz="2200">
              <a:solidFill>
                <a:schemeClr val="bg1"/>
              </a:solidFill>
              <a:cs typeface="Times New Roman" panose="02020603050405020304" pitchFamily="18" charset="0"/>
            </a:endParaRPr>
          </a:p>
        </p:txBody>
      </p:sp>
    </p:spTree>
    <p:extLst>
      <p:ext uri="{BB962C8B-B14F-4D97-AF65-F5344CB8AC3E}">
        <p14:creationId xmlns:p14="http://schemas.microsoft.com/office/powerpoint/2010/main" val="2235517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809B48-9506-FB11-EA79-84B5910DF7EE}"/>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0BF0E05-F655-EC6A-A4B0-7D3ED10BF1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2AF38B6-17C6-9852-520D-686A5A3E54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envelope, businesscard&#10;&#10;Description automatically generated">
            <a:extLst>
              <a:ext uri="{FF2B5EF4-FFF2-40B4-BE49-F238E27FC236}">
                <a16:creationId xmlns:a16="http://schemas.microsoft.com/office/drawing/2014/main" id="{8E2D1E07-2DE5-E66C-2B20-814020F54F7D}"/>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17752" r="-1" b="-1"/>
          <a:stretch/>
        </p:blipFill>
        <p:spPr>
          <a:xfrm>
            <a:off x="20" y="10"/>
            <a:ext cx="8450297" cy="6857990"/>
          </a:xfrm>
          <a:prstGeom prst="rect">
            <a:avLst/>
          </a:prstGeom>
        </p:spPr>
      </p:pic>
      <p:pic>
        <p:nvPicPr>
          <p:cNvPr id="10" name="Picture 9">
            <a:extLst>
              <a:ext uri="{FF2B5EF4-FFF2-40B4-BE49-F238E27FC236}">
                <a16:creationId xmlns:a16="http://schemas.microsoft.com/office/drawing/2014/main" id="{FFFB324E-5498-E46B-9F78-674AC237E7D3}"/>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a:stretch/>
        </p:blipFill>
        <p:spPr>
          <a:xfrm>
            <a:off x="0" y="0"/>
            <a:ext cx="10287000" cy="6858000"/>
          </a:xfrm>
          <a:prstGeom prst="rect">
            <a:avLst/>
          </a:prstGeom>
        </p:spPr>
      </p:pic>
      <p:sp>
        <p:nvSpPr>
          <p:cNvPr id="2" name="Title 1">
            <a:extLst>
              <a:ext uri="{FF2B5EF4-FFF2-40B4-BE49-F238E27FC236}">
                <a16:creationId xmlns:a16="http://schemas.microsoft.com/office/drawing/2014/main" id="{A0B460A9-B23D-60E3-701F-2AF80E5D47DA}"/>
              </a:ext>
            </a:extLst>
          </p:cNvPr>
          <p:cNvSpPr>
            <a:spLocks noGrp="1"/>
          </p:cNvSpPr>
          <p:nvPr>
            <p:ph type="title" idx="4294967295"/>
          </p:nvPr>
        </p:nvSpPr>
        <p:spPr>
          <a:xfrm>
            <a:off x="491544" y="332821"/>
            <a:ext cx="5726466" cy="1627636"/>
          </a:xfrm>
          <a:prstGeom prst="rect">
            <a:avLst/>
          </a:prstGeom>
        </p:spPr>
        <p:txBody>
          <a:bodyPr>
            <a:normAutofit/>
          </a:bodyPr>
          <a:lstStyle/>
          <a:p>
            <a:r>
              <a:rPr lang="en-US" dirty="0">
                <a:solidFill>
                  <a:schemeClr val="bg1"/>
                </a:solidFill>
                <a:effectLst>
                  <a:outerShdw blurRad="38100" dist="38100" dir="2700000" algn="tl">
                    <a:srgbClr val="000000">
                      <a:alpha val="43137"/>
                    </a:srgbClr>
                  </a:outerShdw>
                </a:effectLst>
              </a:rPr>
              <a:t>Be </a:t>
            </a:r>
            <a:r>
              <a:rPr lang="en-US" dirty="0" smtClean="0">
                <a:solidFill>
                  <a:schemeClr val="bg1"/>
                </a:solidFill>
                <a:effectLst>
                  <a:outerShdw blurRad="38100" dist="38100" dir="2700000" algn="tl">
                    <a:srgbClr val="000000">
                      <a:alpha val="43137"/>
                    </a:srgbClr>
                  </a:outerShdw>
                </a:effectLst>
              </a:rPr>
              <a:t>Visible.</a:t>
            </a:r>
            <a:endParaRPr lang="en-US" dirty="0">
              <a:solidFill>
                <a:schemeClr val="bg1"/>
              </a:solidFill>
              <a:effectLst>
                <a:outerShdw blurRad="38100" dist="38100" dir="2700000" algn="tl">
                  <a:srgbClr val="000000">
                    <a:alpha val="43137"/>
                  </a:srgbClr>
                </a:outerShdw>
              </a:effectLst>
            </a:endParaRPr>
          </a:p>
        </p:txBody>
      </p:sp>
      <p:sp>
        <p:nvSpPr>
          <p:cNvPr id="16" name="Content Placeholder 8">
            <a:extLst>
              <a:ext uri="{FF2B5EF4-FFF2-40B4-BE49-F238E27FC236}">
                <a16:creationId xmlns:a16="http://schemas.microsoft.com/office/drawing/2014/main" id="{28E4CF94-7C42-9CDE-04AB-72CA973FC07A}"/>
              </a:ext>
            </a:extLst>
          </p:cNvPr>
          <p:cNvSpPr>
            <a:spLocks noGrp="1"/>
          </p:cNvSpPr>
          <p:nvPr>
            <p:ph idx="4294967295"/>
          </p:nvPr>
        </p:nvSpPr>
        <p:spPr>
          <a:xfrm>
            <a:off x="375175" y="1279167"/>
            <a:ext cx="7220111" cy="5119479"/>
          </a:xfrm>
          <a:prstGeom prst="rect">
            <a:avLst/>
          </a:prstGeom>
        </p:spPr>
        <p:txBody>
          <a:bodyPr lIns="91440" tIns="45720" rIns="91440" bIns="45720" anchor="t">
            <a:noAutofit/>
          </a:bodyPr>
          <a:lstStyle/>
          <a:p>
            <a:pPr marL="651510" lvl="1" indent="-457200" defTabSz="609630"/>
            <a:r>
              <a:rPr lang="en-US" sz="2200" dirty="0">
                <a:solidFill>
                  <a:schemeClr val="bg1"/>
                </a:solidFill>
                <a:cs typeface="Times New Roman" panose="02020603050405020304" pitchFamily="18" charset="0"/>
              </a:rPr>
              <a:t>Attaching reflective tape to your clothing  helps other drivers see you, especially at night. </a:t>
            </a:r>
            <a:endParaRPr lang="en-US" sz="2200" dirty="0"/>
          </a:p>
          <a:p>
            <a:pPr marL="651510" lvl="1" indent="-457200" defTabSz="609630"/>
            <a:endParaRPr lang="en-US" sz="2200" dirty="0">
              <a:solidFill>
                <a:schemeClr val="bg1"/>
              </a:solidFill>
              <a:cs typeface="Times New Roman" panose="02020603050405020304" pitchFamily="18" charset="0"/>
            </a:endParaRPr>
          </a:p>
          <a:p>
            <a:pPr marL="651510" lvl="1" indent="-457200" defTabSz="609630"/>
            <a:r>
              <a:rPr lang="en-US" sz="2200" dirty="0">
                <a:solidFill>
                  <a:schemeClr val="bg1"/>
                </a:solidFill>
                <a:cs typeface="Times New Roman"/>
              </a:rPr>
              <a:t>Ride with headlights on, stay out of a driver’s blind spot, signal well in advance of any change in direction and watch for turning vehicles. </a:t>
            </a:r>
          </a:p>
          <a:p>
            <a:pPr marL="651510" lvl="1" indent="-457200" defTabSz="609630"/>
            <a:endParaRPr lang="en-US" sz="2200" dirty="0">
              <a:solidFill>
                <a:schemeClr val="bg1"/>
              </a:solidFill>
              <a:cs typeface="Times New Roman"/>
            </a:endParaRPr>
          </a:p>
          <a:p>
            <a:pPr marL="651510" lvl="1" indent="-457200" defTabSz="609630"/>
            <a:r>
              <a:rPr lang="en-US" sz="2200" dirty="0">
                <a:solidFill>
                  <a:schemeClr val="bg1"/>
                </a:solidFill>
                <a:cs typeface="Times New Roman"/>
              </a:rPr>
              <a:t>Flash your brake lights when you are slowing down and before stopping.</a:t>
            </a:r>
            <a:endParaRPr lang="en-US" sz="2200" dirty="0">
              <a:solidFill>
                <a:schemeClr val="bg1"/>
              </a:solidFill>
            </a:endParaRPr>
          </a:p>
          <a:p>
            <a:pPr marL="651510" lvl="1" indent="-457200" defTabSz="609630"/>
            <a:endParaRPr lang="en-US" sz="2200" dirty="0">
              <a:solidFill>
                <a:schemeClr val="bg1"/>
              </a:solidFill>
              <a:cs typeface="Times New Roman" panose="02020603050405020304" pitchFamily="18" charset="0"/>
            </a:endParaRPr>
          </a:p>
          <a:p>
            <a:pPr marL="651510" lvl="1" indent="-457200" defTabSz="609630"/>
            <a:r>
              <a:rPr lang="en-US" sz="2200" dirty="0">
                <a:solidFill>
                  <a:schemeClr val="bg1"/>
                </a:solidFill>
                <a:cs typeface="Times New Roman"/>
              </a:rPr>
              <a:t>Plan an escape route in case a motorist doesn’t see you and violates your right of way.</a:t>
            </a:r>
          </a:p>
          <a:p>
            <a:pPr defTabSz="609630"/>
            <a:endParaRPr lang="en-US" sz="2200" dirty="0">
              <a:solidFill>
                <a:schemeClr val="bg1"/>
              </a:solidFill>
              <a:cs typeface="Times New Roman" panose="02020603050405020304" pitchFamily="18" charset="0"/>
            </a:endParaRPr>
          </a:p>
          <a:p>
            <a:endParaRPr lang="en-US" sz="2200" dirty="0">
              <a:solidFill>
                <a:schemeClr val="bg1"/>
              </a:solidFill>
            </a:endParaRPr>
          </a:p>
        </p:txBody>
      </p:sp>
      <p:pic>
        <p:nvPicPr>
          <p:cNvPr id="7" name="Picture 6">
            <a:extLst>
              <a:ext uri="{FF2B5EF4-FFF2-40B4-BE49-F238E27FC236}">
                <a16:creationId xmlns:a16="http://schemas.microsoft.com/office/drawing/2014/main" id="{0B497094-439E-C489-D44B-5F1003EEFC68}"/>
              </a:ext>
            </a:extLst>
          </p:cNvPr>
          <p:cNvPicPr>
            <a:picLocks noChangeAspect="1"/>
          </p:cNvPicPr>
          <p:nvPr/>
        </p:nvPicPr>
        <p:blipFill>
          <a:blip r:embed="rId5" cstate="hqprint">
            <a:extLst>
              <a:ext uri="{28A0092B-C50C-407E-A947-70E740481C1C}">
                <a14:useLocalDpi xmlns:a14="http://schemas.microsoft.com/office/drawing/2010/main" val="0"/>
              </a:ext>
            </a:extLst>
          </a:blip>
          <a:srcRect l="20994" r="20994"/>
          <a:stretch/>
        </p:blipFill>
        <p:spPr>
          <a:xfrm>
            <a:off x="7222435" y="10"/>
            <a:ext cx="496634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52123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riding a motorcycle&#10;&#10;Description automatically generated with medium confidence">
            <a:extLst>
              <a:ext uri="{FF2B5EF4-FFF2-40B4-BE49-F238E27FC236}">
                <a16:creationId xmlns:a16="http://schemas.microsoft.com/office/drawing/2014/main" id="{6287F628-0A0B-DA47-A269-8A9791E3F30A}"/>
              </a:ext>
            </a:extLst>
          </p:cNvPr>
          <p:cNvPicPr>
            <a:picLocks noChangeAspect="1"/>
          </p:cNvPicPr>
          <p:nvPr/>
        </p:nvPicPr>
        <p:blipFill>
          <a:blip r:embed="rId3">
            <a:extLst>
              <a:ext uri="{28A0092B-C50C-407E-A947-70E740481C1C}">
                <a14:useLocalDpi xmlns:a14="http://schemas.microsoft.com/office/drawing/2010/main" val="0"/>
              </a:ext>
            </a:extLst>
          </a:blip>
          <a:srcRect l="3940" r="1942" b="-1"/>
          <a:stretch/>
        </p:blipFill>
        <p:spPr>
          <a:xfrm>
            <a:off x="0" y="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5F46F-8881-CC12-2D33-DEE427F20EC1}"/>
              </a:ext>
            </a:extLst>
          </p:cNvPr>
          <p:cNvSpPr>
            <a:spLocks noGrp="1"/>
          </p:cNvSpPr>
          <p:nvPr>
            <p:ph type="title" idx="4294967295"/>
          </p:nvPr>
        </p:nvSpPr>
        <p:spPr>
          <a:xfrm>
            <a:off x="5989984" y="149119"/>
            <a:ext cx="5911334" cy="884322"/>
          </a:xfrm>
          <a:prstGeom prst="rect">
            <a:avLst/>
          </a:prstGeom>
        </p:spPr>
        <p:txBody>
          <a:bodyPr>
            <a:normAutofit fontScale="90000"/>
          </a:bodyPr>
          <a:lstStyle/>
          <a:p>
            <a:r>
              <a:rPr lang="en-US" sz="4900" dirty="0" smtClean="0">
                <a:effectLst>
                  <a:outerShdw blurRad="38100" dist="38100" dir="2700000" algn="tl">
                    <a:srgbClr val="000000">
                      <a:alpha val="43137"/>
                    </a:srgbClr>
                  </a:outerShdw>
                </a:effectLst>
              </a:rPr>
              <a:t>Drinking</a:t>
            </a:r>
            <a:r>
              <a:rPr lang="en-US" dirty="0" smtClean="0">
                <a:effectLst>
                  <a:outerShdw blurRad="38100" dist="38100" dir="2700000" algn="tl">
                    <a:srgbClr val="000000">
                      <a:alpha val="43137"/>
                    </a:srgbClr>
                  </a:outerShdw>
                </a:effectLst>
              </a:rPr>
              <a:t> &amp; </a:t>
            </a:r>
            <a:r>
              <a:rPr lang="en-US" dirty="0">
                <a:effectLst>
                  <a:outerShdw blurRad="38100" dist="38100" dir="2700000" algn="tl">
                    <a:srgbClr val="000000">
                      <a:alpha val="43137"/>
                    </a:srgbClr>
                  </a:outerShdw>
                </a:effectLst>
              </a:rPr>
              <a:t>Driving</a:t>
            </a:r>
          </a:p>
        </p:txBody>
      </p:sp>
      <p:sp>
        <p:nvSpPr>
          <p:cNvPr id="20" name="Content Placeholder 8">
            <a:extLst>
              <a:ext uri="{FF2B5EF4-FFF2-40B4-BE49-F238E27FC236}">
                <a16:creationId xmlns:a16="http://schemas.microsoft.com/office/drawing/2014/main" id="{86912C77-3220-6894-9C39-2C2FE30935FC}"/>
              </a:ext>
            </a:extLst>
          </p:cNvPr>
          <p:cNvSpPr>
            <a:spLocks noGrp="1"/>
          </p:cNvSpPr>
          <p:nvPr>
            <p:ph idx="4294967295"/>
          </p:nvPr>
        </p:nvSpPr>
        <p:spPr>
          <a:xfrm>
            <a:off x="5874611" y="1182560"/>
            <a:ext cx="5382262" cy="5403771"/>
          </a:xfrm>
          <a:prstGeom prst="rect">
            <a:avLst/>
          </a:prstGeom>
        </p:spPr>
        <p:txBody>
          <a:bodyPr>
            <a:normAutofit/>
          </a:bodyPr>
          <a:lstStyle/>
          <a:p>
            <a:pPr marL="316668" lvl="1" indent="-158335" defTabSz="609630">
              <a:lnSpc>
                <a:spcPts val="2126"/>
              </a:lnSpc>
              <a:buFont typeface="Arial"/>
              <a:buChar char="•"/>
            </a:pPr>
            <a:r>
              <a:rPr lang="en-US" sz="2200" dirty="0">
                <a:cs typeface="Times New Roman" panose="02020603050405020304" pitchFamily="18" charset="0"/>
              </a:rPr>
              <a:t>Plan your safe ride home by choosing a non-drinking friend, a taxi or ride-hailing service as your designated driver. </a:t>
            </a:r>
          </a:p>
          <a:p>
            <a:pPr marL="316668" lvl="1" indent="-158335" defTabSz="609630">
              <a:lnSpc>
                <a:spcPts val="2126"/>
              </a:lnSpc>
              <a:buFont typeface="Arial"/>
              <a:buChar char="•"/>
            </a:pPr>
            <a:endParaRPr lang="en-US" sz="2200" dirty="0">
              <a:cs typeface="Times New Roman" panose="02020603050405020304" pitchFamily="18" charset="0"/>
            </a:endParaRPr>
          </a:p>
          <a:p>
            <a:pPr marL="316668" lvl="1" indent="-158335" defTabSz="609630">
              <a:lnSpc>
                <a:spcPts val="2126"/>
              </a:lnSpc>
              <a:buFont typeface="Arial"/>
              <a:buChar char="•"/>
            </a:pPr>
            <a:r>
              <a:rPr lang="en-US" sz="2200" dirty="0">
                <a:cs typeface="Times New Roman" panose="02020603050405020304" pitchFamily="18" charset="0"/>
              </a:rPr>
              <a:t>If you are drinking, do not drive for any reason. </a:t>
            </a:r>
          </a:p>
          <a:p>
            <a:pPr marL="316668" lvl="1" indent="-158335" defTabSz="609630">
              <a:lnSpc>
                <a:spcPts val="2126"/>
              </a:lnSpc>
              <a:buFont typeface="Arial"/>
              <a:buChar char="•"/>
            </a:pPr>
            <a:endParaRPr lang="en-US" sz="2200" dirty="0">
              <a:cs typeface="Times New Roman" panose="02020603050405020304" pitchFamily="18" charset="0"/>
            </a:endParaRPr>
          </a:p>
          <a:p>
            <a:pPr marL="316668" lvl="1" indent="-158335" defTabSz="609630">
              <a:lnSpc>
                <a:spcPts val="2126"/>
              </a:lnSpc>
              <a:buFont typeface="Arial"/>
              <a:buChar char="•"/>
            </a:pPr>
            <a:r>
              <a:rPr lang="en-US" sz="2200" dirty="0">
                <a:cs typeface="Times New Roman" panose="02020603050405020304" pitchFamily="18" charset="0"/>
              </a:rPr>
              <a:t>If someone you know has been drinking, do not let them get behind the wheel. </a:t>
            </a:r>
          </a:p>
          <a:p>
            <a:pPr defTabSz="609630">
              <a:lnSpc>
                <a:spcPts val="2126"/>
              </a:lnSpc>
            </a:pPr>
            <a:endParaRPr lang="en-US" sz="2200" dirty="0">
              <a:cs typeface="Times New Roman" panose="02020603050405020304" pitchFamily="18" charset="0"/>
            </a:endParaRPr>
          </a:p>
          <a:p>
            <a:pPr marL="316668" lvl="1" indent="-158335" defTabSz="609630">
              <a:lnSpc>
                <a:spcPts val="2053"/>
              </a:lnSpc>
              <a:buFont typeface="Arial"/>
              <a:buChar char="•"/>
            </a:pPr>
            <a:r>
              <a:rPr lang="en-US" sz="2200" dirty="0">
                <a:cs typeface="Times New Roman" panose="02020603050405020304" pitchFamily="18" charset="0"/>
              </a:rPr>
              <a:t>Driving with a blood alcohol content of 0.08 g/</a:t>
            </a:r>
            <a:r>
              <a:rPr lang="en-US" sz="2200" dirty="0" err="1">
                <a:cs typeface="Times New Roman" panose="02020603050405020304" pitchFamily="18" charset="0"/>
              </a:rPr>
              <a:t>dL</a:t>
            </a:r>
            <a:r>
              <a:rPr lang="en-US" sz="2200" dirty="0">
                <a:cs typeface="Times New Roman" panose="02020603050405020304" pitchFamily="18" charset="0"/>
              </a:rPr>
              <a:t> or higher is illegal in all 50 states, the District of Columbia and Puerto Rico. </a:t>
            </a:r>
          </a:p>
          <a:p>
            <a:endParaRPr lang="en-US" sz="2200" dirty="0"/>
          </a:p>
        </p:txBody>
      </p:sp>
    </p:spTree>
    <p:extLst>
      <p:ext uri="{BB962C8B-B14F-4D97-AF65-F5344CB8AC3E}">
        <p14:creationId xmlns:p14="http://schemas.microsoft.com/office/powerpoint/2010/main" val="1017466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opicArea xmlns="2d55a8c0-dcff-461e-98cf-116fa17af22b" xsi:nil="true"/>
    <Co_x002d_Developers_x002d_Collaborators xmlns="2d55a8c0-dcff-461e-98cf-116fa17af22b">
      <UserInfo>
        <DisplayName/>
        <AccountId xsi:nil="true"/>
        <AccountType/>
      </UserInfo>
    </Co_x002d_Developers_x002d_Collaborators>
    <PAOREVIEW xmlns="2d55a8c0-dcff-461e-98cf-116fa17af22b">
      <UserInfo>
        <DisplayName/>
        <AccountId xsi:nil="true"/>
        <AccountType/>
      </UserInfo>
    </PAOREVIEW>
    <Comments xmlns="2d55a8c0-dcff-461e-98cf-116fa17af22b" xsi:nil="true"/>
    <DistroAction xmlns="2d55a8c0-dcff-461e-98cf-116fa17af22b">
      <UserInfo>
        <DisplayName/>
        <AccountId xsi:nil="true"/>
        <AccountType/>
      </UserInfo>
    </DistroAction>
    <ContentDevelopmentLead xmlns="2d55a8c0-dcff-461e-98cf-116fa17af22b">
      <UserInfo>
        <DisplayName/>
        <AccountId xsi:nil="true"/>
        <AccountType/>
      </UserInfo>
    </ContentDevelopmentLead>
    <Post_x002d_ProductionDistro xmlns="2d55a8c0-dcff-461e-98cf-116fa17af22b" xsi:nil="true"/>
    <TOPIC xmlns="2d55a8c0-dcff-461e-98cf-116fa17af22b" xsi:nil="true"/>
    <lcf76f155ced4ddcb4097134ff3c332f xmlns="2d55a8c0-dcff-461e-98cf-116fa17af22b">
      <Terms xmlns="http://schemas.microsoft.com/office/infopath/2007/PartnerControls"/>
    </lcf76f155ced4ddcb4097134ff3c332f>
    <TaxCatchAll xmlns="26d9c03c-d90d-4816-855e-c4f711eccc5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CB672D81C0EA479841CC17CDFBA083" ma:contentTypeVersion="24" ma:contentTypeDescription="Create a new document." ma:contentTypeScope="" ma:versionID="60694ca32b44ff1ebb19b031d296838a">
  <xsd:schema xmlns:xsd="http://www.w3.org/2001/XMLSchema" xmlns:xs="http://www.w3.org/2001/XMLSchema" xmlns:p="http://schemas.microsoft.com/office/2006/metadata/properties" xmlns:ns2="2d55a8c0-dcff-461e-98cf-116fa17af22b" xmlns:ns3="26d9c03c-d90d-4816-855e-c4f711eccc59" targetNamespace="http://schemas.microsoft.com/office/2006/metadata/properties" ma:root="true" ma:fieldsID="4655e72b472605eb9f9314386addf697" ns2:_="" ns3:_="">
    <xsd:import namespace="2d55a8c0-dcff-461e-98cf-116fa17af22b"/>
    <xsd:import namespace="26d9c03c-d90d-4816-855e-c4f711eccc59"/>
    <xsd:element name="properties">
      <xsd:complexType>
        <xsd:sequence>
          <xsd:element name="documentManagement">
            <xsd:complexType>
              <xsd:all>
                <xsd:element ref="ns2:TOPIC" minOccurs="0"/>
                <xsd:element ref="ns2:TopicArea" minOccurs="0"/>
                <xsd:element ref="ns2:Comments" minOccurs="0"/>
                <xsd:element ref="ns2:ContentDevelopmentLead" minOccurs="0"/>
                <xsd:element ref="ns2:Co_x002d_Developers_x002d_Collaborators" minOccurs="0"/>
                <xsd:element ref="ns2:Post_x002d_ProductionDistro" minOccurs="0"/>
                <xsd:element ref="ns2:DistroAction"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ObjectDetectorVersions" minOccurs="0"/>
                <xsd:element ref="ns2:MediaServiceSearchProperties" minOccurs="0"/>
                <xsd:element ref="ns2:MediaServiceMetadata" minOccurs="0"/>
                <xsd:element ref="ns2:MediaServiceFastMetadata" minOccurs="0"/>
                <xsd:element ref="ns2:PAO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55a8c0-dcff-461e-98cf-116fa17af22b" elementFormDefault="qualified">
    <xsd:import namespace="http://schemas.microsoft.com/office/2006/documentManagement/types"/>
    <xsd:import namespace="http://schemas.microsoft.com/office/infopath/2007/PartnerControls"/>
    <xsd:element name="TOPIC" ma:index="3" nillable="true" ma:displayName="TOPIC" ma:format="Dropdown" ma:internalName="TOPIC" ma:readOnly="false">
      <xsd:simpleType>
        <xsd:restriction base="dms:Text">
          <xsd:maxLength value="255"/>
        </xsd:restriction>
      </xsd:simpleType>
    </xsd:element>
    <xsd:element name="TopicArea" ma:index="4" nillable="true" ma:displayName="Topic Area" ma:description="Tag/Topic Area" ma:format="Dropdown" ma:internalName="TopicArea" ma:readOnly="false">
      <xsd:simpleType>
        <xsd:restriction base="dms:Text">
          <xsd:maxLength value="255"/>
        </xsd:restriction>
      </xsd:simpleType>
    </xsd:element>
    <xsd:element name="Comments" ma:index="5" nillable="true" ma:displayName="Comments" ma:format="Dropdown" ma:internalName="Comments" ma:readOnly="false">
      <xsd:simpleType>
        <xsd:restriction base="dms:Note">
          <xsd:maxLength value="255"/>
        </xsd:restriction>
      </xsd:simpleType>
    </xsd:element>
    <xsd:element name="ContentDevelopmentLead" ma:index="6" nillable="true" ma:displayName="Content Development Lead" ma:description="Person responsible for developing product " ma:format="Dropdown" ma:list="UserInfo" ma:SharePointGroup="0" ma:internalName="ContentDevelopmentLead"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_x002d_Developers_x002d_Collaborators" ma:index="7" nillable="true" ma:displayName="Co-Developers-Collaborators" ma:description="Enter co-lead, collaborators, other staff roles" ma:format="Dropdown" ma:list="UserInfo" ma:SharePointGroup="0" ma:internalName="Co_x002d_Developers_x002d_Collaborator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ost_x002d_ProductionDistro" ma:index="8" nillable="true" ma:displayName="Post-Production Distro" ma:description="Brief Distro Plan overview - Social Media, Website, Email, Upload, etc." ma:format="Dropdown" ma:internalName="Post_x002d_ProductionDistro" ma:readOnly="false">
      <xsd:simpleType>
        <xsd:restriction base="dms:Note">
          <xsd:maxLength value="255"/>
        </xsd:restriction>
      </xsd:simpleType>
    </xsd:element>
    <xsd:element name="DistroAction" ma:index="9" nillable="true" ma:displayName="Distro Action" ma:description="Assigned person for distro" ma:format="Dropdown" ma:list="UserInfo" ma:SharePointGroup="0" ma:internalName="DistroAction"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Location" ma:index="20" nillable="true" ma:displayName="Location" ma:hidden="true"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PAOREVIEW" ma:index="30" nillable="true" ma:displayName="PAO REVIEW" ma:description="For PAO review" ma:format="Dropdown" ma:list="UserInfo" ma:SharePointGroup="0" ma:internalName="PAOREVIEW">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d9c03c-d90d-4816-855e-c4f711eccc5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cd51dbd-248e-46ae-8ec9-2b2f28deb1aa}" ma:internalName="TaxCatchAll" ma:readOnly="false" ma:showField="CatchAllData" ma:web="26d9c03c-d90d-4816-855e-c4f711eccc5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3442E2-F576-4421-BC22-5DEC5C44970E}">
  <ds:schemaRefs>
    <ds:schemaRef ds:uri="http://schemas.microsoft.com/sharepoint/v3/contenttype/forms"/>
  </ds:schemaRefs>
</ds:datastoreItem>
</file>

<file path=customXml/itemProps2.xml><?xml version="1.0" encoding="utf-8"?>
<ds:datastoreItem xmlns:ds="http://schemas.openxmlformats.org/officeDocument/2006/customXml" ds:itemID="{36964BA5-0498-4045-87C3-A741A5251E44}">
  <ds:schemaRefs>
    <ds:schemaRef ds:uri="http://schemas.microsoft.com/office/2006/metadata/properties"/>
    <ds:schemaRef ds:uri="26d9c03c-d90d-4816-855e-c4f711eccc59"/>
    <ds:schemaRef ds:uri="http://purl.org/dc/terms/"/>
    <ds:schemaRef ds:uri="http://schemas.microsoft.com/office/2006/documentManagement/types"/>
    <ds:schemaRef ds:uri="http://purl.org/dc/dcmitype/"/>
    <ds:schemaRef ds:uri="2d55a8c0-dcff-461e-98cf-116fa17af22b"/>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E8A81D-1E0A-451E-9175-CF3BC9AA261C}">
  <ds:schemaRefs>
    <ds:schemaRef ds:uri="26d9c03c-d90d-4816-855e-c4f711eccc59"/>
    <ds:schemaRef ds:uri="2d55a8c0-dcff-461e-98cf-116fa17af2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49</TotalTime>
  <Words>1979</Words>
  <Application>Microsoft Office PowerPoint</Application>
  <PresentationFormat>Widescreen</PresentationFormat>
  <Paragraphs>158</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Apostos</vt:lpstr>
      <vt:lpstr>Aptos</vt:lpstr>
      <vt:lpstr>Aptos Display</vt:lpstr>
      <vt:lpstr>Arial</vt:lpstr>
      <vt:lpstr>Calibri</vt:lpstr>
      <vt:lpstr>Segoe UI</vt:lpstr>
      <vt:lpstr>Times New Roman</vt:lpstr>
      <vt:lpstr>Office Theme</vt:lpstr>
      <vt:lpstr>Motorcycle Safety Stand-down</vt:lpstr>
      <vt:lpstr>PowerPoint Presentation</vt:lpstr>
      <vt:lpstr> In FY 2024, the Department of the Navy lost 23 Sailors and Marines to motorcycle crashes.   </vt:lpstr>
      <vt:lpstr>What We Know.</vt:lpstr>
      <vt:lpstr>What We Can Do. </vt:lpstr>
      <vt:lpstr>What to Wear.</vt:lpstr>
      <vt:lpstr>Know Your Bike and How to Use It.</vt:lpstr>
      <vt:lpstr>Be Visible.</vt:lpstr>
      <vt:lpstr>Drinking &amp; Driving</vt:lpstr>
      <vt:lpstr>Mental Strategies</vt:lpstr>
      <vt:lpstr>Ride Right.  Stay in the Fight.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Motorcycle Safety Stand-down</dc:title>
  <dc:creator>Murphy, Emiley L CIV USN COMNAVSAFECOM NOR VA (USA)</dc:creator>
  <cp:lastModifiedBy>Bonner, Lisa N CIV USN COMNAVSAFECOM NOR VA (USA)</cp:lastModifiedBy>
  <cp:revision>16</cp:revision>
  <dcterms:created xsi:type="dcterms:W3CDTF">2025-01-28T16:05:25Z</dcterms:created>
  <dcterms:modified xsi:type="dcterms:W3CDTF">2025-02-12T16:27:53Z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0x010100C4CB672D81C0EA479841CC17CDFBA083</vt:lpwstr>
  </property>
  <property fmtid="{D5CDD505-2E9C-101B-9397-08002B2CF9AE}" pid="3" name="MediaServiceImageTags">
    <vt:lpwstr/>
  </property>
</Properties>
</file>