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customXml/itemProps1.xml" ContentType="application/vnd.openxmlformats-officedocument.customXmlProperties+xml"/>
  <Default Extension="rels" ContentType="application/vnd.openxmlformats-package.relationship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Default Extension="gif" ContentType="image/gif"/>
  <Override PartName="/ppt/slideLayouts/slideLayout10.xml" ContentType="application/vnd.openxmlformats-officedocument.presentationml.slideLayout+xml"/>
  <Override PartName="/ppt/notesSlides/notesSlide6.xml" ContentType="application/vnd.openxmlformats-officedocument.presentationml.notesSlide+xml"/>
  <Default Extension="jpg" ContentType="image/jpe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Default Extension="png" ContentType="image/png"/>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Default Extension="jpeg" ContentType="image/jpeg"/>
  <Override PartName="/ppt/slides/slide1.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0" r:id="rId1"/>
  </p:sldMasterIdLst>
  <p:notesMasterIdLst>
    <p:notesMasterId r:id="rId15"/>
  </p:notesMasterIdLst>
  <p:handoutMasterIdLst>
    <p:handoutMasterId r:id="rId16"/>
  </p:handoutMasterIdLst>
  <p:sldIdLst>
    <p:sldId id="263" r:id="rId2"/>
    <p:sldId id="319" r:id="rId3"/>
    <p:sldId id="336" r:id="rId4"/>
    <p:sldId id="327" r:id="rId5"/>
    <p:sldId id="294" r:id="rId6"/>
    <p:sldId id="328" r:id="rId7"/>
    <p:sldId id="338" r:id="rId8"/>
    <p:sldId id="329" r:id="rId9"/>
    <p:sldId id="335" r:id="rId10"/>
    <p:sldId id="330" r:id="rId11"/>
    <p:sldId id="331" r:id="rId12"/>
    <p:sldId id="337" r:id="rId13"/>
    <p:sldId id="334" r:id="rId14"/>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06A53"/>
    <a:srgbClr val="FED62A"/>
    <a:srgbClr val="99CC00"/>
    <a:srgbClr val="0066CC"/>
    <a:srgbClr val="23417F"/>
    <a:srgbClr val="06432E"/>
    <a:srgbClr val="80FF00"/>
    <a:srgbClr val="EA8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77377" autoAdjust="0"/>
  </p:normalViewPr>
  <p:slideViewPr>
    <p:cSldViewPr>
      <p:cViewPr>
        <p:scale>
          <a:sx n="80" d="100"/>
          <a:sy n="80" d="100"/>
        </p:scale>
        <p:origin x="-117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53" y="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sz="1200" smtClean="0"/>
            </a:lvl1pPr>
          </a:lstStyle>
          <a:p>
            <a:pPr>
              <a:defRPr/>
            </a:pPr>
            <a:endParaRPr lang="en-US"/>
          </a:p>
        </p:txBody>
      </p:sp>
      <p:sp>
        <p:nvSpPr>
          <p:cNvPr id="3075" name="Rectangle 3"/>
          <p:cNvSpPr>
            <a:spLocks noGrp="1" noChangeArrowheads="1"/>
          </p:cNvSpPr>
          <p:nvPr>
            <p:ph type="dt" sz="quarter" idx="1"/>
          </p:nvPr>
        </p:nvSpPr>
        <p:spPr bwMode="auto">
          <a:xfrm>
            <a:off x="397256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a:defRPr sz="1200" smtClean="0"/>
            </a:lvl1pPr>
          </a:lstStyle>
          <a:p>
            <a:pPr>
              <a:defRPr/>
            </a:pPr>
            <a:endParaRPr lang="en-US"/>
          </a:p>
        </p:txBody>
      </p:sp>
      <p:sp>
        <p:nvSpPr>
          <p:cNvPr id="3076" name="Rectangle 4"/>
          <p:cNvSpPr>
            <a:spLocks noGrp="1" noChangeArrowheads="1"/>
          </p:cNvSpPr>
          <p:nvPr>
            <p:ph type="ftr" sz="quarter" idx="2"/>
          </p:nvPr>
        </p:nvSpPr>
        <p:spPr bwMode="auto">
          <a:xfrm>
            <a:off x="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sz="1200" smtClean="0"/>
            </a:lvl1pPr>
          </a:lstStyle>
          <a:p>
            <a:pPr>
              <a:defRPr/>
            </a:pPr>
            <a:r>
              <a:rPr lang="en-US"/>
              <a:t>©National Safety Council 2010</a:t>
            </a:r>
          </a:p>
        </p:txBody>
      </p:sp>
      <p:sp>
        <p:nvSpPr>
          <p:cNvPr id="3077" name="Rectangle 5"/>
          <p:cNvSpPr>
            <a:spLocks noGrp="1" noChangeArrowheads="1"/>
          </p:cNvSpPr>
          <p:nvPr>
            <p:ph type="sldNum" sz="quarter" idx="3"/>
          </p:nvPr>
        </p:nvSpPr>
        <p:spPr bwMode="auto">
          <a:xfrm>
            <a:off x="397256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a:defRPr sz="1200" smtClean="0"/>
            </a:lvl1pPr>
          </a:lstStyle>
          <a:p>
            <a:pPr>
              <a:defRPr/>
            </a:pPr>
            <a:fld id="{D54E16D3-32D1-49F7-80C2-52EF38F9CF4A}" type="slidenum">
              <a:rPr lang="en-US"/>
              <a:pPr>
                <a:defRPr/>
              </a:pPr>
              <a:t>‹#›</a:t>
            </a:fld>
            <a:endParaRPr lang="en-US"/>
          </a:p>
        </p:txBody>
      </p:sp>
    </p:spTree>
    <p:extLst>
      <p:ext uri="{BB962C8B-B14F-4D97-AF65-F5344CB8AC3E}">
        <p14:creationId xmlns:p14="http://schemas.microsoft.com/office/powerpoint/2010/main" val="50306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sz="1200" smtClean="0"/>
            </a:lvl1pPr>
          </a:lstStyle>
          <a:p>
            <a:pPr>
              <a:defRPr/>
            </a:pPr>
            <a:endParaRPr lang="en-US"/>
          </a:p>
        </p:txBody>
      </p:sp>
      <p:sp>
        <p:nvSpPr>
          <p:cNvPr id="5123" name="Rectangle 3"/>
          <p:cNvSpPr>
            <a:spLocks noGrp="1" noChangeArrowheads="1"/>
          </p:cNvSpPr>
          <p:nvPr>
            <p:ph type="dt" idx="1"/>
          </p:nvPr>
        </p:nvSpPr>
        <p:spPr bwMode="auto">
          <a:xfrm>
            <a:off x="397256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a:defRPr sz="1200" smtClean="0"/>
            </a:lvl1pPr>
          </a:lstStyle>
          <a:p>
            <a:pPr>
              <a:defRPr/>
            </a:pPr>
            <a:endParaRPr lang="en-US"/>
          </a:p>
        </p:txBody>
      </p:sp>
      <p:sp>
        <p:nvSpPr>
          <p:cNvPr id="419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sz="1200" smtClean="0"/>
            </a:lvl1pPr>
          </a:lstStyle>
          <a:p>
            <a:pPr>
              <a:defRPr/>
            </a:pPr>
            <a:r>
              <a:rPr lang="en-US"/>
              <a:t>©National Safety Council 2010</a:t>
            </a:r>
          </a:p>
        </p:txBody>
      </p:sp>
      <p:sp>
        <p:nvSpPr>
          <p:cNvPr id="5127"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a:defRPr sz="1200" smtClean="0"/>
            </a:lvl1pPr>
          </a:lstStyle>
          <a:p>
            <a:pPr>
              <a:defRPr/>
            </a:pPr>
            <a:fld id="{04B7A38B-1E03-4F83-A4C6-155FEB0F6EE3}" type="slidenum">
              <a:rPr lang="en-US"/>
              <a:pPr>
                <a:defRPr/>
              </a:pPr>
              <a:t>‹#›</a:t>
            </a:fld>
            <a:endParaRPr lang="en-US"/>
          </a:p>
        </p:txBody>
      </p:sp>
    </p:spTree>
    <p:extLst>
      <p:ext uri="{BB962C8B-B14F-4D97-AF65-F5344CB8AC3E}">
        <p14:creationId xmlns:p14="http://schemas.microsoft.com/office/powerpoint/2010/main" val="80636064"/>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6"/>
          <p:cNvSpPr>
            <a:spLocks noGrp="1" noChangeArrowheads="1"/>
          </p:cNvSpPr>
          <p:nvPr>
            <p:ph type="ftr" sz="quarter" idx="4"/>
          </p:nvPr>
        </p:nvSpPr>
        <p:spPr>
          <a:noFill/>
        </p:spPr>
        <p:txBody>
          <a:bodyPr/>
          <a:lstStyle/>
          <a:p>
            <a:r>
              <a:rPr lang="en-US"/>
              <a:t>©National Safety Council 2010</a:t>
            </a:r>
          </a:p>
        </p:txBody>
      </p:sp>
      <p:sp>
        <p:nvSpPr>
          <p:cNvPr id="43011" name="Rectangle 7"/>
          <p:cNvSpPr>
            <a:spLocks noGrp="1" noChangeArrowheads="1"/>
          </p:cNvSpPr>
          <p:nvPr>
            <p:ph type="sldNum" sz="quarter" idx="5"/>
          </p:nvPr>
        </p:nvSpPr>
        <p:spPr>
          <a:noFill/>
        </p:spPr>
        <p:txBody>
          <a:bodyPr/>
          <a:lstStyle/>
          <a:p>
            <a:fld id="{C9259436-444B-4279-A5A2-D9C3D11F5F8D}" type="slidenum">
              <a:rPr lang="en-US"/>
              <a:pPr/>
              <a:t>1</a:t>
            </a:fld>
            <a:endParaRPr lang="en-US"/>
          </a:p>
        </p:txBody>
      </p:sp>
      <p:sp>
        <p:nvSpPr>
          <p:cNvPr id="43012" name="Rectangle 2"/>
          <p:cNvSpPr>
            <a:spLocks noGrp="1" noRot="1" noChangeAspect="1" noChangeArrowheads="1" noTextEdit="1"/>
          </p:cNvSpPr>
          <p:nvPr>
            <p:ph type="sldImg"/>
          </p:nvPr>
        </p:nvSpPr>
        <p:spPr>
          <a:ln/>
        </p:spPr>
      </p:sp>
      <p:sp>
        <p:nvSpPr>
          <p:cNvPr id="43013"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6"/>
          <p:cNvSpPr>
            <a:spLocks noGrp="1" noChangeArrowheads="1"/>
          </p:cNvSpPr>
          <p:nvPr>
            <p:ph type="ftr" sz="quarter" idx="4"/>
          </p:nvPr>
        </p:nvSpPr>
        <p:spPr>
          <a:noFill/>
        </p:spPr>
        <p:txBody>
          <a:bodyPr/>
          <a:lstStyle/>
          <a:p>
            <a:r>
              <a:rPr lang="en-US"/>
              <a:t>©National Safety Council 2010</a:t>
            </a:r>
          </a:p>
        </p:txBody>
      </p:sp>
      <p:sp>
        <p:nvSpPr>
          <p:cNvPr id="71683" name="Rectangle 7"/>
          <p:cNvSpPr>
            <a:spLocks noGrp="1" noChangeArrowheads="1"/>
          </p:cNvSpPr>
          <p:nvPr>
            <p:ph type="sldNum" sz="quarter" idx="5"/>
          </p:nvPr>
        </p:nvSpPr>
        <p:spPr>
          <a:noFill/>
        </p:spPr>
        <p:txBody>
          <a:bodyPr/>
          <a:lstStyle/>
          <a:p>
            <a:fld id="{78325A8F-C4FA-4DA0-ACAC-4AE8A37D0D9F}" type="slidenum">
              <a:rPr lang="en-US"/>
              <a:pPr/>
              <a:t>2</a:t>
            </a:fld>
            <a:endParaRPr lang="en-US"/>
          </a:p>
        </p:txBody>
      </p:sp>
      <p:sp>
        <p:nvSpPr>
          <p:cNvPr id="71684" name="Rectangle 2"/>
          <p:cNvSpPr>
            <a:spLocks noGrp="1" noRot="1" noChangeAspect="1" noChangeArrowheads="1" noTextEdit="1"/>
          </p:cNvSpPr>
          <p:nvPr>
            <p:ph type="sldImg"/>
          </p:nvPr>
        </p:nvSpPr>
        <p:spPr>
          <a:ln/>
        </p:spPr>
      </p:sp>
      <p:sp>
        <p:nvSpPr>
          <p:cNvPr id="71685" name="Rectangle 3"/>
          <p:cNvSpPr>
            <a:spLocks noGrp="1" noChangeArrowheads="1"/>
          </p:cNvSpPr>
          <p:nvPr>
            <p:ph type="body" idx="1"/>
          </p:nvPr>
        </p:nvSpPr>
        <p:spPr>
          <a:noFill/>
          <a:ln/>
        </p:spPr>
        <p:txBody>
          <a:bodyPr/>
          <a:lstStyle/>
          <a:p>
            <a:pPr eaLnBrk="1" hangingPunct="1">
              <a:lnSpc>
                <a:spcPct val="90000"/>
              </a:lnSpc>
              <a:spcBef>
                <a:spcPct val="35000"/>
              </a:spcBef>
              <a:buClr>
                <a:srgbClr val="FF9900"/>
              </a:buClr>
              <a:buFont typeface="Wingdings 2" pitchFamily="18" charset="2"/>
              <a:buNone/>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6"/>
          <p:cNvSpPr>
            <a:spLocks noGrp="1" noChangeArrowheads="1"/>
          </p:cNvSpPr>
          <p:nvPr>
            <p:ph type="ftr" sz="quarter" idx="4"/>
          </p:nvPr>
        </p:nvSpPr>
        <p:spPr>
          <a:noFill/>
        </p:spPr>
        <p:txBody>
          <a:bodyPr/>
          <a:lstStyle/>
          <a:p>
            <a:r>
              <a:rPr lang="en-US"/>
              <a:t>©National Safety Council 2010</a:t>
            </a:r>
          </a:p>
        </p:txBody>
      </p:sp>
      <p:sp>
        <p:nvSpPr>
          <p:cNvPr id="71683" name="Rectangle 7"/>
          <p:cNvSpPr>
            <a:spLocks noGrp="1" noChangeArrowheads="1"/>
          </p:cNvSpPr>
          <p:nvPr>
            <p:ph type="sldNum" sz="quarter" idx="5"/>
          </p:nvPr>
        </p:nvSpPr>
        <p:spPr>
          <a:noFill/>
        </p:spPr>
        <p:txBody>
          <a:bodyPr/>
          <a:lstStyle/>
          <a:p>
            <a:fld id="{78325A8F-C4FA-4DA0-ACAC-4AE8A37D0D9F}" type="slidenum">
              <a:rPr lang="en-US"/>
              <a:pPr/>
              <a:t>3</a:t>
            </a:fld>
            <a:endParaRPr lang="en-US"/>
          </a:p>
        </p:txBody>
      </p:sp>
      <p:sp>
        <p:nvSpPr>
          <p:cNvPr id="71684" name="Rectangle 2"/>
          <p:cNvSpPr>
            <a:spLocks noGrp="1" noRot="1" noChangeAspect="1" noChangeArrowheads="1" noTextEdit="1"/>
          </p:cNvSpPr>
          <p:nvPr>
            <p:ph type="sldImg"/>
          </p:nvPr>
        </p:nvSpPr>
        <p:spPr>
          <a:ln/>
        </p:spPr>
      </p:sp>
      <p:sp>
        <p:nvSpPr>
          <p:cNvPr id="71685" name="Rectangle 3"/>
          <p:cNvSpPr>
            <a:spLocks noGrp="1" noChangeArrowheads="1"/>
          </p:cNvSpPr>
          <p:nvPr>
            <p:ph type="body" idx="1"/>
          </p:nvPr>
        </p:nvSpPr>
        <p:spPr>
          <a:noFill/>
          <a:ln/>
        </p:spPr>
        <p:txBody>
          <a:bodyPr/>
          <a:lstStyle/>
          <a:p>
            <a:pPr eaLnBrk="1" hangingPunct="1">
              <a:lnSpc>
                <a:spcPct val="90000"/>
              </a:lnSpc>
              <a:spcBef>
                <a:spcPct val="35000"/>
              </a:spcBef>
              <a:buClr>
                <a:srgbClr val="FF9900"/>
              </a:buClr>
              <a:buFont typeface="Wingdings 2" pitchFamily="18" charset="2"/>
              <a:buNone/>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6"/>
          <p:cNvSpPr>
            <a:spLocks noGrp="1" noChangeArrowheads="1"/>
          </p:cNvSpPr>
          <p:nvPr>
            <p:ph type="ftr" sz="quarter" idx="4"/>
          </p:nvPr>
        </p:nvSpPr>
        <p:spPr>
          <a:noFill/>
        </p:spPr>
        <p:txBody>
          <a:bodyPr/>
          <a:lstStyle/>
          <a:p>
            <a:r>
              <a:rPr lang="en-US"/>
              <a:t>©National Safety Council 2010</a:t>
            </a:r>
          </a:p>
        </p:txBody>
      </p:sp>
      <p:sp>
        <p:nvSpPr>
          <p:cNvPr id="70659" name="Rectangle 7"/>
          <p:cNvSpPr>
            <a:spLocks noGrp="1" noChangeArrowheads="1"/>
          </p:cNvSpPr>
          <p:nvPr>
            <p:ph type="sldNum" sz="quarter" idx="5"/>
          </p:nvPr>
        </p:nvSpPr>
        <p:spPr>
          <a:noFill/>
        </p:spPr>
        <p:txBody>
          <a:bodyPr/>
          <a:lstStyle/>
          <a:p>
            <a:fld id="{6867CC52-F8A9-48BB-95B9-2F346F1B2EAA}" type="slidenum">
              <a:rPr lang="en-US"/>
              <a:pPr/>
              <a:t>4</a:t>
            </a:fld>
            <a:endParaRPr lang="en-US"/>
          </a:p>
        </p:txBody>
      </p:sp>
      <p:sp>
        <p:nvSpPr>
          <p:cNvPr id="70660" name="Rectangle 2"/>
          <p:cNvSpPr>
            <a:spLocks noGrp="1" noRot="1" noChangeAspect="1" noChangeArrowheads="1" noTextEdit="1"/>
          </p:cNvSpPr>
          <p:nvPr>
            <p:ph type="sldImg"/>
          </p:nvPr>
        </p:nvSpPr>
        <p:spPr>
          <a:ln/>
        </p:spPr>
      </p:sp>
      <p:sp>
        <p:nvSpPr>
          <p:cNvPr id="70661" name="Rectangle 3"/>
          <p:cNvSpPr>
            <a:spLocks noGrp="1" noChangeArrowheads="1"/>
          </p:cNvSpPr>
          <p:nvPr>
            <p:ph type="body" idx="1"/>
          </p:nvPr>
        </p:nvSpPr>
        <p:spPr>
          <a:noFill/>
          <a:ln/>
        </p:spPr>
        <p:txBody>
          <a:bodyPr/>
          <a:lstStyle/>
          <a:p>
            <a:pPr eaLnBrk="1" hangingPunct="1">
              <a:spcBef>
                <a:spcPct val="35000"/>
              </a:spcBef>
              <a:buClr>
                <a:srgbClr val="FF9900"/>
              </a:buClr>
              <a:buFont typeface="Wingdings 2" pitchFamily="18" charset="2"/>
              <a:buNone/>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6"/>
          <p:cNvSpPr>
            <a:spLocks noGrp="1" noChangeArrowheads="1"/>
          </p:cNvSpPr>
          <p:nvPr>
            <p:ph type="ftr" sz="quarter" idx="4"/>
          </p:nvPr>
        </p:nvSpPr>
        <p:spPr>
          <a:noFill/>
        </p:spPr>
        <p:txBody>
          <a:bodyPr/>
          <a:lstStyle/>
          <a:p>
            <a:r>
              <a:rPr lang="en-US"/>
              <a:t>©National Safety Council 2010</a:t>
            </a:r>
          </a:p>
        </p:txBody>
      </p:sp>
      <p:sp>
        <p:nvSpPr>
          <p:cNvPr id="54275" name="Rectangle 7"/>
          <p:cNvSpPr>
            <a:spLocks noGrp="1" noChangeArrowheads="1"/>
          </p:cNvSpPr>
          <p:nvPr>
            <p:ph type="sldNum" sz="quarter" idx="5"/>
          </p:nvPr>
        </p:nvSpPr>
        <p:spPr>
          <a:noFill/>
        </p:spPr>
        <p:txBody>
          <a:bodyPr/>
          <a:lstStyle/>
          <a:p>
            <a:fld id="{8973D1B9-30C3-4CB7-AFFE-B28145CDA2CE}" type="slidenum">
              <a:rPr lang="en-US"/>
              <a:pPr/>
              <a:t>5</a:t>
            </a:fld>
            <a:endParaRPr lang="en-US"/>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noFill/>
          <a:ln/>
        </p:spPr>
        <p:txBody>
          <a:bodyPr/>
          <a:lstStyle/>
          <a:p>
            <a:pPr eaLnBrk="1" hangingPunct="1"/>
            <a:r>
              <a:rPr lang="en-US" b="1" dirty="0" smtClean="0"/>
              <a:t>Mishaps</a:t>
            </a:r>
            <a:r>
              <a:rPr lang="en-US" dirty="0" smtClean="0"/>
              <a:t>: Try to include clear, succinct information about causes, how to prevent and other lessons learned. Near-mishaps also meaningful.</a:t>
            </a:r>
          </a:p>
          <a:p>
            <a:pPr eaLnBrk="1" hangingPunct="1"/>
            <a:r>
              <a:rPr lang="en-US" b="1" dirty="0" smtClean="0"/>
              <a:t>Trends</a:t>
            </a:r>
            <a:r>
              <a:rPr lang="en-US" dirty="0" smtClean="0"/>
              <a:t>: Mishap-free streaks and downward trends are always good. However, safety “news” is usually bad because the latest fatality if always of immediate interest. Data help establish the existence of an issue.</a:t>
            </a:r>
          </a:p>
          <a:p>
            <a:pPr eaLnBrk="1" hangingPunct="1"/>
            <a:r>
              <a:rPr lang="en-US" b="1" dirty="0" smtClean="0"/>
              <a:t>Hazard Alerts</a:t>
            </a:r>
            <a:r>
              <a:rPr lang="en-US" b="0" dirty="0" smtClean="0"/>
              <a:t>: These are a staple of safety briefings when new and/or unexpected hazards appear in the workplace or the local environment.</a:t>
            </a:r>
            <a:endParaRPr lang="en-US" b="1" dirty="0" smtClean="0"/>
          </a:p>
          <a:p>
            <a:pPr eaLnBrk="1" hangingPunct="1">
              <a:buClr>
                <a:srgbClr val="FF9900"/>
              </a:buClr>
              <a:buFont typeface="Wingdings 2" pitchFamily="18" charset="2"/>
              <a:buNone/>
            </a:pPr>
            <a:r>
              <a:rPr lang="en-US" b="1" dirty="0" smtClean="0"/>
              <a:t>Rules and policy</a:t>
            </a:r>
            <a:r>
              <a:rPr lang="en-US" dirty="0" smtClean="0"/>
              <a:t>: These are necessary, but tend to be dull.</a:t>
            </a:r>
          </a:p>
          <a:p>
            <a:pPr eaLnBrk="1" hangingPunct="1">
              <a:buClr>
                <a:srgbClr val="FF9900"/>
              </a:buClr>
              <a:buFont typeface="Wingdings 2" pitchFamily="18" charset="2"/>
              <a:buNone/>
            </a:pPr>
            <a:r>
              <a:rPr lang="en-US" b="1" dirty="0" smtClean="0"/>
              <a:t>Anecdotes</a:t>
            </a:r>
            <a:r>
              <a:rPr lang="en-US" dirty="0" smtClean="0"/>
              <a:t> – People like and respond to stories. This is why reporters always find someone who is personally involved in an issue that the reporter</a:t>
            </a:r>
            <a:r>
              <a:rPr lang="en-US" baseline="0" dirty="0" smtClean="0"/>
              <a:t> is writing about</a:t>
            </a:r>
            <a:r>
              <a:rPr lang="en-US" dirty="0" smtClean="0"/>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©National Safety Council 2010</a:t>
            </a:r>
            <a:endParaRPr lang="en-US"/>
          </a:p>
        </p:txBody>
      </p:sp>
      <p:sp>
        <p:nvSpPr>
          <p:cNvPr id="5" name="Slide Number Placeholder 4"/>
          <p:cNvSpPr>
            <a:spLocks noGrp="1"/>
          </p:cNvSpPr>
          <p:nvPr>
            <p:ph type="sldNum" sz="quarter" idx="11"/>
          </p:nvPr>
        </p:nvSpPr>
        <p:spPr/>
        <p:txBody>
          <a:bodyPr/>
          <a:lstStyle/>
          <a:p>
            <a:pPr>
              <a:defRPr/>
            </a:pPr>
            <a:fld id="{04B7A38B-1E03-4F83-A4C6-155FEB0F6EE3}" type="slidenum">
              <a:rPr lang="en-US" smtClean="0"/>
              <a:pPr>
                <a:defRPr/>
              </a:pPr>
              <a:t>13</a:t>
            </a:fld>
            <a:endParaRPr lang="en-US"/>
          </a:p>
        </p:txBody>
      </p:sp>
    </p:spTree>
    <p:extLst>
      <p:ext uri="{BB962C8B-B14F-4D97-AF65-F5344CB8AC3E}">
        <p14:creationId xmlns:p14="http://schemas.microsoft.com/office/powerpoint/2010/main" val="31657624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smtClean="0">
                <a:solidFill>
                  <a:srgbClr val="FFFFFF"/>
                </a:solidFill>
              </a:defRPr>
            </a:lvl1pPr>
            <a:extLst/>
          </a:lstStyle>
          <a:p>
            <a:pPr>
              <a:defRPr/>
            </a:pPr>
            <a:fld id="{151B5A52-B659-45C4-8CEE-AF06A33B20C7}" type="datetimeFigureOut">
              <a:rPr lang="en-US"/>
              <a:pPr>
                <a:defRPr/>
              </a:pPr>
              <a:t>8/15/2014</a:t>
            </a:fld>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smtClean="0">
                <a:solidFill>
                  <a:srgbClr val="FFFFFF"/>
                </a:solidFill>
              </a:defRPr>
            </a:lvl1pPr>
            <a:extLst/>
          </a:lstStyle>
          <a:p>
            <a:pPr>
              <a:defRPr/>
            </a:pPr>
            <a:fld id="{C330978E-2E6D-44B6-A884-20A3C554DA8E}"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0282B73-98FD-4DDD-BBDC-4FD1A83CA063}" type="datetimeFigureOut">
              <a:rPr lang="en-US"/>
              <a:pPr>
                <a:defRPr/>
              </a:pPr>
              <a:t>8/15/2014</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90590FF-2319-4316-B571-9AC86B57780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FFA65CD4-4DB6-485B-BA36-8274D01EBC8D}" type="datetimeFigureOut">
              <a:rPr lang="en-US"/>
              <a:pPr>
                <a:defRPr/>
              </a:pPr>
              <a:t>8/15/2014</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449D9EA-9F02-4B45-8024-BA42DE0E629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2ED3B2F4-37A7-4F31-BD7E-60DEF9E97F8B}" type="datetimeFigureOut">
              <a:rPr lang="en-US"/>
              <a:pPr>
                <a:defRPr/>
              </a:pPr>
              <a:t>8/15/2014</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5D56AFD3-0AD5-4EB6-AB09-0A51D38365E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A9371E00-E06D-4AB9-8C86-548567882589}" type="datetimeFigureOut">
              <a:rPr lang="en-US"/>
              <a:pPr>
                <a:defRPr/>
              </a:pPr>
              <a:t>8/15/2014</a:t>
            </a:fld>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E0B1E8F7-B12B-4301-8820-1792EFB643F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9"/>
          <p:cNvSpPr>
            <a:spLocks noGrp="1"/>
          </p:cNvSpPr>
          <p:nvPr>
            <p:ph type="dt" sz="half" idx="10"/>
          </p:nvPr>
        </p:nvSpPr>
        <p:spPr/>
        <p:txBody>
          <a:bodyPr/>
          <a:lstStyle>
            <a:lvl1pPr>
              <a:defRPr/>
            </a:lvl1pPr>
          </a:lstStyle>
          <a:p>
            <a:pPr>
              <a:defRPr/>
            </a:pPr>
            <a:fld id="{8478C931-12D4-4252-AF5A-D6FEBD080358}" type="datetimeFigureOut">
              <a:rPr lang="en-US"/>
              <a:pPr>
                <a:defRPr/>
              </a:pPr>
              <a:t>8/15/2014</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44B4BCB8-1BB4-4ED6-8EB2-2E6073E4DE1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9937EE53-4509-42B1-A484-1BFA62CC7358}" type="datetimeFigureOut">
              <a:rPr lang="en-US"/>
              <a:pPr>
                <a:defRPr/>
              </a:pPr>
              <a:t>8/15/2014</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A0793DE2-6E90-4794-BE5F-4966387F182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82B73D28-2AB1-4F39-BF10-761CD1CB4F5D}" type="datetimeFigureOut">
              <a:rPr lang="en-US"/>
              <a:pPr>
                <a:defRPr/>
              </a:pPr>
              <a:t>8/15/2014</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8390BBF3-991F-4103-BA4D-41E79810964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39A15DE0-DE80-4463-8F11-D5665DA6995A}" type="datetimeFigureOut">
              <a:rPr lang="en-US"/>
              <a:pPr>
                <a:defRPr/>
              </a:pPr>
              <a:t>8/15/2014</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8E7265F4-E8D3-4557-913C-F53FF489DE2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279FA022-F413-4BF5-B4BB-75DBCF2ADC6B}" type="datetimeFigureOut">
              <a:rPr lang="en-US"/>
              <a:pPr>
                <a:defRPr/>
              </a:pPr>
              <a:t>8/15/2014</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1D444E26-9CAD-44B9-B89F-ACC35132B2E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Right Triangle 6"/>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smtClean="0">
                <a:solidFill>
                  <a:schemeClr val="tx1"/>
                </a:solidFill>
              </a:defRPr>
            </a:lvl1pPr>
            <a:extLst/>
          </a:lstStyle>
          <a:p>
            <a:pPr>
              <a:defRPr/>
            </a:pPr>
            <a:fld id="{A44F9D6C-3BDE-4CEC-9BB6-C59F1EC60E7D}" type="datetimeFigureOut">
              <a:rPr lang="en-US"/>
              <a:pPr>
                <a:defRPr/>
              </a:pPr>
              <a:t>8/15/2014</a:t>
            </a:fld>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smtClean="0">
                <a:solidFill>
                  <a:schemeClr val="tx1"/>
                </a:solidFill>
              </a:defRPr>
            </a:lvl1pPr>
            <a:extLst/>
          </a:lstStyle>
          <a:p>
            <a:pPr>
              <a:defRPr/>
            </a:pPr>
            <a:fld id="{F692B0E4-B3AC-4D44-9555-4184C659A12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smtClean="0">
                <a:solidFill>
                  <a:schemeClr val="tx1"/>
                </a:solidFill>
              </a:defRPr>
            </a:lvl1pPr>
            <a:extLst/>
          </a:lstStyle>
          <a:p>
            <a:pPr>
              <a:defRPr/>
            </a:pPr>
            <a:fld id="{8B29F3A3-0256-43EC-943F-EE9DC5AF6BF1}" type="datetimeFigureOut">
              <a:rPr lang="en-US"/>
              <a:pPr>
                <a:defRPr/>
              </a:pPr>
              <a:t>8/15/2014</a:t>
            </a:fld>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dirty="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smtClean="0">
                <a:solidFill>
                  <a:schemeClr val="tx1"/>
                </a:solidFill>
              </a:defRPr>
            </a:lvl1pPr>
            <a:extLst/>
          </a:lstStyle>
          <a:p>
            <a:pPr>
              <a:defRPr/>
            </a:pPr>
            <a:fld id="{C264E752-428B-474B-BF18-5F6388F05B5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3" r:id="rId1"/>
    <p:sldLayoutId id="2147483677" r:id="rId2"/>
    <p:sldLayoutId id="2147483684" r:id="rId3"/>
    <p:sldLayoutId id="2147483678" r:id="rId4"/>
    <p:sldLayoutId id="2147483685" r:id="rId5"/>
    <p:sldLayoutId id="2147483679" r:id="rId6"/>
    <p:sldLayoutId id="2147483680" r:id="rId7"/>
    <p:sldLayoutId id="2147483686" r:id="rId8"/>
    <p:sldLayoutId id="2147483687" r:id="rId9"/>
    <p:sldLayoutId id="2147483681" r:id="rId10"/>
    <p:sldLayoutId id="2147483682" r:id="rId1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5257800"/>
            <a:ext cx="1447800" cy="1447800"/>
          </a:xfrm>
          <a:prstGeom prst="rect">
            <a:avLst/>
          </a:prstGeom>
        </p:spPr>
      </p:pic>
      <p:sp>
        <p:nvSpPr>
          <p:cNvPr id="8" name="TextBox 7"/>
          <p:cNvSpPr txBox="1"/>
          <p:nvPr/>
        </p:nvSpPr>
        <p:spPr>
          <a:xfrm>
            <a:off x="1312461" y="2556808"/>
            <a:ext cx="6506911" cy="1938992"/>
          </a:xfrm>
          <a:prstGeom prst="rect">
            <a:avLst/>
          </a:prstGeom>
          <a:solidFill>
            <a:schemeClr val="tx1">
              <a:alpha val="50000"/>
            </a:schemeClr>
          </a:solidFill>
        </p:spPr>
        <p:txBody>
          <a:bodyPr wrap="none" rtlCol="0">
            <a:spAutoFit/>
          </a:bodyPr>
          <a:lstStyle/>
          <a:p>
            <a:pPr algn="ctr"/>
            <a:r>
              <a:rPr lang="en-US" sz="5400" dirty="0" smtClean="0">
                <a:solidFill>
                  <a:schemeClr val="bg1"/>
                </a:solidFill>
                <a:latin typeface="+mj-lt"/>
              </a:rPr>
              <a:t>How to Build</a:t>
            </a:r>
          </a:p>
          <a:p>
            <a:pPr algn="ctr"/>
            <a:r>
              <a:rPr lang="en-US" sz="6600" dirty="0">
                <a:solidFill>
                  <a:srgbClr val="FED62A"/>
                </a:solidFill>
                <a:latin typeface="+mj-lt"/>
              </a:rPr>
              <a:t>Safety </a:t>
            </a:r>
            <a:r>
              <a:rPr lang="en-US" sz="6600" dirty="0" smtClean="0">
                <a:solidFill>
                  <a:srgbClr val="FED62A"/>
                </a:solidFill>
                <a:latin typeface="+mj-lt"/>
              </a:rPr>
              <a:t>Briefings</a:t>
            </a:r>
            <a:endParaRPr lang="en-US" sz="6600" dirty="0">
              <a:solidFill>
                <a:srgbClr val="FED62A"/>
              </a:solidFill>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0"/>
              </a:spcBef>
              <a:spcAft>
                <a:spcPts val="1200"/>
              </a:spcAft>
              <a:buSzPct val="100000"/>
            </a:pPr>
            <a:r>
              <a:rPr lang="en-US" dirty="0" smtClean="0"/>
              <a:t>Remember the ORM saying: “Change is the mother of all risks.”</a:t>
            </a:r>
          </a:p>
          <a:p>
            <a:pPr>
              <a:spcBef>
                <a:spcPts val="0"/>
              </a:spcBef>
              <a:spcAft>
                <a:spcPts val="1200"/>
              </a:spcAft>
              <a:buSzPct val="100000"/>
            </a:pPr>
            <a:r>
              <a:rPr lang="en-US" dirty="0" smtClean="0"/>
              <a:t>Are there any new hazards in your locality and environment?</a:t>
            </a:r>
          </a:p>
          <a:p>
            <a:pPr>
              <a:spcBef>
                <a:spcPts val="0"/>
              </a:spcBef>
              <a:spcAft>
                <a:spcPts val="1200"/>
              </a:spcAft>
              <a:buSzPct val="100000"/>
            </a:pPr>
            <a:r>
              <a:rPr lang="en-US" dirty="0" smtClean="0"/>
              <a:t>New pieces of equipment, unfamiliar tasks and new work processes all bring risks</a:t>
            </a:r>
          </a:p>
          <a:p>
            <a:pPr>
              <a:spcBef>
                <a:spcPts val="0"/>
              </a:spcBef>
              <a:spcAft>
                <a:spcPts val="1200"/>
              </a:spcAft>
              <a:buSzPct val="100000"/>
            </a:pPr>
            <a:endParaRPr lang="en-US" dirty="0"/>
          </a:p>
        </p:txBody>
      </p:sp>
      <p:sp>
        <p:nvSpPr>
          <p:cNvPr id="3" name="Title 2"/>
          <p:cNvSpPr>
            <a:spLocks noGrp="1"/>
          </p:cNvSpPr>
          <p:nvPr>
            <p:ph type="title"/>
          </p:nvPr>
        </p:nvSpPr>
        <p:spPr/>
        <p:txBody>
          <a:bodyPr/>
          <a:lstStyle/>
          <a:p>
            <a:r>
              <a:rPr lang="en-US" dirty="0" smtClean="0"/>
              <a:t>Hazard alerts</a:t>
            </a:r>
            <a:endParaRPr lang="en-US" dirty="0"/>
          </a:p>
        </p:txBody>
      </p:sp>
    </p:spTree>
    <p:extLst>
      <p:ext uri="{BB962C8B-B14F-4D97-AF65-F5344CB8AC3E}">
        <p14:creationId xmlns:p14="http://schemas.microsoft.com/office/powerpoint/2010/main" val="3910708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0"/>
              </a:spcBef>
              <a:spcAft>
                <a:spcPts val="1200"/>
              </a:spcAft>
              <a:buSzPct val="100000"/>
            </a:pPr>
            <a:r>
              <a:rPr lang="en-US" dirty="0" smtClean="0"/>
              <a:t>Are new safety-related policies taking effect?</a:t>
            </a:r>
          </a:p>
          <a:p>
            <a:pPr>
              <a:spcBef>
                <a:spcPts val="0"/>
              </a:spcBef>
              <a:spcAft>
                <a:spcPts val="1200"/>
              </a:spcAft>
              <a:buSzPct val="100000"/>
            </a:pPr>
            <a:r>
              <a:rPr lang="en-US" dirty="0" smtClean="0"/>
              <a:t>Do mishaps, near-mishaps, safety surveys or inspections show that personnel aren’t following guidance?</a:t>
            </a:r>
          </a:p>
          <a:p>
            <a:pPr>
              <a:spcBef>
                <a:spcPts val="0"/>
              </a:spcBef>
              <a:spcAft>
                <a:spcPts val="1200"/>
              </a:spcAft>
              <a:buSzPct val="100000"/>
            </a:pPr>
            <a:r>
              <a:rPr lang="en-US" dirty="0" smtClean="0"/>
              <a:t>People are more likely to follow the rules if:</a:t>
            </a:r>
          </a:p>
          <a:p>
            <a:pPr lvl="1">
              <a:spcBef>
                <a:spcPts val="0"/>
              </a:spcBef>
              <a:spcAft>
                <a:spcPts val="1200"/>
              </a:spcAft>
              <a:buClr>
                <a:srgbClr val="009900"/>
              </a:buClr>
              <a:buFont typeface="Wingdings" panose="05000000000000000000" pitchFamily="2" charset="2"/>
              <a:buChar char="ü"/>
            </a:pPr>
            <a:r>
              <a:rPr lang="en-US" dirty="0" smtClean="0">
                <a:solidFill>
                  <a:srgbClr val="C00000"/>
                </a:solidFill>
              </a:rPr>
              <a:t> </a:t>
            </a:r>
            <a:r>
              <a:rPr lang="en-US" dirty="0" smtClean="0">
                <a:solidFill>
                  <a:srgbClr val="009900"/>
                </a:solidFill>
              </a:rPr>
              <a:t>They understand the reason behind the rule</a:t>
            </a:r>
            <a:r>
              <a:rPr lang="en-US" dirty="0" smtClean="0"/>
              <a:t>, and</a:t>
            </a:r>
          </a:p>
          <a:p>
            <a:pPr lvl="1">
              <a:spcBef>
                <a:spcPts val="0"/>
              </a:spcBef>
              <a:spcAft>
                <a:spcPts val="1200"/>
              </a:spcAft>
              <a:buClr>
                <a:srgbClr val="009900"/>
              </a:buClr>
              <a:buFont typeface="Wingdings" panose="05000000000000000000" pitchFamily="2" charset="2"/>
              <a:buChar char="ü"/>
            </a:pPr>
            <a:r>
              <a:rPr lang="en-US" dirty="0" smtClean="0">
                <a:solidFill>
                  <a:srgbClr val="009900"/>
                </a:solidFill>
              </a:rPr>
              <a:t> They know what happens when people break the rule</a:t>
            </a:r>
            <a:r>
              <a:rPr lang="en-US" dirty="0" smtClean="0">
                <a:solidFill>
                  <a:srgbClr val="C00000"/>
                </a:solidFill>
              </a:rPr>
              <a:t>.</a:t>
            </a:r>
            <a:endParaRPr lang="en-US" dirty="0">
              <a:solidFill>
                <a:srgbClr val="C00000"/>
              </a:solidFill>
            </a:endParaRPr>
          </a:p>
        </p:txBody>
      </p:sp>
      <p:sp>
        <p:nvSpPr>
          <p:cNvPr id="3" name="Title 2"/>
          <p:cNvSpPr>
            <a:spLocks noGrp="1"/>
          </p:cNvSpPr>
          <p:nvPr>
            <p:ph type="title"/>
          </p:nvPr>
        </p:nvSpPr>
        <p:spPr/>
        <p:txBody>
          <a:bodyPr/>
          <a:lstStyle/>
          <a:p>
            <a:r>
              <a:rPr lang="en-US" dirty="0" smtClean="0"/>
              <a:t>Rules and policy</a:t>
            </a:r>
            <a:endParaRPr lang="en-US" dirty="0"/>
          </a:p>
        </p:txBody>
      </p:sp>
    </p:spTree>
    <p:extLst>
      <p:ext uri="{BB962C8B-B14F-4D97-AF65-F5344CB8AC3E}">
        <p14:creationId xmlns:p14="http://schemas.microsoft.com/office/powerpoint/2010/main" val="560194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525962"/>
          </a:xfrm>
        </p:spPr>
        <p:txBody>
          <a:bodyPr/>
          <a:lstStyle/>
          <a:p>
            <a:pPr>
              <a:spcBef>
                <a:spcPts val="0"/>
              </a:spcBef>
              <a:spcAft>
                <a:spcPts val="1200"/>
              </a:spcAft>
              <a:buSzPct val="100000"/>
            </a:pPr>
            <a:r>
              <a:rPr lang="en-US" dirty="0" smtClean="0">
                <a:solidFill>
                  <a:schemeClr val="bg1"/>
                </a:solidFill>
              </a:rPr>
              <a:t>Personal stories from people who caused a mishap or who were affected by a mishap are invaluable</a:t>
            </a:r>
          </a:p>
          <a:p>
            <a:pPr>
              <a:spcBef>
                <a:spcPts val="0"/>
              </a:spcBef>
              <a:spcAft>
                <a:spcPts val="1200"/>
              </a:spcAft>
              <a:buSzPct val="100000"/>
            </a:pPr>
            <a:r>
              <a:rPr lang="en-US" dirty="0" smtClean="0">
                <a:solidFill>
                  <a:schemeClr val="bg1"/>
                </a:solidFill>
              </a:rPr>
              <a:t>People like to hear stories, because examples are more interesting than general statements</a:t>
            </a:r>
            <a:endParaRPr lang="en-US" dirty="0">
              <a:solidFill>
                <a:schemeClr val="bg1"/>
              </a:solidFill>
            </a:endParaRPr>
          </a:p>
        </p:txBody>
      </p:sp>
      <p:sp>
        <p:nvSpPr>
          <p:cNvPr id="3" name="Title 2"/>
          <p:cNvSpPr>
            <a:spLocks noGrp="1"/>
          </p:cNvSpPr>
          <p:nvPr>
            <p:ph type="title"/>
          </p:nvPr>
        </p:nvSpPr>
        <p:spPr/>
        <p:txBody>
          <a:bodyPr/>
          <a:lstStyle/>
          <a:p>
            <a:r>
              <a:rPr lang="en-US" dirty="0" smtClean="0">
                <a:solidFill>
                  <a:srgbClr val="FFC000"/>
                </a:solidFill>
              </a:rPr>
              <a:t>Anecdotes</a:t>
            </a:r>
            <a:endParaRPr lang="en-US" dirty="0">
              <a:solidFill>
                <a:srgbClr val="FFC000"/>
              </a:solidFill>
            </a:endParaRPr>
          </a:p>
        </p:txBody>
      </p:sp>
    </p:spTree>
    <p:extLst>
      <p:ext uri="{BB962C8B-B14F-4D97-AF65-F5344CB8AC3E}">
        <p14:creationId xmlns:p14="http://schemas.microsoft.com/office/powerpoint/2010/main" val="2303562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4800600" cy="3584974"/>
          </a:xfrm>
        </p:spPr>
        <p:txBody>
          <a:bodyPr/>
          <a:lstStyle/>
          <a:p>
            <a:pPr>
              <a:spcBef>
                <a:spcPts val="0"/>
              </a:spcBef>
              <a:spcAft>
                <a:spcPts val="1200"/>
              </a:spcAft>
              <a:buSzPct val="100000"/>
            </a:pPr>
            <a:r>
              <a:rPr lang="en-US" dirty="0" smtClean="0"/>
              <a:t>Information</a:t>
            </a:r>
          </a:p>
          <a:p>
            <a:pPr>
              <a:spcBef>
                <a:spcPts val="0"/>
              </a:spcBef>
              <a:spcAft>
                <a:spcPts val="1200"/>
              </a:spcAft>
              <a:buSzPct val="100000"/>
            </a:pPr>
            <a:r>
              <a:rPr lang="en-US" dirty="0" smtClean="0"/>
              <a:t>Topical and seasonal presentations</a:t>
            </a:r>
          </a:p>
          <a:p>
            <a:pPr>
              <a:spcBef>
                <a:spcPts val="0"/>
              </a:spcBef>
              <a:spcAft>
                <a:spcPts val="1200"/>
              </a:spcAft>
              <a:buSzPct val="100000"/>
            </a:pPr>
            <a:r>
              <a:rPr lang="en-US" dirty="0" err="1" smtClean="0"/>
              <a:t>POCs</a:t>
            </a:r>
            <a:endParaRPr lang="en-US" dirty="0" smtClean="0"/>
          </a:p>
          <a:p>
            <a:pPr>
              <a:spcBef>
                <a:spcPts val="0"/>
              </a:spcBef>
              <a:spcAft>
                <a:spcPts val="1200"/>
              </a:spcAft>
              <a:buSzPct val="100000"/>
            </a:pPr>
            <a:r>
              <a:rPr lang="en-US" dirty="0"/>
              <a:t>T</a:t>
            </a:r>
            <a:r>
              <a:rPr lang="en-US" dirty="0" smtClean="0"/>
              <a:t>raining resources</a:t>
            </a:r>
          </a:p>
          <a:p>
            <a:pPr>
              <a:spcBef>
                <a:spcPts val="0"/>
              </a:spcBef>
              <a:spcAft>
                <a:spcPts val="1200"/>
              </a:spcAft>
              <a:buSzPct val="100000"/>
            </a:pPr>
            <a:r>
              <a:rPr lang="en-US" dirty="0" smtClean="0"/>
              <a:t>Media products</a:t>
            </a:r>
          </a:p>
          <a:p>
            <a:pPr>
              <a:spcBef>
                <a:spcPts val="0"/>
              </a:spcBef>
              <a:spcAft>
                <a:spcPts val="1200"/>
              </a:spcAft>
              <a:buSzPct val="100000"/>
            </a:pPr>
            <a:r>
              <a:rPr lang="en-US" dirty="0" smtClean="0"/>
              <a:t>Guidance</a:t>
            </a:r>
            <a:endParaRPr lang="en-US" dirty="0"/>
          </a:p>
        </p:txBody>
      </p:sp>
      <p:sp>
        <p:nvSpPr>
          <p:cNvPr id="3" name="Title 2"/>
          <p:cNvSpPr>
            <a:spLocks noGrp="1"/>
          </p:cNvSpPr>
          <p:nvPr>
            <p:ph type="title"/>
          </p:nvPr>
        </p:nvSpPr>
        <p:spPr/>
        <p:txBody>
          <a:bodyPr>
            <a:normAutofit fontScale="90000"/>
          </a:bodyPr>
          <a:lstStyle/>
          <a:p>
            <a:r>
              <a:rPr lang="en-US" dirty="0" smtClean="0"/>
              <a:t>Learn your way around the Naval Safety Center web site</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8546" y="1600200"/>
            <a:ext cx="2962054" cy="3584974"/>
          </a:xfrm>
          <a:prstGeom prst="rect">
            <a:avLst/>
          </a:prstGeom>
          <a:ln>
            <a:solidFill>
              <a:schemeClr val="tx1"/>
            </a:solidFill>
          </a:ln>
        </p:spPr>
      </p:pic>
      <p:sp>
        <p:nvSpPr>
          <p:cNvPr id="4" name="TextBox 3"/>
          <p:cNvSpPr txBox="1"/>
          <p:nvPr/>
        </p:nvSpPr>
        <p:spPr>
          <a:xfrm>
            <a:off x="914400" y="5528950"/>
            <a:ext cx="7991290" cy="400110"/>
          </a:xfrm>
          <a:prstGeom prst="rect">
            <a:avLst/>
          </a:prstGeom>
          <a:solidFill>
            <a:schemeClr val="accent1">
              <a:lumMod val="20000"/>
              <a:lumOff val="80000"/>
            </a:schemeClr>
          </a:solidFill>
          <a:ln>
            <a:solidFill>
              <a:schemeClr val="tx1"/>
            </a:solidFill>
          </a:ln>
        </p:spPr>
        <p:txBody>
          <a:bodyPr wrap="none" rtlCol="0">
            <a:spAutoFit/>
          </a:bodyPr>
          <a:lstStyle/>
          <a:p>
            <a:r>
              <a:rPr lang="en-US" sz="2000" dirty="0">
                <a:latin typeface="+mn-lt"/>
              </a:rPr>
              <a:t>http://www.public.navy.mil/comnavsafecen/Pages/index.aspx</a:t>
            </a:r>
          </a:p>
        </p:txBody>
      </p:sp>
    </p:spTree>
    <p:extLst>
      <p:ext uri="{BB962C8B-B14F-4D97-AF65-F5344CB8AC3E}">
        <p14:creationId xmlns:p14="http://schemas.microsoft.com/office/powerpoint/2010/main" val="1070866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ChangeArrowheads="1"/>
          </p:cNvSpPr>
          <p:nvPr>
            <p:ph type="title"/>
          </p:nvPr>
        </p:nvSpPr>
        <p:spPr>
          <a:xfrm>
            <a:off x="533400" y="685800"/>
            <a:ext cx="8001000" cy="685800"/>
          </a:xfrm>
        </p:spPr>
        <p:txBody>
          <a:bodyPr>
            <a:noAutofit/>
          </a:bodyPr>
          <a:lstStyle/>
          <a:p>
            <a:pPr fontAlgn="auto">
              <a:spcAft>
                <a:spcPts val="0"/>
              </a:spcAft>
              <a:defRPr/>
            </a:pPr>
            <a:r>
              <a:rPr lang="en-US" dirty="0" smtClean="0"/>
              <a:t>Risk and reward</a:t>
            </a:r>
            <a:endParaRPr lang="en-US" dirty="0"/>
          </a:p>
        </p:txBody>
      </p:sp>
      <p:sp>
        <p:nvSpPr>
          <p:cNvPr id="4" name="Content Placeholder 1"/>
          <p:cNvSpPr>
            <a:spLocks noGrp="1"/>
          </p:cNvSpPr>
          <p:nvPr>
            <p:ph idx="1"/>
          </p:nvPr>
        </p:nvSpPr>
        <p:spPr>
          <a:xfrm>
            <a:off x="304800" y="1524000"/>
            <a:ext cx="8382000" cy="4267200"/>
          </a:xfrm>
        </p:spPr>
        <p:txBody>
          <a:bodyPr/>
          <a:lstStyle/>
          <a:p>
            <a:pPr>
              <a:spcBef>
                <a:spcPts val="0"/>
              </a:spcBef>
              <a:spcAft>
                <a:spcPts val="1200"/>
              </a:spcAft>
            </a:pPr>
            <a:r>
              <a:rPr lang="en-US" dirty="0" smtClean="0"/>
              <a:t>The good news: effective safety briefings can help prevent mishaps and change people’s behavior</a:t>
            </a:r>
          </a:p>
          <a:p>
            <a:pPr>
              <a:spcBef>
                <a:spcPts val="0"/>
              </a:spcBef>
              <a:spcAft>
                <a:spcPts val="1200"/>
              </a:spcAft>
            </a:pPr>
            <a:r>
              <a:rPr lang="en-US" dirty="0" smtClean="0"/>
              <a:t>The bad news: ineffective safety briefings can alienate the audience or put them to sleep</a:t>
            </a:r>
          </a:p>
          <a:p>
            <a:pPr>
              <a:spcBef>
                <a:spcPts val="0"/>
              </a:spcBef>
              <a:spcAft>
                <a:spcPts val="1200"/>
              </a:spcAft>
            </a:pPr>
            <a:r>
              <a:rPr lang="en-US" dirty="0" smtClean="0"/>
              <a:t>It is hard to throw together a good presentation on the spur of the moment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ChangeArrowheads="1"/>
          </p:cNvSpPr>
          <p:nvPr>
            <p:ph type="title"/>
          </p:nvPr>
        </p:nvSpPr>
        <p:spPr>
          <a:xfrm>
            <a:off x="533400" y="685800"/>
            <a:ext cx="8001000" cy="685800"/>
          </a:xfrm>
        </p:spPr>
        <p:txBody>
          <a:bodyPr>
            <a:noAutofit/>
          </a:bodyPr>
          <a:lstStyle/>
          <a:p>
            <a:pPr fontAlgn="auto">
              <a:spcAft>
                <a:spcPts val="0"/>
              </a:spcAft>
              <a:defRPr/>
            </a:pPr>
            <a:r>
              <a:rPr lang="en-US" dirty="0"/>
              <a:t>Five </a:t>
            </a:r>
            <a:r>
              <a:rPr lang="en-US" dirty="0" smtClean="0">
                <a:solidFill>
                  <a:srgbClr val="006A53"/>
                </a:solidFill>
              </a:rPr>
              <a:t>Do’s</a:t>
            </a:r>
            <a:endParaRPr lang="en-US" dirty="0">
              <a:solidFill>
                <a:srgbClr val="006A53"/>
              </a:solidFill>
            </a:endParaRPr>
          </a:p>
        </p:txBody>
      </p:sp>
      <p:sp>
        <p:nvSpPr>
          <p:cNvPr id="39939" name="Rectangle 4"/>
          <p:cNvSpPr>
            <a:spLocks noChangeArrowheads="1"/>
          </p:cNvSpPr>
          <p:nvPr/>
        </p:nvSpPr>
        <p:spPr bwMode="auto">
          <a:xfrm>
            <a:off x="533400" y="1676400"/>
            <a:ext cx="8229600" cy="4419600"/>
          </a:xfrm>
          <a:prstGeom prst="rect">
            <a:avLst/>
          </a:prstGeom>
          <a:noFill/>
          <a:ln w="9525">
            <a:noFill/>
            <a:miter lim="800000"/>
            <a:headEnd/>
            <a:tailEnd/>
          </a:ln>
        </p:spPr>
        <p:txBody>
          <a:bodyPr/>
          <a:lstStyle/>
          <a:p>
            <a:pPr marL="609600" indent="-609600" eaLnBrk="1" hangingPunct="1">
              <a:spcBef>
                <a:spcPts val="0"/>
              </a:spcBef>
              <a:spcAft>
                <a:spcPts val="1200"/>
              </a:spcAft>
              <a:buClr>
                <a:srgbClr val="009900"/>
              </a:buClr>
              <a:buFont typeface="+mj-lt"/>
              <a:buAutoNum type="arabicPeriod"/>
            </a:pPr>
            <a:r>
              <a:rPr lang="en-US" sz="3000" dirty="0" smtClean="0">
                <a:latin typeface="+mn-lt"/>
              </a:rPr>
              <a:t>Have </a:t>
            </a:r>
            <a:r>
              <a:rPr lang="en-US" sz="3000" dirty="0">
                <a:latin typeface="+mn-lt"/>
              </a:rPr>
              <a:t>a </a:t>
            </a:r>
            <a:r>
              <a:rPr lang="en-US" sz="3000" dirty="0" smtClean="0">
                <a:latin typeface="+mn-lt"/>
              </a:rPr>
              <a:t>specific purpose for the briefing.</a:t>
            </a:r>
            <a:endParaRPr lang="en-US" sz="3000" dirty="0">
              <a:latin typeface="+mn-lt"/>
            </a:endParaRPr>
          </a:p>
          <a:p>
            <a:pPr marL="609600" indent="-609600" eaLnBrk="1" hangingPunct="1">
              <a:spcBef>
                <a:spcPts val="0"/>
              </a:spcBef>
              <a:spcAft>
                <a:spcPts val="1200"/>
              </a:spcAft>
              <a:buClr>
                <a:srgbClr val="009900"/>
              </a:buClr>
              <a:buFont typeface="+mj-lt"/>
              <a:buAutoNum type="arabicPeriod"/>
            </a:pPr>
            <a:r>
              <a:rPr lang="en-US" sz="3000" dirty="0" smtClean="0">
                <a:latin typeface="+mn-lt"/>
              </a:rPr>
              <a:t>Have a clear audience for your information.</a:t>
            </a:r>
            <a:endParaRPr lang="en-US" sz="3000" dirty="0">
              <a:latin typeface="+mn-lt"/>
            </a:endParaRPr>
          </a:p>
          <a:p>
            <a:pPr marL="609600" indent="-609600" eaLnBrk="1" hangingPunct="1">
              <a:spcBef>
                <a:spcPts val="0"/>
              </a:spcBef>
              <a:spcAft>
                <a:spcPts val="1200"/>
              </a:spcAft>
              <a:buClr>
                <a:srgbClr val="009900"/>
              </a:buClr>
              <a:buFont typeface="+mj-lt"/>
              <a:buAutoNum type="arabicPeriod"/>
            </a:pPr>
            <a:r>
              <a:rPr lang="en-US" sz="3000" dirty="0" smtClean="0">
                <a:latin typeface="+mn-lt"/>
              </a:rPr>
              <a:t>Get </a:t>
            </a:r>
            <a:r>
              <a:rPr lang="en-US" sz="3000" dirty="0">
                <a:latin typeface="+mn-lt"/>
              </a:rPr>
              <a:t>to the point.</a:t>
            </a:r>
          </a:p>
          <a:p>
            <a:pPr marL="609600" indent="-609600" eaLnBrk="1" hangingPunct="1">
              <a:spcBef>
                <a:spcPts val="0"/>
              </a:spcBef>
              <a:spcAft>
                <a:spcPts val="1200"/>
              </a:spcAft>
              <a:buClr>
                <a:srgbClr val="009900"/>
              </a:buClr>
              <a:buFont typeface="+mj-lt"/>
              <a:buAutoNum type="arabicPeriod"/>
            </a:pPr>
            <a:r>
              <a:rPr lang="en-US" sz="3000" dirty="0" smtClean="0">
                <a:latin typeface="+mn-lt"/>
              </a:rPr>
              <a:t>Create </a:t>
            </a:r>
            <a:r>
              <a:rPr lang="en-US" sz="3000" dirty="0">
                <a:latin typeface="+mn-lt"/>
              </a:rPr>
              <a:t>communication products to meet a current need.</a:t>
            </a:r>
          </a:p>
          <a:p>
            <a:pPr marL="609600" indent="-609600" eaLnBrk="1" hangingPunct="1">
              <a:spcBef>
                <a:spcPts val="0"/>
              </a:spcBef>
              <a:spcAft>
                <a:spcPts val="1200"/>
              </a:spcAft>
              <a:buClr>
                <a:srgbClr val="009900"/>
              </a:buClr>
              <a:buFont typeface="+mj-lt"/>
              <a:buAutoNum type="arabicPeriod"/>
            </a:pPr>
            <a:r>
              <a:rPr lang="en-US" sz="3000" dirty="0" smtClean="0">
                <a:latin typeface="+mn-lt"/>
              </a:rPr>
              <a:t>Use </a:t>
            </a:r>
            <a:r>
              <a:rPr lang="en-US" sz="3000" dirty="0">
                <a:latin typeface="+mn-lt"/>
              </a:rPr>
              <a:t>different products for different audiences.</a:t>
            </a:r>
          </a:p>
        </p:txBody>
      </p:sp>
    </p:spTree>
    <p:extLst>
      <p:ext uri="{BB962C8B-B14F-4D97-AF65-F5344CB8AC3E}">
        <p14:creationId xmlns:p14="http://schemas.microsoft.com/office/powerpoint/2010/main" val="35814428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3"/>
          <p:cNvSpPr>
            <a:spLocks noGrp="1" noChangeArrowheads="1"/>
          </p:cNvSpPr>
          <p:nvPr>
            <p:ph type="title"/>
          </p:nvPr>
        </p:nvSpPr>
        <p:spPr>
          <a:xfrm>
            <a:off x="533400" y="685800"/>
            <a:ext cx="8001000" cy="685800"/>
          </a:xfrm>
        </p:spPr>
        <p:txBody>
          <a:bodyPr>
            <a:noAutofit/>
          </a:bodyPr>
          <a:lstStyle/>
          <a:p>
            <a:pPr fontAlgn="auto">
              <a:spcAft>
                <a:spcPts val="0"/>
              </a:spcAft>
              <a:defRPr/>
            </a:pPr>
            <a:r>
              <a:rPr lang="en-US" dirty="0"/>
              <a:t>Five </a:t>
            </a:r>
            <a:r>
              <a:rPr lang="en-US" dirty="0" smtClean="0">
                <a:solidFill>
                  <a:srgbClr val="C00000"/>
                </a:solidFill>
              </a:rPr>
              <a:t>Don’ts</a:t>
            </a:r>
            <a:endParaRPr lang="en-US" dirty="0">
              <a:solidFill>
                <a:srgbClr val="C00000"/>
              </a:solidFill>
            </a:endParaRPr>
          </a:p>
        </p:txBody>
      </p:sp>
      <p:sp>
        <p:nvSpPr>
          <p:cNvPr id="38915" name="Rectangle 4"/>
          <p:cNvSpPr>
            <a:spLocks noChangeArrowheads="1"/>
          </p:cNvSpPr>
          <p:nvPr/>
        </p:nvSpPr>
        <p:spPr bwMode="auto">
          <a:xfrm>
            <a:off x="457200" y="1600200"/>
            <a:ext cx="8382000" cy="4191000"/>
          </a:xfrm>
          <a:prstGeom prst="rect">
            <a:avLst/>
          </a:prstGeom>
          <a:noFill/>
          <a:ln w="9525">
            <a:noFill/>
            <a:miter lim="800000"/>
            <a:headEnd/>
            <a:tailEnd/>
          </a:ln>
        </p:spPr>
        <p:txBody>
          <a:bodyPr/>
          <a:lstStyle/>
          <a:p>
            <a:pPr marL="609600" indent="-609600" eaLnBrk="1" hangingPunct="1">
              <a:spcBef>
                <a:spcPts val="0"/>
              </a:spcBef>
              <a:spcAft>
                <a:spcPts val="1200"/>
              </a:spcAft>
              <a:buClr>
                <a:srgbClr val="C00000"/>
              </a:buClr>
              <a:buFont typeface="+mj-lt"/>
              <a:buAutoNum type="arabicPeriod"/>
            </a:pPr>
            <a:r>
              <a:rPr lang="en-US" sz="3000" dirty="0" smtClean="0">
                <a:latin typeface="+mn-lt"/>
              </a:rPr>
              <a:t>Don’t imagine that you </a:t>
            </a:r>
            <a:r>
              <a:rPr lang="en-US" sz="3000" dirty="0">
                <a:latin typeface="+mn-lt"/>
              </a:rPr>
              <a:t>have a captive audience.</a:t>
            </a:r>
          </a:p>
          <a:p>
            <a:pPr marL="609600" indent="-609600" eaLnBrk="1" hangingPunct="1">
              <a:spcBef>
                <a:spcPts val="0"/>
              </a:spcBef>
              <a:spcAft>
                <a:spcPts val="1200"/>
              </a:spcAft>
              <a:buClr>
                <a:srgbClr val="C00000"/>
              </a:buClr>
              <a:buFont typeface="+mj-lt"/>
              <a:buAutoNum type="arabicPeriod"/>
            </a:pPr>
            <a:r>
              <a:rPr lang="en-US" sz="3000" dirty="0" smtClean="0">
                <a:latin typeface="+mn-lt"/>
              </a:rPr>
              <a:t>Don’t assume </a:t>
            </a:r>
            <a:r>
              <a:rPr lang="en-US" sz="3000" dirty="0">
                <a:latin typeface="+mn-lt"/>
              </a:rPr>
              <a:t>everyone </a:t>
            </a:r>
            <a:r>
              <a:rPr lang="en-US" sz="3000" dirty="0" smtClean="0">
                <a:latin typeface="+mn-lt"/>
              </a:rPr>
              <a:t>cares </a:t>
            </a:r>
            <a:r>
              <a:rPr lang="en-US" sz="3000" dirty="0">
                <a:latin typeface="+mn-lt"/>
              </a:rPr>
              <a:t>about what </a:t>
            </a:r>
            <a:r>
              <a:rPr lang="en-US" sz="3000" dirty="0" smtClean="0">
                <a:latin typeface="+mn-lt"/>
              </a:rPr>
              <a:t>you </a:t>
            </a:r>
            <a:r>
              <a:rPr lang="en-US" sz="3000" dirty="0">
                <a:latin typeface="+mn-lt"/>
              </a:rPr>
              <a:t>care about.</a:t>
            </a:r>
          </a:p>
          <a:p>
            <a:pPr marL="609600" indent="-609600" eaLnBrk="1" hangingPunct="1">
              <a:spcBef>
                <a:spcPts val="0"/>
              </a:spcBef>
              <a:spcAft>
                <a:spcPts val="1200"/>
              </a:spcAft>
              <a:buClr>
                <a:srgbClr val="C00000"/>
              </a:buClr>
              <a:buFont typeface="+mj-lt"/>
              <a:buAutoNum type="arabicPeriod"/>
            </a:pPr>
            <a:r>
              <a:rPr lang="en-US" sz="3000" dirty="0" smtClean="0">
                <a:latin typeface="+mn-lt"/>
              </a:rPr>
              <a:t>Don’t offer </a:t>
            </a:r>
            <a:r>
              <a:rPr lang="en-US" sz="3000" dirty="0">
                <a:latin typeface="+mn-lt"/>
              </a:rPr>
              <a:t>unrealistic advice.</a:t>
            </a:r>
          </a:p>
          <a:p>
            <a:pPr marL="609600" indent="-609600" eaLnBrk="1" hangingPunct="1">
              <a:spcBef>
                <a:spcPts val="0"/>
              </a:spcBef>
              <a:spcAft>
                <a:spcPts val="1200"/>
              </a:spcAft>
              <a:buClr>
                <a:srgbClr val="C00000"/>
              </a:buClr>
              <a:buFont typeface="+mj-lt"/>
              <a:buAutoNum type="arabicPeriod"/>
            </a:pPr>
            <a:r>
              <a:rPr lang="en-US" sz="3000" dirty="0" smtClean="0">
                <a:latin typeface="+mn-lt"/>
              </a:rPr>
              <a:t>Don’t settle for what is trite and expected.</a:t>
            </a:r>
          </a:p>
          <a:p>
            <a:pPr marL="609600" indent="-609600" eaLnBrk="1" hangingPunct="1">
              <a:spcBef>
                <a:spcPts val="0"/>
              </a:spcBef>
              <a:spcAft>
                <a:spcPts val="1200"/>
              </a:spcAft>
              <a:buClr>
                <a:srgbClr val="C00000"/>
              </a:buClr>
              <a:buFont typeface="+mj-lt"/>
              <a:buAutoNum type="arabicPeriod"/>
            </a:pPr>
            <a:r>
              <a:rPr lang="en-US" sz="3000" dirty="0" smtClean="0">
                <a:latin typeface="+mn-lt"/>
              </a:rPr>
              <a:t>Don’t be boring</a:t>
            </a:r>
            <a:r>
              <a:rPr lang="en-US" sz="3000" dirty="0" smtClean="0">
                <a:solidFill>
                  <a:srgbClr val="C00000"/>
                </a:solidFill>
                <a:latin typeface="+mn-lt"/>
              </a:rPr>
              <a:t>*</a:t>
            </a:r>
            <a:r>
              <a:rPr lang="en-US" sz="3000" dirty="0" smtClean="0">
                <a:latin typeface="+mn-lt"/>
              </a:rPr>
              <a:t>.</a:t>
            </a:r>
            <a:endParaRPr lang="en-US" sz="3000" dirty="0">
              <a:latin typeface="+mn-lt"/>
            </a:endParaRPr>
          </a:p>
        </p:txBody>
      </p:sp>
      <p:sp>
        <p:nvSpPr>
          <p:cNvPr id="2" name="TextBox 1"/>
          <p:cNvSpPr txBox="1"/>
          <p:nvPr/>
        </p:nvSpPr>
        <p:spPr>
          <a:xfrm>
            <a:off x="4625443" y="6260068"/>
            <a:ext cx="4289957" cy="369332"/>
          </a:xfrm>
          <a:prstGeom prst="rect">
            <a:avLst/>
          </a:prstGeom>
          <a:noFill/>
        </p:spPr>
        <p:txBody>
          <a:bodyPr wrap="none" rtlCol="0">
            <a:spAutoFit/>
          </a:bodyPr>
          <a:lstStyle/>
          <a:p>
            <a:r>
              <a:rPr lang="en-US" sz="1800" dirty="0" smtClean="0">
                <a:solidFill>
                  <a:srgbClr val="C00000"/>
                </a:solidFill>
                <a:latin typeface="+mn-lt"/>
              </a:rPr>
              <a:t>*</a:t>
            </a:r>
            <a:r>
              <a:rPr lang="en-US" sz="1800" dirty="0" smtClean="0">
                <a:latin typeface="+mn-lt"/>
              </a:rPr>
              <a:t>This is easier said than done, sorry.</a:t>
            </a:r>
            <a:endParaRPr lang="en-US" sz="1800" dirty="0">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idx="1"/>
          </p:nvPr>
        </p:nvSpPr>
        <p:spPr>
          <a:xfrm>
            <a:off x="533400" y="1752600"/>
            <a:ext cx="8001000" cy="3962400"/>
          </a:xfrm>
        </p:spPr>
        <p:txBody>
          <a:bodyPr/>
          <a:lstStyle/>
          <a:p>
            <a:pPr>
              <a:spcBef>
                <a:spcPts val="0"/>
              </a:spcBef>
              <a:spcAft>
                <a:spcPts val="1200"/>
              </a:spcAft>
              <a:buClr>
                <a:srgbClr val="00B0F0"/>
              </a:buClr>
              <a:buFont typeface="Wingdings 3" panose="05040102010807070707" pitchFamily="18" charset="2"/>
              <a:buChar char=""/>
            </a:pPr>
            <a:r>
              <a:rPr lang="en-US" sz="3600" dirty="0" smtClean="0"/>
              <a:t> Mishaps</a:t>
            </a:r>
          </a:p>
          <a:p>
            <a:pPr>
              <a:spcBef>
                <a:spcPts val="0"/>
              </a:spcBef>
              <a:spcAft>
                <a:spcPts val="1200"/>
              </a:spcAft>
              <a:buClr>
                <a:srgbClr val="00B0F0"/>
              </a:buClr>
              <a:buFont typeface="Wingdings 3" panose="05040102010807070707" pitchFamily="18" charset="2"/>
              <a:buChar char=""/>
            </a:pPr>
            <a:r>
              <a:rPr lang="en-US" sz="3600" dirty="0" smtClean="0"/>
              <a:t> Trends, data</a:t>
            </a:r>
          </a:p>
          <a:p>
            <a:pPr>
              <a:spcBef>
                <a:spcPts val="0"/>
              </a:spcBef>
              <a:spcAft>
                <a:spcPts val="1200"/>
              </a:spcAft>
              <a:buClr>
                <a:srgbClr val="00B0F0"/>
              </a:buClr>
              <a:buFont typeface="Wingdings 3" panose="05040102010807070707" pitchFamily="18" charset="2"/>
              <a:buChar char=""/>
            </a:pPr>
            <a:r>
              <a:rPr lang="en-US" sz="3600" dirty="0" smtClean="0"/>
              <a:t> Hazard alerts</a:t>
            </a:r>
          </a:p>
          <a:p>
            <a:pPr>
              <a:spcBef>
                <a:spcPts val="0"/>
              </a:spcBef>
              <a:spcAft>
                <a:spcPts val="1200"/>
              </a:spcAft>
              <a:buClr>
                <a:srgbClr val="00B0F0"/>
              </a:buClr>
              <a:buFont typeface="Wingdings 3" panose="05040102010807070707" pitchFamily="18" charset="2"/>
              <a:buChar char=""/>
            </a:pPr>
            <a:r>
              <a:rPr lang="en-US" sz="3600" dirty="0" smtClean="0"/>
              <a:t> Rules, policy</a:t>
            </a:r>
          </a:p>
          <a:p>
            <a:pPr>
              <a:spcBef>
                <a:spcPts val="0"/>
              </a:spcBef>
              <a:spcAft>
                <a:spcPts val="1200"/>
              </a:spcAft>
              <a:buClr>
                <a:srgbClr val="00B0F0"/>
              </a:buClr>
              <a:buFont typeface="Wingdings 3" panose="05040102010807070707" pitchFamily="18" charset="2"/>
              <a:buChar char=""/>
            </a:pPr>
            <a:r>
              <a:rPr lang="en-US" sz="3600" dirty="0" smtClean="0"/>
              <a:t> Anecdotes</a:t>
            </a:r>
          </a:p>
        </p:txBody>
      </p:sp>
      <p:sp>
        <p:nvSpPr>
          <p:cNvPr id="63491" name="Rectangle 3"/>
          <p:cNvSpPr>
            <a:spLocks noGrp="1" noChangeArrowheads="1"/>
          </p:cNvSpPr>
          <p:nvPr>
            <p:ph type="title"/>
          </p:nvPr>
        </p:nvSpPr>
        <p:spPr>
          <a:xfrm>
            <a:off x="533400" y="652463"/>
            <a:ext cx="8001000" cy="685800"/>
          </a:xfrm>
        </p:spPr>
        <p:txBody>
          <a:bodyPr>
            <a:noAutofit/>
          </a:bodyPr>
          <a:lstStyle/>
          <a:p>
            <a:pPr fontAlgn="auto">
              <a:spcAft>
                <a:spcPts val="0"/>
              </a:spcAft>
              <a:defRPr/>
            </a:pPr>
            <a:r>
              <a:rPr lang="en-US" dirty="0"/>
              <a:t>Typical </a:t>
            </a:r>
            <a:r>
              <a:rPr lang="en-US" dirty="0" smtClean="0"/>
              <a:t>content</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78833">
            <a:off x="5420539" y="3954788"/>
            <a:ext cx="2624207" cy="1819172"/>
          </a:xfrm>
          <a:prstGeom prst="rect">
            <a:avLst/>
          </a:prstGeom>
          <a:ln>
            <a:solidFill>
              <a:schemeClr val="tx1"/>
            </a:solid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974725">
            <a:off x="5620331" y="1893640"/>
            <a:ext cx="2682403" cy="2039063"/>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371600"/>
            <a:ext cx="8382000" cy="2590800"/>
          </a:xfrm>
        </p:spPr>
        <p:txBody>
          <a:bodyPr/>
          <a:lstStyle/>
          <a:p>
            <a:pPr>
              <a:spcBef>
                <a:spcPts val="0"/>
              </a:spcBef>
              <a:spcAft>
                <a:spcPts val="1200"/>
              </a:spcAft>
              <a:buSzPct val="100000"/>
            </a:pPr>
            <a:r>
              <a:rPr lang="en-US" dirty="0" smtClean="0"/>
              <a:t>Talk about actual events – especially local/recent ones</a:t>
            </a:r>
          </a:p>
          <a:p>
            <a:pPr>
              <a:spcBef>
                <a:spcPts val="0"/>
              </a:spcBef>
              <a:spcAft>
                <a:spcPts val="1200"/>
              </a:spcAft>
              <a:buSzPct val="100000"/>
            </a:pPr>
            <a:r>
              <a:rPr lang="en-US" dirty="0" smtClean="0"/>
              <a:t>Don’t just pay attention to Class A and Class B mishaps</a:t>
            </a:r>
          </a:p>
          <a:p>
            <a:pPr>
              <a:spcBef>
                <a:spcPts val="0"/>
              </a:spcBef>
              <a:spcAft>
                <a:spcPts val="1200"/>
              </a:spcAft>
              <a:buSzPct val="100000"/>
            </a:pPr>
            <a:r>
              <a:rPr lang="en-US" dirty="0" smtClean="0"/>
              <a:t>Look at your local statistics for lost days</a:t>
            </a:r>
          </a:p>
        </p:txBody>
      </p:sp>
      <p:sp>
        <p:nvSpPr>
          <p:cNvPr id="3" name="Title 2"/>
          <p:cNvSpPr>
            <a:spLocks noGrp="1"/>
          </p:cNvSpPr>
          <p:nvPr>
            <p:ph type="title"/>
          </p:nvPr>
        </p:nvSpPr>
        <p:spPr/>
        <p:txBody>
          <a:bodyPr/>
          <a:lstStyle/>
          <a:p>
            <a:r>
              <a:rPr lang="en-US" dirty="0" smtClean="0"/>
              <a:t>Mishaps</a:t>
            </a:r>
            <a:endParaRPr lang="en-US" dirty="0"/>
          </a:p>
        </p:txBody>
      </p:sp>
      <p:sp>
        <p:nvSpPr>
          <p:cNvPr id="5" name="Content Placeholder 1"/>
          <p:cNvSpPr txBox="1">
            <a:spLocks/>
          </p:cNvSpPr>
          <p:nvPr/>
        </p:nvSpPr>
        <p:spPr bwMode="auto">
          <a:xfrm>
            <a:off x="304800" y="3962400"/>
            <a:ext cx="4953000" cy="160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spcBef>
                <a:spcPts val="0"/>
              </a:spcBef>
              <a:spcAft>
                <a:spcPts val="1200"/>
              </a:spcAft>
              <a:buSzPct val="100000"/>
            </a:pPr>
            <a:r>
              <a:rPr lang="en-US" dirty="0" smtClean="0"/>
              <a:t>Describe and discuss near-misses – prevention techniques are identical</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4086222"/>
            <a:ext cx="3409837" cy="2553338"/>
          </a:xfrm>
          <a:prstGeom prst="rect">
            <a:avLst/>
          </a:prstGeom>
          <a:ln>
            <a:solidFill>
              <a:schemeClr val="tx1"/>
            </a:solidFill>
          </a:ln>
        </p:spPr>
      </p:pic>
    </p:spTree>
    <p:extLst>
      <p:ext uri="{BB962C8B-B14F-4D97-AF65-F5344CB8AC3E}">
        <p14:creationId xmlns:p14="http://schemas.microsoft.com/office/powerpoint/2010/main" val="3550071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8862" y="1408336"/>
            <a:ext cx="8382000" cy="4154264"/>
          </a:xfrm>
        </p:spPr>
        <p:txBody>
          <a:bodyPr/>
          <a:lstStyle/>
          <a:p>
            <a:pPr>
              <a:spcBef>
                <a:spcPts val="0"/>
              </a:spcBef>
              <a:spcAft>
                <a:spcPts val="1200"/>
              </a:spcAft>
              <a:buSzPct val="100000"/>
            </a:pPr>
            <a:r>
              <a:rPr lang="en-US" dirty="0" smtClean="0"/>
              <a:t>Fight the urge to blame mishaps on the person who got hurt or who did the damage</a:t>
            </a:r>
          </a:p>
          <a:p>
            <a:pPr>
              <a:spcBef>
                <a:spcPts val="0"/>
              </a:spcBef>
              <a:spcAft>
                <a:spcPts val="1200"/>
              </a:spcAft>
              <a:buSzPct val="100000"/>
            </a:pPr>
            <a:r>
              <a:rPr lang="en-US" dirty="0" smtClean="0"/>
              <a:t>Many human errors are the result of systemic issues, including</a:t>
            </a:r>
          </a:p>
          <a:p>
            <a:pPr lvl="1">
              <a:spcBef>
                <a:spcPts val="0"/>
              </a:spcBef>
              <a:spcAft>
                <a:spcPts val="1200"/>
              </a:spcAft>
              <a:buClr>
                <a:srgbClr val="C00000"/>
              </a:buClr>
              <a:buSzPct val="100000"/>
              <a:buFont typeface="Wingdings" panose="05000000000000000000" pitchFamily="2" charset="2"/>
              <a:buChar char=""/>
            </a:pPr>
            <a:r>
              <a:rPr lang="en-US" dirty="0" smtClean="0"/>
              <a:t> Insufficient training</a:t>
            </a:r>
          </a:p>
          <a:p>
            <a:pPr lvl="1">
              <a:spcBef>
                <a:spcPts val="0"/>
              </a:spcBef>
              <a:spcAft>
                <a:spcPts val="1200"/>
              </a:spcAft>
              <a:buClr>
                <a:srgbClr val="C00000"/>
              </a:buClr>
              <a:buSzPct val="100000"/>
              <a:buFont typeface="Wingdings" panose="05000000000000000000" pitchFamily="2" charset="2"/>
              <a:buChar char=""/>
            </a:pPr>
            <a:r>
              <a:rPr lang="en-US" dirty="0" smtClean="0"/>
              <a:t> Lack of supervision</a:t>
            </a:r>
          </a:p>
          <a:p>
            <a:pPr lvl="1">
              <a:spcBef>
                <a:spcPts val="0"/>
              </a:spcBef>
              <a:spcAft>
                <a:spcPts val="1200"/>
              </a:spcAft>
              <a:buClr>
                <a:srgbClr val="C00000"/>
              </a:buClr>
              <a:buSzPct val="100000"/>
              <a:buFont typeface="Wingdings" panose="05000000000000000000" pitchFamily="2" charset="2"/>
              <a:buChar char=""/>
            </a:pPr>
            <a:r>
              <a:rPr lang="en-US" dirty="0" smtClean="0"/>
              <a:t> Conflicting guidance</a:t>
            </a:r>
            <a:endParaRPr lang="en-US" dirty="0" smtClean="0"/>
          </a:p>
        </p:txBody>
      </p:sp>
      <p:sp>
        <p:nvSpPr>
          <p:cNvPr id="3" name="Title 2"/>
          <p:cNvSpPr>
            <a:spLocks noGrp="1"/>
          </p:cNvSpPr>
          <p:nvPr>
            <p:ph type="title"/>
          </p:nvPr>
        </p:nvSpPr>
        <p:spPr/>
        <p:txBody>
          <a:bodyPr>
            <a:normAutofit/>
          </a:bodyPr>
          <a:lstStyle/>
          <a:p>
            <a:r>
              <a:rPr lang="en-US" dirty="0" smtClean="0"/>
              <a:t>Lessons from Mishaps</a:t>
            </a:r>
            <a:endParaRPr lang="en-US" dirty="0"/>
          </a:p>
        </p:txBody>
      </p:sp>
    </p:spTree>
    <p:extLst>
      <p:ext uri="{BB962C8B-B14F-4D97-AF65-F5344CB8AC3E}">
        <p14:creationId xmlns:p14="http://schemas.microsoft.com/office/powerpoint/2010/main" val="761309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Trends and data</a:t>
            </a:r>
            <a:endParaRPr lang="en-US" dirty="0"/>
          </a:p>
        </p:txBody>
      </p:sp>
      <p:sp>
        <p:nvSpPr>
          <p:cNvPr id="4" name="Content Placeholder 1"/>
          <p:cNvSpPr>
            <a:spLocks noGrp="1"/>
          </p:cNvSpPr>
          <p:nvPr>
            <p:ph idx="1"/>
          </p:nvPr>
        </p:nvSpPr>
        <p:spPr>
          <a:xfrm>
            <a:off x="457200" y="1481138"/>
            <a:ext cx="8229600" cy="4525962"/>
          </a:xfrm>
        </p:spPr>
        <p:txBody>
          <a:bodyPr/>
          <a:lstStyle/>
          <a:p>
            <a:pPr>
              <a:buSzPct val="100000"/>
            </a:pPr>
            <a:r>
              <a:rPr lang="en-US" dirty="0" smtClean="0"/>
              <a:t>Service-wide data and trends for serious mishaps is available on the Naval Safety Center website at </a:t>
            </a:r>
            <a:r>
              <a:rPr lang="en-US" sz="1600" dirty="0" smtClean="0"/>
              <a:t>http://www.public.navy.mil/comnavsafecen/Pages/statistics/index.aspx</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3581400"/>
            <a:ext cx="4838096" cy="2847619"/>
          </a:xfrm>
          <a:prstGeom prst="rect">
            <a:avLst/>
          </a:prstGeom>
        </p:spPr>
      </p:pic>
    </p:spTree>
    <p:extLst>
      <p:ext uri="{BB962C8B-B14F-4D97-AF65-F5344CB8AC3E}">
        <p14:creationId xmlns:p14="http://schemas.microsoft.com/office/powerpoint/2010/main" val="3418237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8229600" cy="1566862"/>
          </a:xfrm>
        </p:spPr>
        <p:txBody>
          <a:bodyPr/>
          <a:lstStyle/>
          <a:p>
            <a:pPr>
              <a:buSzPct val="100000"/>
            </a:pPr>
            <a:r>
              <a:rPr lang="en-US" dirty="0" smtClean="0"/>
              <a:t>Class A summaries and statistics, data-request forms, seasonal snapshot, trends</a:t>
            </a:r>
            <a:endParaRPr lang="en-US" dirty="0"/>
          </a:p>
        </p:txBody>
      </p:sp>
      <p:sp>
        <p:nvSpPr>
          <p:cNvPr id="3" name="Title 2"/>
          <p:cNvSpPr>
            <a:spLocks noGrp="1"/>
          </p:cNvSpPr>
          <p:nvPr>
            <p:ph type="title"/>
          </p:nvPr>
        </p:nvSpPr>
        <p:spPr/>
        <p:txBody>
          <a:bodyPr/>
          <a:lstStyle/>
          <a:p>
            <a:r>
              <a:rPr lang="en-US" dirty="0" smtClean="0"/>
              <a:t>On the </a:t>
            </a:r>
            <a:r>
              <a:rPr lang="en-US" dirty="0" err="1" smtClean="0"/>
              <a:t>NSC</a:t>
            </a:r>
            <a:r>
              <a:rPr lang="en-US" dirty="0" smtClean="0"/>
              <a:t> statistics pages</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686305"/>
            <a:ext cx="2533334" cy="2523810"/>
          </a:xfrm>
          <a:prstGeom prst="rect">
            <a:avLst/>
          </a:prstGeom>
          <a:ln>
            <a:solidFill>
              <a:schemeClr val="tx1"/>
            </a:solidFill>
          </a:ln>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2686305"/>
            <a:ext cx="3057143" cy="1942857"/>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400" y="4086772"/>
            <a:ext cx="3428524" cy="2099971"/>
          </a:xfrm>
          <a:prstGeom prst="rect">
            <a:avLst/>
          </a:prstGeom>
          <a:ln>
            <a:solidFill>
              <a:schemeClr val="tx1"/>
            </a:solidFill>
          </a:ln>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9249" y="4362705"/>
            <a:ext cx="2723810" cy="2038095"/>
          </a:xfrm>
          <a:prstGeom prst="rect">
            <a:avLst/>
          </a:prstGeom>
          <a:ln>
            <a:solidFill>
              <a:schemeClr val="tx1"/>
            </a:solidFill>
          </a:ln>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53200" y="2688951"/>
            <a:ext cx="2161905" cy="2371429"/>
          </a:xfrm>
          <a:prstGeom prst="rect">
            <a:avLst/>
          </a:prstGeom>
          <a:ln>
            <a:solidFill>
              <a:schemeClr val="tx1"/>
            </a:solidFill>
          </a:ln>
        </p:spPr>
      </p:pic>
    </p:spTree>
    <p:extLst>
      <p:ext uri="{BB962C8B-B14F-4D97-AF65-F5344CB8AC3E}">
        <p14:creationId xmlns:p14="http://schemas.microsoft.com/office/powerpoint/2010/main" val="35417453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DetailLink xmlns="http://schemas.microsoft.com/sharepoint/v3">
      <Url/>
      <Description/>
    </DetailLink>
    <Author0 xmlns="8006e81c-b3d9-4e6f-a528-d2944db57cae" xsi:nil="true"/>
    <PublishingExpirationDate xmlns="http://schemas.microsoft.com/sharepoint/v3" xsi:nil="true"/>
    <PublishingStartDate xmlns="http://schemas.microsoft.com/sharepoint/v3" xsi:nil="true"/>
    <Description0 xmlns="8006e81c-b3d9-4e6f-a528-d2944db57ca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1C946C448490C49A6B884EBB81284B3" ma:contentTypeVersion="5" ma:contentTypeDescription="Create a new document." ma:contentTypeScope="" ma:versionID="3fe0f4f921ea89f436d942e4a934012f">
  <xsd:schema xmlns:xsd="http://www.w3.org/2001/XMLSchema" xmlns:xs="http://www.w3.org/2001/XMLSchema" xmlns:p="http://schemas.microsoft.com/office/2006/metadata/properties" xmlns:ns1="http://schemas.microsoft.com/sharepoint/v3" xmlns:ns2="8006e81c-b3d9-4e6f-a528-d2944db57cae" targetNamespace="http://schemas.microsoft.com/office/2006/metadata/properties" ma:root="true" ma:fieldsID="512709e310c92c62c0f0ba2e784ee4a2" ns1:_="" ns2:_="">
    <xsd:import namespace="http://schemas.microsoft.com/sharepoint/v3"/>
    <xsd:import namespace="8006e81c-b3d9-4e6f-a528-d2944db57cae"/>
    <xsd:element name="properties">
      <xsd:complexType>
        <xsd:sequence>
          <xsd:element name="documentManagement">
            <xsd:complexType>
              <xsd:all>
                <xsd:element ref="ns1:PublishingStartDate" minOccurs="0"/>
                <xsd:element ref="ns1:PublishingExpirationDate" minOccurs="0"/>
                <xsd:element ref="ns2:Description0" minOccurs="0"/>
                <xsd:element ref="ns2:Author0" minOccurs="0"/>
                <xsd:element ref="ns1:DetailLink"/>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description="" ma:internalName="PublishingExpirationDate">
      <xsd:simpleType>
        <xsd:restriction base="dms:Unknown"/>
      </xsd:simpleType>
    </xsd:element>
    <xsd:element name="DetailLink" ma:index="12" ma:displayName="Detail Link" ma:description="Link for page for clicking through for details" ma:format="Hyperlink" ma:internalName="DetailLink">
      <xsd:complexType>
        <xsd:complexContent>
          <xsd:extension base="dms:URL">
            <xsd:sequence>
              <xsd:element name="Url" type="dms:ValidUrl"/>
              <xsd:element name="Description" type="xsd:string"/>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006e81c-b3d9-4e6f-a528-d2944db57cae" elementFormDefault="qualified">
    <xsd:import namespace="http://schemas.microsoft.com/office/2006/documentManagement/types"/>
    <xsd:import namespace="http://schemas.microsoft.com/office/infopath/2007/PartnerControls"/>
    <xsd:element name="Description0" ma:index="10" nillable="true" ma:displayName="Description" ma:internalName="Description0">
      <xsd:simpleType>
        <xsd:restriction base="dms:Note">
          <xsd:maxLength value="255"/>
        </xsd:restriction>
      </xsd:simpleType>
    </xsd:element>
    <xsd:element name="Author0" ma:index="11" nillable="true" ma:displayName="Author" ma:internalName="Author0">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81EAF8-88EB-4F52-9123-2A13A82F7F05}"/>
</file>

<file path=customXml/itemProps2.xml><?xml version="1.0" encoding="utf-8"?>
<ds:datastoreItem xmlns:ds="http://schemas.openxmlformats.org/officeDocument/2006/customXml" ds:itemID="{5769D306-3210-4570-B419-57F102BC6CA4}"/>
</file>

<file path=customXml/itemProps3.xml><?xml version="1.0" encoding="utf-8"?>
<ds:datastoreItem xmlns:ds="http://schemas.openxmlformats.org/officeDocument/2006/customXml" ds:itemID="{AE11A4DD-3CC7-411E-8EDE-F3F383D15950}"/>
</file>

<file path=docProps/app.xml><?xml version="1.0" encoding="utf-8"?>
<Properties xmlns="http://schemas.openxmlformats.org/officeDocument/2006/extended-properties" xmlns:vt="http://schemas.openxmlformats.org/officeDocument/2006/docPropsVTypes">
  <Template>Concourse</Template>
  <TotalTime>2578</TotalTime>
  <Words>598</Words>
  <Application>Microsoft Office PowerPoint</Application>
  <PresentationFormat>On-screen Show (4:3)</PresentationFormat>
  <Paragraphs>78</Paragraphs>
  <Slides>13</Slides>
  <Notes>6</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Concourse</vt:lpstr>
      <vt:lpstr>PowerPoint Presentation</vt:lpstr>
      <vt:lpstr>Risk and reward</vt:lpstr>
      <vt:lpstr>Five Do’s</vt:lpstr>
      <vt:lpstr>Five Don’ts</vt:lpstr>
      <vt:lpstr>Typical content</vt:lpstr>
      <vt:lpstr>Mishaps</vt:lpstr>
      <vt:lpstr>Lessons from Mishaps</vt:lpstr>
      <vt:lpstr>Trends and data</vt:lpstr>
      <vt:lpstr>On the NSC statistics pages</vt:lpstr>
      <vt:lpstr>Hazard alerts</vt:lpstr>
      <vt:lpstr>Rules and policy</vt:lpstr>
      <vt:lpstr>Anecdotes</vt:lpstr>
      <vt:lpstr>Learn your way around the Naval Safety Center web site</vt:lpstr>
    </vt:vector>
  </TitlesOfParts>
  <Company>National Safety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Communications</dc:title>
  <dc:creator>Derek Nelson</dc:creator>
  <dc:description>Presentation that I gave at the 2010 National Safety Council Congress in San Diego</dc:description>
  <cp:lastModifiedBy>Derek Glenn Nelson</cp:lastModifiedBy>
  <cp:revision>119</cp:revision>
  <cp:lastPrinted>2014-08-15T12:23:20Z</cp:lastPrinted>
  <dcterms:created xsi:type="dcterms:W3CDTF">2009-05-13T15:27:27Z</dcterms:created>
  <dcterms:modified xsi:type="dcterms:W3CDTF">2014-08-15T15:44:43Z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0x01010031C946C448490C49A6B884EBB81284B3</vt:lpwstr>
  </property>
</Properties>
</file>