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6"/>
  </p:notesMasterIdLst>
  <p:sldIdLst>
    <p:sldId id="256" r:id="rId46"/>
    <p:sldId id="257" r:id="rId47"/>
    <p:sldId id="258" r:id="rId48"/>
    <p:sldId id="259" r:id="rId49"/>
    <p:sldId id="260" r:id="rId50"/>
    <p:sldId id="261" r:id="rId51"/>
    <p:sldId id="262" r:id="rId52"/>
    <p:sldId id="263" r:id="rId53"/>
    <p:sldId id="264" r:id="rId54"/>
    <p:sldId id="265" r:id="rId5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Barlow" charset="1" panose="00000500000000000000"/>
      <p:regular r:id="rId10"/>
    </p:embeddedFont>
    <p:embeddedFont>
      <p:font typeface="Barlow Bold" charset="1" panose="00000800000000000000"/>
      <p:regular r:id="rId11"/>
    </p:embeddedFont>
    <p:embeddedFont>
      <p:font typeface="Barlow Italics" charset="1" panose="00000500000000000000"/>
      <p:regular r:id="rId12"/>
    </p:embeddedFont>
    <p:embeddedFont>
      <p:font typeface="Barlow Bold Italics" charset="1" panose="00000800000000000000"/>
      <p:regular r:id="rId13"/>
    </p:embeddedFont>
    <p:embeddedFont>
      <p:font typeface="Barlow Thin" charset="1" panose="00000300000000000000"/>
      <p:regular r:id="rId14"/>
    </p:embeddedFont>
    <p:embeddedFont>
      <p:font typeface="Barlow Thin Italics" charset="1" panose="00000300000000000000"/>
      <p:regular r:id="rId15"/>
    </p:embeddedFont>
    <p:embeddedFont>
      <p:font typeface="Barlow Extra-Light" charset="1" panose="00000300000000000000"/>
      <p:regular r:id="rId16"/>
    </p:embeddedFont>
    <p:embeddedFont>
      <p:font typeface="Barlow Extra-Light Italics" charset="1" panose="00000300000000000000"/>
      <p:regular r:id="rId17"/>
    </p:embeddedFont>
    <p:embeddedFont>
      <p:font typeface="Barlow Light" charset="1" panose="00000400000000000000"/>
      <p:regular r:id="rId18"/>
    </p:embeddedFont>
    <p:embeddedFont>
      <p:font typeface="Barlow Light Italics" charset="1" panose="00000400000000000000"/>
      <p:regular r:id="rId19"/>
    </p:embeddedFont>
    <p:embeddedFont>
      <p:font typeface="Barlow Medium" charset="1" panose="00000600000000000000"/>
      <p:regular r:id="rId20"/>
    </p:embeddedFont>
    <p:embeddedFont>
      <p:font typeface="Barlow Medium Italics" charset="1" panose="00000600000000000000"/>
      <p:regular r:id="rId21"/>
    </p:embeddedFont>
    <p:embeddedFont>
      <p:font typeface="Barlow Semi-Bold" charset="1" panose="00000700000000000000"/>
      <p:regular r:id="rId22"/>
    </p:embeddedFont>
    <p:embeddedFont>
      <p:font typeface="Barlow Semi-Bold Italics" charset="1" panose="00000700000000000000"/>
      <p:regular r:id="rId23"/>
    </p:embeddedFont>
    <p:embeddedFont>
      <p:font typeface="Barlow Ultra-Bold" charset="1" panose="00000900000000000000"/>
      <p:regular r:id="rId24"/>
    </p:embeddedFont>
    <p:embeddedFont>
      <p:font typeface="Barlow Ultra-Bold Italics" charset="1" panose="00000900000000000000"/>
      <p:regular r:id="rId25"/>
    </p:embeddedFont>
    <p:embeddedFont>
      <p:font typeface="Barlow Heavy" charset="1" panose="00000A00000000000000"/>
      <p:regular r:id="rId26"/>
    </p:embeddedFont>
    <p:embeddedFont>
      <p:font typeface="Barlow Heavy Italics" charset="1" panose="00000A00000000000000"/>
      <p:regular r:id="rId27"/>
    </p:embeddedFont>
    <p:embeddedFont>
      <p:font typeface="Montserrat" charset="1" panose="00000500000000000000"/>
      <p:regular r:id="rId28"/>
    </p:embeddedFont>
    <p:embeddedFont>
      <p:font typeface="Montserrat Bold" charset="1" panose="00000800000000000000"/>
      <p:regular r:id="rId29"/>
    </p:embeddedFont>
    <p:embeddedFont>
      <p:font typeface="Montserrat Italics" charset="1" panose="00000500000000000000"/>
      <p:regular r:id="rId30"/>
    </p:embeddedFont>
    <p:embeddedFont>
      <p:font typeface="Montserrat Bold Italics" charset="1" panose="00000800000000000000"/>
      <p:regular r:id="rId31"/>
    </p:embeddedFont>
    <p:embeddedFont>
      <p:font typeface="Montserrat Thin" charset="1" panose="00000300000000000000"/>
      <p:regular r:id="rId32"/>
    </p:embeddedFont>
    <p:embeddedFont>
      <p:font typeface="Montserrat Thin Italics" charset="1" panose="00000300000000000000"/>
      <p:regular r:id="rId33"/>
    </p:embeddedFont>
    <p:embeddedFont>
      <p:font typeface="Montserrat Extra-Light" charset="1" panose="00000300000000000000"/>
      <p:regular r:id="rId34"/>
    </p:embeddedFont>
    <p:embeddedFont>
      <p:font typeface="Montserrat Extra-Light Italics" charset="1" panose="00000300000000000000"/>
      <p:regular r:id="rId35"/>
    </p:embeddedFont>
    <p:embeddedFont>
      <p:font typeface="Montserrat Light" charset="1" panose="00000400000000000000"/>
      <p:regular r:id="rId36"/>
    </p:embeddedFont>
    <p:embeddedFont>
      <p:font typeface="Montserrat Light Italics" charset="1" panose="00000400000000000000"/>
      <p:regular r:id="rId37"/>
    </p:embeddedFont>
    <p:embeddedFont>
      <p:font typeface="Montserrat Medium" charset="1" panose="00000600000000000000"/>
      <p:regular r:id="rId38"/>
    </p:embeddedFont>
    <p:embeddedFont>
      <p:font typeface="Montserrat Medium Italics" charset="1" panose="00000600000000000000"/>
      <p:regular r:id="rId39"/>
    </p:embeddedFont>
    <p:embeddedFont>
      <p:font typeface="Montserrat Semi-Bold" charset="1" panose="00000700000000000000"/>
      <p:regular r:id="rId40"/>
    </p:embeddedFont>
    <p:embeddedFont>
      <p:font typeface="Montserrat Semi-Bold Italics" charset="1" panose="00000700000000000000"/>
      <p:regular r:id="rId41"/>
    </p:embeddedFont>
    <p:embeddedFont>
      <p:font typeface="Montserrat Ultra-Bold" charset="1" panose="00000900000000000000"/>
      <p:regular r:id="rId42"/>
    </p:embeddedFont>
    <p:embeddedFont>
      <p:font typeface="Montserrat Ultra-Bold Italics" charset="1" panose="00000900000000000000"/>
      <p:regular r:id="rId43"/>
    </p:embeddedFont>
    <p:embeddedFont>
      <p:font typeface="Montserrat Heavy" charset="1" panose="00000A00000000000000"/>
      <p:regular r:id="rId44"/>
    </p:embeddedFont>
    <p:embeddedFont>
      <p:font typeface="Montserrat Heavy Italics" charset="1" panose="00000A0000000000000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slides/slide1.xml" Type="http://schemas.openxmlformats.org/officeDocument/2006/relationships/slide"/><Relationship Id="rId47" Target="slides/slide2.xml" Type="http://schemas.openxmlformats.org/officeDocument/2006/relationships/slide"/><Relationship Id="rId48" Target="slides/slide3.xml" Type="http://schemas.openxmlformats.org/officeDocument/2006/relationships/slide"/><Relationship Id="rId49" Target="slides/slide4.xml" Type="http://schemas.openxmlformats.org/officeDocument/2006/relationships/slide"/><Relationship Id="rId5" Target="tableStyles.xml" Type="http://schemas.openxmlformats.org/officeDocument/2006/relationships/tableStyles"/><Relationship Id="rId50" Target="slides/slide5.xml" Type="http://schemas.openxmlformats.org/officeDocument/2006/relationships/slide"/><Relationship Id="rId51" Target="slides/slide6.xml" Type="http://schemas.openxmlformats.org/officeDocument/2006/relationships/slide"/><Relationship Id="rId52" Target="slides/slide7.xml" Type="http://schemas.openxmlformats.org/officeDocument/2006/relationships/slide"/><Relationship Id="rId53" Target="slides/slide8.xml" Type="http://schemas.openxmlformats.org/officeDocument/2006/relationships/slide"/><Relationship Id="rId54" Target="slides/slide9.xml" Type="http://schemas.openxmlformats.org/officeDocument/2006/relationships/slide"/><Relationship Id="rId55" Target="slides/slide10.xml" Type="http://schemas.openxmlformats.org/officeDocument/2006/relationships/slide"/><Relationship Id="rId56" Target="notesMasters/notesMaster1.xml" Type="http://schemas.openxmlformats.org/officeDocument/2006/relationships/notesMaster"/><Relationship Id="rId57" Target="theme/theme2.xml" Type="http://schemas.openxmlformats.org/officeDocument/2006/relationships/theme"/><Relationship Id="rId58" Target="notesSlides/notesSlide1.xml" Type="http://schemas.openxmlformats.org/officeDocument/2006/relationships/note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Source: National Safety Council Home Safety Page. https://injuryfacts.nsc.org/home-and-community/home-and-community-overview/introduction/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26.png" Type="http://schemas.openxmlformats.org/officeDocument/2006/relationships/image"/><Relationship Id="rId12" Target="../media/image27.svg" Type="http://schemas.openxmlformats.org/officeDocument/2006/relationships/image"/><Relationship Id="rId13" Target="https://injuryfacts.nsc.org/home-and-community/safety-topics/poisoning/" TargetMode="External" Type="http://schemas.openxmlformats.org/officeDocument/2006/relationships/hyperlink"/><Relationship Id="rId14" Target="https://injuryfacts.nsc.org/home-and-community/safety-topics/older-adult-falls/" TargetMode="External" Type="http://schemas.openxmlformats.org/officeDocument/2006/relationships/hyperlink"/><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5.jpeg" Type="http://schemas.openxmlformats.org/officeDocument/2006/relationships/image"/><Relationship Id="rId6" Target="../media/image3.pn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1.jpe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0.jpe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23.jpe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5400000">
            <a:off x="635177" y="2208345"/>
            <a:ext cx="7443478" cy="8713831"/>
          </a:xfrm>
          <a:custGeom>
            <a:avLst/>
            <a:gdLst/>
            <a:ahLst/>
            <a:cxnLst/>
            <a:rect r="r" b="b" t="t" l="l"/>
            <a:pathLst>
              <a:path h="8713831" w="7443478">
                <a:moveTo>
                  <a:pt x="7443478" y="8713832"/>
                </a:moveTo>
                <a:lnTo>
                  <a:pt x="0" y="8713832"/>
                </a:lnTo>
                <a:lnTo>
                  <a:pt x="0" y="0"/>
                </a:lnTo>
                <a:lnTo>
                  <a:pt x="7443478" y="0"/>
                </a:lnTo>
                <a:lnTo>
                  <a:pt x="7443478" y="8713832"/>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387785" y="397013"/>
            <a:ext cx="7697577" cy="8964887"/>
            <a:chOff x="0" y="0"/>
            <a:chExt cx="13561060" cy="15793720"/>
          </a:xfrm>
        </p:grpSpPr>
        <p:sp>
          <p:nvSpPr>
            <p:cNvPr name="Freeform 4" id="4"/>
            <p:cNvSpPr/>
            <p:nvPr/>
          </p:nvSpPr>
          <p:spPr>
            <a:xfrm flipH="false" flipV="false" rot="0">
              <a:off x="508000" y="508000"/>
              <a:ext cx="12052300" cy="14707870"/>
            </a:xfrm>
            <a:custGeom>
              <a:avLst/>
              <a:gdLst/>
              <a:ahLst/>
              <a:cxnLst/>
              <a:rect r="r" b="b" t="t" l="l"/>
              <a:pathLst>
                <a:path h="14707870" w="12052300">
                  <a:moveTo>
                    <a:pt x="10295890" y="14707870"/>
                  </a:moveTo>
                  <a:lnTo>
                    <a:pt x="0" y="13376911"/>
                  </a:lnTo>
                  <a:lnTo>
                    <a:pt x="1756410" y="0"/>
                  </a:lnTo>
                  <a:lnTo>
                    <a:pt x="12052300" y="1330960"/>
                  </a:lnTo>
                  <a:lnTo>
                    <a:pt x="10295890" y="14707870"/>
                  </a:lnTo>
                  <a:close/>
                </a:path>
              </a:pathLst>
            </a:custGeom>
            <a:solidFill>
              <a:srgbClr val="000000">
                <a:alpha val="0"/>
              </a:srgbClr>
            </a:solidFill>
            <a:ln w="12700">
              <a:solidFill>
                <a:srgbClr val="000000"/>
              </a:solidFill>
            </a:ln>
          </p:spPr>
        </p:sp>
        <p:sp>
          <p:nvSpPr>
            <p:cNvPr name="Freeform 5" id="5"/>
            <p:cNvSpPr/>
            <p:nvPr/>
          </p:nvSpPr>
          <p:spPr>
            <a:xfrm flipH="false" flipV="false" rot="0">
              <a:off x="0" y="-21590"/>
              <a:ext cx="13561061" cy="15815310"/>
            </a:xfrm>
            <a:custGeom>
              <a:avLst/>
              <a:gdLst/>
              <a:ahLst/>
              <a:cxnLst/>
              <a:rect r="r" b="b" t="t" l="l"/>
              <a:pathLst>
                <a:path h="15815310" w="13561061">
                  <a:moveTo>
                    <a:pt x="13561061" y="15815310"/>
                  </a:moveTo>
                  <a:lnTo>
                    <a:pt x="0" y="15815310"/>
                  </a:lnTo>
                  <a:lnTo>
                    <a:pt x="0" y="0"/>
                  </a:lnTo>
                  <a:lnTo>
                    <a:pt x="13561061" y="0"/>
                  </a:lnTo>
                  <a:lnTo>
                    <a:pt x="13561061" y="15815310"/>
                  </a:lnTo>
                  <a:close/>
                </a:path>
              </a:pathLst>
            </a:custGeom>
            <a:blipFill>
              <a:blip r:embed="rId4"/>
              <a:stretch>
                <a:fillRect l="0" t="-144" r="0" b="-144"/>
              </a:stretch>
            </a:blipFill>
          </p:spPr>
        </p:sp>
      </p:grpSp>
      <p:sp>
        <p:nvSpPr>
          <p:cNvPr name="Freeform 6" id="6"/>
          <p:cNvSpPr/>
          <p:nvPr/>
        </p:nvSpPr>
        <p:spPr>
          <a:xfrm flipH="false" flipV="false" rot="2608611">
            <a:off x="13500736" y="698999"/>
            <a:ext cx="6779654" cy="1703388"/>
          </a:xfrm>
          <a:custGeom>
            <a:avLst/>
            <a:gdLst/>
            <a:ahLst/>
            <a:cxnLst/>
            <a:rect r="r" b="b" t="t" l="l"/>
            <a:pathLst>
              <a:path h="1703388" w="6779654">
                <a:moveTo>
                  <a:pt x="0" y="0"/>
                </a:moveTo>
                <a:lnTo>
                  <a:pt x="6779654" y="0"/>
                </a:lnTo>
                <a:lnTo>
                  <a:pt x="6779654" y="1703388"/>
                </a:lnTo>
                <a:lnTo>
                  <a:pt x="0" y="1703388"/>
                </a:lnTo>
                <a:lnTo>
                  <a:pt x="0" y="0"/>
                </a:lnTo>
                <a:close/>
              </a:path>
            </a:pathLst>
          </a:custGeom>
          <a:blipFill>
            <a:blip r:embed="rId5"/>
            <a:stretch>
              <a:fillRect l="0" t="0" r="0" b="0"/>
            </a:stretch>
          </a:blipFill>
        </p:spPr>
      </p:sp>
      <p:grpSp>
        <p:nvGrpSpPr>
          <p:cNvPr name="Group 7" id="7"/>
          <p:cNvGrpSpPr/>
          <p:nvPr/>
        </p:nvGrpSpPr>
        <p:grpSpPr>
          <a:xfrm rot="0">
            <a:off x="8190763" y="1082813"/>
            <a:ext cx="9068537" cy="8228327"/>
            <a:chOff x="0" y="0"/>
            <a:chExt cx="12091383" cy="10971103"/>
          </a:xfrm>
        </p:grpSpPr>
        <p:sp>
          <p:nvSpPr>
            <p:cNvPr name="TextBox 8" id="8"/>
            <p:cNvSpPr txBox="true"/>
            <p:nvPr/>
          </p:nvSpPr>
          <p:spPr>
            <a:xfrm rot="0">
              <a:off x="0" y="987336"/>
              <a:ext cx="10801793" cy="4450208"/>
            </a:xfrm>
            <a:prstGeom prst="rect">
              <a:avLst/>
            </a:prstGeom>
          </p:spPr>
          <p:txBody>
            <a:bodyPr anchor="t" rtlCol="false" tIns="0" lIns="0" bIns="0" rIns="0">
              <a:spAutoFit/>
            </a:bodyPr>
            <a:lstStyle/>
            <a:p>
              <a:pPr marL="474984" indent="-237492" lvl="1">
                <a:lnSpc>
                  <a:spcPts val="2178"/>
                </a:lnSpc>
                <a:buFont typeface="Arial"/>
                <a:buChar char="•"/>
              </a:pPr>
              <a:r>
                <a:rPr lang="en-US" sz="2200">
                  <a:solidFill>
                    <a:srgbClr val="000000"/>
                  </a:solidFill>
                  <a:latin typeface="Montserrat Bold"/>
                </a:rPr>
                <a:t>Sleep-deprived drivers. </a:t>
              </a:r>
            </a:p>
            <a:p>
              <a:pPr>
                <a:lnSpc>
                  <a:spcPts val="2178"/>
                </a:lnSpc>
              </a:pPr>
            </a:p>
            <a:p>
              <a:pPr marL="474984" indent="-237492" lvl="1">
                <a:lnSpc>
                  <a:spcPts val="2178"/>
                </a:lnSpc>
                <a:buFont typeface="Arial"/>
                <a:buChar char="•"/>
              </a:pPr>
              <a:r>
                <a:rPr lang="en-US" sz="2200">
                  <a:solidFill>
                    <a:srgbClr val="000000"/>
                  </a:solidFill>
                  <a:latin typeface="Montserrat Bold"/>
                </a:rPr>
                <a:t>Driving long distances after working a full shift. </a:t>
              </a:r>
            </a:p>
            <a:p>
              <a:pPr>
                <a:lnSpc>
                  <a:spcPts val="2178"/>
                </a:lnSpc>
              </a:pPr>
            </a:p>
            <a:p>
              <a:pPr marL="474984" indent="-237492" lvl="1">
                <a:lnSpc>
                  <a:spcPts val="2178"/>
                </a:lnSpc>
                <a:buFont typeface="Arial"/>
                <a:buChar char="•"/>
              </a:pPr>
              <a:r>
                <a:rPr lang="en-US" sz="2200">
                  <a:solidFill>
                    <a:srgbClr val="000000"/>
                  </a:solidFill>
                  <a:latin typeface="Montserrat Bold"/>
                </a:rPr>
                <a:t>Driving through the night, the early afternoon or at other times when normally asleep. </a:t>
              </a:r>
            </a:p>
            <a:p>
              <a:pPr>
                <a:lnSpc>
                  <a:spcPts val="2178"/>
                </a:lnSpc>
              </a:pPr>
            </a:p>
            <a:p>
              <a:pPr marL="474984" indent="-237492" lvl="1">
                <a:lnSpc>
                  <a:spcPts val="2178"/>
                </a:lnSpc>
                <a:buFont typeface="Arial"/>
                <a:buChar char="•"/>
              </a:pPr>
              <a:r>
                <a:rPr lang="en-US" sz="2200">
                  <a:solidFill>
                    <a:srgbClr val="000000"/>
                  </a:solidFill>
                  <a:latin typeface="Montserrat Bold"/>
                </a:rPr>
                <a:t>Drinking alcohol or taking medication that increases drowsiness. </a:t>
              </a:r>
            </a:p>
            <a:p>
              <a:pPr>
                <a:lnSpc>
                  <a:spcPts val="2178"/>
                </a:lnSpc>
              </a:pPr>
            </a:p>
            <a:p>
              <a:pPr marL="474984" indent="-237492" lvl="1">
                <a:lnSpc>
                  <a:spcPts val="2178"/>
                </a:lnSpc>
                <a:buFont typeface="Arial"/>
                <a:buChar char="•"/>
              </a:pPr>
              <a:r>
                <a:rPr lang="en-US" sz="2200">
                  <a:solidFill>
                    <a:srgbClr val="000000"/>
                  </a:solidFill>
                  <a:latin typeface="Montserrat Bold"/>
                </a:rPr>
                <a:t>Driving alone for long distances without rest breaks or much change in scenery. </a:t>
              </a:r>
            </a:p>
          </p:txBody>
        </p:sp>
        <p:sp>
          <p:nvSpPr>
            <p:cNvPr name="TextBox 9" id="9"/>
            <p:cNvSpPr txBox="true"/>
            <p:nvPr/>
          </p:nvSpPr>
          <p:spPr>
            <a:xfrm rot="0">
              <a:off x="0" y="6799110"/>
              <a:ext cx="12091383" cy="4171993"/>
            </a:xfrm>
            <a:prstGeom prst="rect">
              <a:avLst/>
            </a:prstGeom>
          </p:spPr>
          <p:txBody>
            <a:bodyPr anchor="t" rtlCol="false" tIns="0" lIns="0" bIns="0" rIns="0">
              <a:spAutoFit/>
            </a:bodyPr>
            <a:lstStyle/>
            <a:p>
              <a:pPr marL="474984" indent="-237492" lvl="1">
                <a:lnSpc>
                  <a:spcPts val="2178"/>
                </a:lnSpc>
                <a:buFont typeface="Arial"/>
                <a:buChar char="•"/>
              </a:pPr>
              <a:r>
                <a:rPr lang="en-US" sz="2200">
                  <a:solidFill>
                    <a:srgbClr val="000000"/>
                  </a:solidFill>
                  <a:latin typeface="Montserrat Bold"/>
                </a:rPr>
                <a:t>Can’t remember the last few miles driven. </a:t>
              </a:r>
            </a:p>
            <a:p>
              <a:pPr>
                <a:lnSpc>
                  <a:spcPts val="2178"/>
                </a:lnSpc>
              </a:pPr>
            </a:p>
            <a:p>
              <a:pPr marL="474984" indent="-237492" lvl="1">
                <a:lnSpc>
                  <a:spcPts val="2178"/>
                </a:lnSpc>
                <a:buFont typeface="Arial"/>
                <a:buChar char="•"/>
              </a:pPr>
              <a:r>
                <a:rPr lang="en-US" sz="2200">
                  <a:solidFill>
                    <a:srgbClr val="000000"/>
                  </a:solidFill>
                  <a:latin typeface="Montserrat Bold"/>
                </a:rPr>
                <a:t>Drifting from lane or hitting a rumble strip. </a:t>
              </a:r>
            </a:p>
            <a:p>
              <a:pPr>
                <a:lnSpc>
                  <a:spcPts val="2178"/>
                </a:lnSpc>
              </a:pPr>
            </a:p>
            <a:p>
              <a:pPr marL="474984" indent="-237492" lvl="1">
                <a:lnSpc>
                  <a:spcPts val="2178"/>
                </a:lnSpc>
                <a:buFont typeface="Arial"/>
                <a:buChar char="•"/>
              </a:pPr>
              <a:r>
                <a:rPr lang="en-US" sz="2200">
                  <a:solidFill>
                    <a:srgbClr val="000000"/>
                  </a:solidFill>
                  <a:latin typeface="Montserrat Bold"/>
                </a:rPr>
                <a:t>Difficulty focusing or keeping eyes open. </a:t>
              </a:r>
            </a:p>
            <a:p>
              <a:pPr>
                <a:lnSpc>
                  <a:spcPts val="2178"/>
                </a:lnSpc>
              </a:pPr>
            </a:p>
            <a:p>
              <a:pPr marL="474984" indent="-237492" lvl="1">
                <a:lnSpc>
                  <a:spcPts val="2178"/>
                </a:lnSpc>
                <a:buFont typeface="Arial"/>
                <a:buChar char="•"/>
              </a:pPr>
              <a:r>
                <a:rPr lang="en-US" sz="2200">
                  <a:solidFill>
                    <a:srgbClr val="000000"/>
                  </a:solidFill>
                  <a:latin typeface="Montserrat Bold"/>
                </a:rPr>
                <a:t>Tailgating or missing traffic signs. </a:t>
              </a:r>
            </a:p>
            <a:p>
              <a:pPr>
                <a:lnSpc>
                  <a:spcPts val="2178"/>
                </a:lnSpc>
              </a:pPr>
            </a:p>
            <a:p>
              <a:pPr marL="474984" indent="-237492" lvl="1">
                <a:lnSpc>
                  <a:spcPts val="2464"/>
                </a:lnSpc>
                <a:buFont typeface="Arial"/>
                <a:buChar char="•"/>
              </a:pPr>
              <a:r>
                <a:rPr lang="en-US" sz="2200">
                  <a:solidFill>
                    <a:srgbClr val="000000"/>
                  </a:solidFill>
                  <a:latin typeface="Montserrat Bold"/>
                </a:rPr>
                <a:t>Trouble keeping head up. </a:t>
              </a:r>
            </a:p>
            <a:p>
              <a:pPr>
                <a:lnSpc>
                  <a:spcPts val="2464"/>
                </a:lnSpc>
              </a:pPr>
            </a:p>
            <a:p>
              <a:pPr marL="474984" indent="-237492" lvl="1">
                <a:lnSpc>
                  <a:spcPts val="2464"/>
                </a:lnSpc>
                <a:buFont typeface="Arial"/>
                <a:buChar char="•"/>
              </a:pPr>
              <a:r>
                <a:rPr lang="en-US" sz="2200">
                  <a:solidFill>
                    <a:srgbClr val="000000"/>
                  </a:solidFill>
                  <a:latin typeface="Montserrat Bold"/>
                </a:rPr>
                <a:t>Yawning repeatedly. </a:t>
              </a:r>
            </a:p>
          </p:txBody>
        </p:sp>
        <p:sp>
          <p:nvSpPr>
            <p:cNvPr name="TextBox 10" id="10"/>
            <p:cNvSpPr txBox="true"/>
            <p:nvPr/>
          </p:nvSpPr>
          <p:spPr>
            <a:xfrm rot="0">
              <a:off x="0" y="-66675"/>
              <a:ext cx="5250581" cy="632157"/>
            </a:xfrm>
            <a:prstGeom prst="rect">
              <a:avLst/>
            </a:prstGeom>
          </p:spPr>
          <p:txBody>
            <a:bodyPr anchor="t" rtlCol="false" tIns="0" lIns="0" bIns="0" rIns="0">
              <a:spAutoFit/>
            </a:bodyPr>
            <a:lstStyle/>
            <a:p>
              <a:pPr>
                <a:lnSpc>
                  <a:spcPts val="3919"/>
                </a:lnSpc>
              </a:pPr>
              <a:r>
                <a:rPr lang="en-US" sz="2799">
                  <a:solidFill>
                    <a:srgbClr val="FF8800"/>
                  </a:solidFill>
                  <a:latin typeface="Barlow Bold"/>
                </a:rPr>
                <a:t>WHO IS MOST AT RISK:</a:t>
              </a:r>
            </a:p>
          </p:txBody>
        </p:sp>
        <p:sp>
          <p:nvSpPr>
            <p:cNvPr name="TextBox 11" id="11"/>
            <p:cNvSpPr txBox="true"/>
            <p:nvPr/>
          </p:nvSpPr>
          <p:spPr>
            <a:xfrm rot="0">
              <a:off x="0" y="5745098"/>
              <a:ext cx="10125392" cy="632157"/>
            </a:xfrm>
            <a:prstGeom prst="rect">
              <a:avLst/>
            </a:prstGeom>
          </p:spPr>
          <p:txBody>
            <a:bodyPr anchor="t" rtlCol="false" tIns="0" lIns="0" bIns="0" rIns="0">
              <a:spAutoFit/>
            </a:bodyPr>
            <a:lstStyle/>
            <a:p>
              <a:pPr>
                <a:lnSpc>
                  <a:spcPts val="3919"/>
                </a:lnSpc>
              </a:pPr>
              <a:r>
                <a:rPr lang="en-US" sz="2799">
                  <a:solidFill>
                    <a:srgbClr val="FF8800"/>
                  </a:solidFill>
                  <a:latin typeface="Barlow Bold"/>
                </a:rPr>
                <a:t>KNOW THE SIGNS OF DROWSY DRIVING:</a:t>
              </a:r>
            </a:p>
          </p:txBody>
        </p:sp>
      </p:grpSp>
      <p:grpSp>
        <p:nvGrpSpPr>
          <p:cNvPr name="Group 12" id="12"/>
          <p:cNvGrpSpPr/>
          <p:nvPr/>
        </p:nvGrpSpPr>
        <p:grpSpPr>
          <a:xfrm rot="0">
            <a:off x="12477161" y="9305925"/>
            <a:ext cx="4151997" cy="833648"/>
            <a:chOff x="0" y="0"/>
            <a:chExt cx="3471698" cy="697056"/>
          </a:xfrm>
        </p:grpSpPr>
        <p:sp>
          <p:nvSpPr>
            <p:cNvPr name="Freeform 13" id="13"/>
            <p:cNvSpPr/>
            <p:nvPr/>
          </p:nvSpPr>
          <p:spPr>
            <a:xfrm flipH="false" flipV="false" rot="0">
              <a:off x="0" y="0"/>
              <a:ext cx="3471699" cy="697056"/>
            </a:xfrm>
            <a:custGeom>
              <a:avLst/>
              <a:gdLst/>
              <a:ahLst/>
              <a:cxnLst/>
              <a:rect r="r" b="b" t="t" l="l"/>
              <a:pathLst>
                <a:path h="697056" w="3471699">
                  <a:moveTo>
                    <a:pt x="3347238" y="697056"/>
                  </a:moveTo>
                  <a:lnTo>
                    <a:pt x="124460" y="697056"/>
                  </a:lnTo>
                  <a:cubicBezTo>
                    <a:pt x="55880" y="697056"/>
                    <a:pt x="0" y="641176"/>
                    <a:pt x="0" y="572596"/>
                  </a:cubicBezTo>
                  <a:lnTo>
                    <a:pt x="0" y="124460"/>
                  </a:lnTo>
                  <a:cubicBezTo>
                    <a:pt x="0" y="55880"/>
                    <a:pt x="55880" y="0"/>
                    <a:pt x="124460" y="0"/>
                  </a:cubicBezTo>
                  <a:lnTo>
                    <a:pt x="3347239" y="0"/>
                  </a:lnTo>
                  <a:cubicBezTo>
                    <a:pt x="3415819" y="0"/>
                    <a:pt x="3471699" y="55880"/>
                    <a:pt x="3471699" y="124460"/>
                  </a:cubicBezTo>
                  <a:lnTo>
                    <a:pt x="3471699" y="572596"/>
                  </a:lnTo>
                  <a:cubicBezTo>
                    <a:pt x="3471699" y="641176"/>
                    <a:pt x="3415819" y="697056"/>
                    <a:pt x="3347239" y="697056"/>
                  </a:cubicBezTo>
                  <a:close/>
                </a:path>
              </a:pathLst>
            </a:custGeom>
            <a:solidFill>
              <a:srgbClr val="E35A1D"/>
            </a:solidFill>
          </p:spPr>
        </p:sp>
      </p:grpSp>
      <p:grpSp>
        <p:nvGrpSpPr>
          <p:cNvPr name="Group 14" id="14"/>
          <p:cNvGrpSpPr/>
          <p:nvPr/>
        </p:nvGrpSpPr>
        <p:grpSpPr>
          <a:xfrm rot="457917">
            <a:off x="1282331" y="1147221"/>
            <a:ext cx="5703847" cy="7558144"/>
            <a:chOff x="0" y="0"/>
            <a:chExt cx="7605130" cy="10077525"/>
          </a:xfrm>
        </p:grpSpPr>
        <p:pic>
          <p:nvPicPr>
            <p:cNvPr name="Picture 15" id="15"/>
            <p:cNvPicPr>
              <a:picLocks noChangeAspect="true"/>
            </p:cNvPicPr>
            <p:nvPr/>
          </p:nvPicPr>
          <p:blipFill>
            <a:blip r:embed="rId6"/>
            <a:srcRect l="0" t="5830" r="0" b="5830"/>
            <a:stretch>
              <a:fillRect/>
            </a:stretch>
          </p:blipFill>
          <p:spPr>
            <a:xfrm flipH="false" flipV="false">
              <a:off x="0" y="0"/>
              <a:ext cx="7605130" cy="10077525"/>
            </a:xfrm>
            <a:prstGeom prst="rect">
              <a:avLst/>
            </a:prstGeom>
          </p:spPr>
        </p:pic>
      </p:grpSp>
      <p:sp>
        <p:nvSpPr>
          <p:cNvPr name="TextBox 16" id="16"/>
          <p:cNvSpPr txBox="true"/>
          <p:nvPr/>
        </p:nvSpPr>
        <p:spPr>
          <a:xfrm rot="0">
            <a:off x="8190763" y="206513"/>
            <a:ext cx="6919115"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Drowsy </a:t>
            </a:r>
            <a:r>
              <a:rPr lang="en-US" sz="6000">
                <a:solidFill>
                  <a:srgbClr val="FF8800"/>
                </a:solidFill>
                <a:latin typeface="Barlow Bold"/>
              </a:rPr>
              <a:t>Driving</a:t>
            </a:r>
          </a:p>
        </p:txBody>
      </p:sp>
      <p:sp>
        <p:nvSpPr>
          <p:cNvPr name="TextBox 17" id="17"/>
          <p:cNvSpPr txBox="true"/>
          <p:nvPr/>
        </p:nvSpPr>
        <p:spPr>
          <a:xfrm rot="0">
            <a:off x="12575251" y="9446900"/>
            <a:ext cx="4053907" cy="763269"/>
          </a:xfrm>
          <a:prstGeom prst="rect">
            <a:avLst/>
          </a:prstGeom>
        </p:spPr>
        <p:txBody>
          <a:bodyPr anchor="t" rtlCol="false" tIns="0" lIns="0" bIns="0" rIns="0">
            <a:spAutoFit/>
          </a:bodyPr>
          <a:lstStyle/>
          <a:p>
            <a:pPr>
              <a:lnSpc>
                <a:spcPts val="3080"/>
              </a:lnSpc>
            </a:pPr>
            <a:r>
              <a:rPr lang="en-US" sz="2200">
                <a:solidFill>
                  <a:srgbClr val="FFFFFF"/>
                </a:solidFill>
                <a:latin typeface="Montserrat Bold"/>
              </a:rPr>
              <a:t>Example: RMI ID #5562867</a:t>
            </a:r>
          </a:p>
          <a:p>
            <a:pPr>
              <a:lnSpc>
                <a:spcPts val="3080"/>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5400000">
            <a:off x="635177" y="2208345"/>
            <a:ext cx="7443478" cy="8713831"/>
          </a:xfrm>
          <a:custGeom>
            <a:avLst/>
            <a:gdLst/>
            <a:ahLst/>
            <a:cxnLst/>
            <a:rect r="r" b="b" t="t" l="l"/>
            <a:pathLst>
              <a:path h="8713831" w="7443478">
                <a:moveTo>
                  <a:pt x="7443478" y="8713832"/>
                </a:moveTo>
                <a:lnTo>
                  <a:pt x="0" y="8713832"/>
                </a:lnTo>
                <a:lnTo>
                  <a:pt x="0" y="0"/>
                </a:lnTo>
                <a:lnTo>
                  <a:pt x="7443478" y="0"/>
                </a:lnTo>
                <a:lnTo>
                  <a:pt x="7443478" y="8713832"/>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a:grpSpLocks noChangeAspect="true"/>
          </p:cNvGrpSpPr>
          <p:nvPr/>
        </p:nvGrpSpPr>
        <p:grpSpPr>
          <a:xfrm rot="0">
            <a:off x="598453" y="406831"/>
            <a:ext cx="7806887" cy="9092193"/>
            <a:chOff x="0" y="0"/>
            <a:chExt cx="13561060" cy="15793720"/>
          </a:xfrm>
        </p:grpSpPr>
        <p:sp>
          <p:nvSpPr>
            <p:cNvPr name="Freeform 4" id="4"/>
            <p:cNvSpPr/>
            <p:nvPr/>
          </p:nvSpPr>
          <p:spPr>
            <a:xfrm flipH="false" flipV="false" rot="0">
              <a:off x="508000" y="508000"/>
              <a:ext cx="12052300" cy="14707870"/>
            </a:xfrm>
            <a:custGeom>
              <a:avLst/>
              <a:gdLst/>
              <a:ahLst/>
              <a:cxnLst/>
              <a:rect r="r" b="b" t="t" l="l"/>
              <a:pathLst>
                <a:path h="14707870" w="12052300">
                  <a:moveTo>
                    <a:pt x="10295890" y="14707870"/>
                  </a:moveTo>
                  <a:lnTo>
                    <a:pt x="0" y="13376911"/>
                  </a:lnTo>
                  <a:lnTo>
                    <a:pt x="1756410" y="0"/>
                  </a:lnTo>
                  <a:lnTo>
                    <a:pt x="12052300" y="1330960"/>
                  </a:lnTo>
                  <a:lnTo>
                    <a:pt x="10295890" y="14707870"/>
                  </a:lnTo>
                  <a:close/>
                </a:path>
              </a:pathLst>
            </a:custGeom>
            <a:blipFill>
              <a:blip r:embed="rId5"/>
              <a:stretch>
                <a:fillRect l="0" t="-1215" r="0" b="-1215"/>
              </a:stretch>
            </a:blipFill>
          </p:spPr>
        </p:sp>
        <p:sp>
          <p:nvSpPr>
            <p:cNvPr name="Freeform 5" id="5"/>
            <p:cNvSpPr/>
            <p:nvPr/>
          </p:nvSpPr>
          <p:spPr>
            <a:xfrm flipH="false" flipV="false" rot="0">
              <a:off x="0" y="-21590"/>
              <a:ext cx="13561061" cy="15815310"/>
            </a:xfrm>
            <a:custGeom>
              <a:avLst/>
              <a:gdLst/>
              <a:ahLst/>
              <a:cxnLst/>
              <a:rect r="r" b="b" t="t" l="l"/>
              <a:pathLst>
                <a:path h="15815310" w="13561061">
                  <a:moveTo>
                    <a:pt x="13561061" y="15815310"/>
                  </a:moveTo>
                  <a:lnTo>
                    <a:pt x="0" y="15815310"/>
                  </a:lnTo>
                  <a:lnTo>
                    <a:pt x="0" y="0"/>
                  </a:lnTo>
                  <a:lnTo>
                    <a:pt x="13561061" y="0"/>
                  </a:lnTo>
                  <a:lnTo>
                    <a:pt x="13561061" y="15815310"/>
                  </a:lnTo>
                  <a:close/>
                </a:path>
              </a:pathLst>
            </a:custGeom>
            <a:blipFill>
              <a:blip r:embed="rId6"/>
              <a:stretch>
                <a:fillRect l="0" t="-144" r="0" b="-144"/>
              </a:stretch>
            </a:blipFill>
          </p:spPr>
        </p:sp>
      </p:grpSp>
      <p:sp>
        <p:nvSpPr>
          <p:cNvPr name="TextBox 6" id="6"/>
          <p:cNvSpPr txBox="true"/>
          <p:nvPr/>
        </p:nvSpPr>
        <p:spPr>
          <a:xfrm rot="0">
            <a:off x="8713831" y="1492512"/>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Home</a:t>
            </a:r>
          </a:p>
        </p:txBody>
      </p:sp>
      <p:sp>
        <p:nvSpPr>
          <p:cNvPr name="TextBox 7" id="7"/>
          <p:cNvSpPr txBox="true"/>
          <p:nvPr/>
        </p:nvSpPr>
        <p:spPr>
          <a:xfrm rot="0">
            <a:off x="8713831" y="2284335"/>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Freeform 8" id="8"/>
          <p:cNvSpPr/>
          <p:nvPr/>
        </p:nvSpPr>
        <p:spPr>
          <a:xfrm flipH="true" flipV="false" rot="-8639330">
            <a:off x="16482038" y="-1578500"/>
            <a:ext cx="1791857" cy="5214399"/>
          </a:xfrm>
          <a:custGeom>
            <a:avLst/>
            <a:gdLst/>
            <a:ahLst/>
            <a:cxnLst/>
            <a:rect r="r" b="b" t="t" l="l"/>
            <a:pathLst>
              <a:path h="5214399" w="1791857">
                <a:moveTo>
                  <a:pt x="1791857" y="0"/>
                </a:moveTo>
                <a:lnTo>
                  <a:pt x="0" y="0"/>
                </a:lnTo>
                <a:lnTo>
                  <a:pt x="0" y="5214400"/>
                </a:lnTo>
                <a:lnTo>
                  <a:pt x="1791857" y="5214400"/>
                </a:lnTo>
                <a:lnTo>
                  <a:pt x="179185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true" flipV="false" rot="-7009330">
            <a:off x="14880392" y="-1783142"/>
            <a:ext cx="1505109" cy="4379946"/>
          </a:xfrm>
          <a:custGeom>
            <a:avLst/>
            <a:gdLst/>
            <a:ahLst/>
            <a:cxnLst/>
            <a:rect r="r" b="b" t="t" l="l"/>
            <a:pathLst>
              <a:path h="4379946" w="1505109">
                <a:moveTo>
                  <a:pt x="1505109" y="0"/>
                </a:moveTo>
                <a:lnTo>
                  <a:pt x="0" y="0"/>
                </a:lnTo>
                <a:lnTo>
                  <a:pt x="0" y="4379946"/>
                </a:lnTo>
                <a:lnTo>
                  <a:pt x="1505109" y="4379946"/>
                </a:lnTo>
                <a:lnTo>
                  <a:pt x="1505109"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true" flipV="false" rot="8426363">
            <a:off x="-297476" y="-1819224"/>
            <a:ext cx="1791857" cy="5214399"/>
          </a:xfrm>
          <a:custGeom>
            <a:avLst/>
            <a:gdLst/>
            <a:ahLst/>
            <a:cxnLst/>
            <a:rect r="r" b="b" t="t" l="l"/>
            <a:pathLst>
              <a:path h="5214399" w="1791857">
                <a:moveTo>
                  <a:pt x="1791857" y="0"/>
                </a:moveTo>
                <a:lnTo>
                  <a:pt x="0" y="0"/>
                </a:lnTo>
                <a:lnTo>
                  <a:pt x="0" y="5214399"/>
                </a:lnTo>
                <a:lnTo>
                  <a:pt x="1791857" y="5214399"/>
                </a:lnTo>
                <a:lnTo>
                  <a:pt x="179185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true" flipV="false" rot="8841619">
            <a:off x="-154102" y="703503"/>
            <a:ext cx="1505109" cy="4379946"/>
          </a:xfrm>
          <a:custGeom>
            <a:avLst/>
            <a:gdLst/>
            <a:ahLst/>
            <a:cxnLst/>
            <a:rect r="r" b="b" t="t" l="l"/>
            <a:pathLst>
              <a:path h="4379946" w="1505109">
                <a:moveTo>
                  <a:pt x="1505109" y="0"/>
                </a:moveTo>
                <a:lnTo>
                  <a:pt x="0" y="0"/>
                </a:lnTo>
                <a:lnTo>
                  <a:pt x="0" y="4379946"/>
                </a:lnTo>
                <a:lnTo>
                  <a:pt x="1505109" y="4379946"/>
                </a:lnTo>
                <a:lnTo>
                  <a:pt x="1505109"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11183674" y="1287581"/>
            <a:ext cx="1979431" cy="1873036"/>
          </a:xfrm>
          <a:custGeom>
            <a:avLst/>
            <a:gdLst/>
            <a:ahLst/>
            <a:cxnLst/>
            <a:rect r="r" b="b" t="t" l="l"/>
            <a:pathLst>
              <a:path h="1873036" w="1979431">
                <a:moveTo>
                  <a:pt x="0" y="0"/>
                </a:moveTo>
                <a:lnTo>
                  <a:pt x="1979430" y="0"/>
                </a:lnTo>
                <a:lnTo>
                  <a:pt x="1979430" y="1873037"/>
                </a:lnTo>
                <a:lnTo>
                  <a:pt x="0" y="187303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8713831" y="3628974"/>
            <a:ext cx="8664135" cy="4442460"/>
          </a:xfrm>
          <a:prstGeom prst="rect">
            <a:avLst/>
          </a:prstGeom>
        </p:spPr>
        <p:txBody>
          <a:bodyPr anchor="t" rtlCol="false" tIns="0" lIns="0" bIns="0" rIns="0">
            <a:spAutoFit/>
          </a:bodyPr>
          <a:lstStyle/>
          <a:p>
            <a:pPr>
              <a:lnSpc>
                <a:spcPts val="5040"/>
              </a:lnSpc>
            </a:pPr>
            <a:r>
              <a:rPr lang="en-US" sz="3600">
                <a:solidFill>
                  <a:srgbClr val="000000"/>
                </a:solidFill>
                <a:latin typeface="Montserrat Bold"/>
              </a:rPr>
              <a:t>According to the National Safety Council, an estimated 128,200 preventable injury-related deaths occurred in homes and communities in 2021.  The majority of deaths is tied to unintentional </a:t>
            </a:r>
            <a:r>
              <a:rPr lang="en-US" sz="3600">
                <a:solidFill>
                  <a:srgbClr val="000000"/>
                </a:solidFill>
                <a:latin typeface="Montserrat Bold"/>
                <a:hlinkClick r:id="rId13" tooltip="https://injuryfacts.nsc.org/home-and-community/safety-topics/poisoning/"/>
              </a:rPr>
              <a:t>poisonings</a:t>
            </a:r>
            <a:r>
              <a:rPr lang="en-US" sz="3600">
                <a:solidFill>
                  <a:srgbClr val="000000"/>
                </a:solidFill>
                <a:latin typeface="Montserrat Bold"/>
              </a:rPr>
              <a:t> and </a:t>
            </a:r>
            <a:r>
              <a:rPr lang="en-US" sz="3600">
                <a:solidFill>
                  <a:srgbClr val="000000"/>
                </a:solidFill>
                <a:latin typeface="Montserrat Bold"/>
                <a:hlinkClick r:id="rId14" tooltip="https://injuryfacts.nsc.org/home-and-community/safety-topics/older-adult-falls/"/>
              </a:rPr>
              <a:t>falls</a:t>
            </a:r>
            <a:r>
              <a:rPr lang="en-US" sz="3600">
                <a:solidFill>
                  <a:srgbClr val="000000"/>
                </a:solidFill>
                <a:latin typeface="Montserrat Bold"/>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60636" y="2583379"/>
            <a:ext cx="6546364" cy="7552090"/>
            <a:chOff x="0" y="0"/>
            <a:chExt cx="8728486" cy="10069454"/>
          </a:xfrm>
        </p:grpSpPr>
        <p:pic>
          <p:nvPicPr>
            <p:cNvPr name="Picture 3" id="3"/>
            <p:cNvPicPr>
              <a:picLocks noChangeAspect="true"/>
            </p:cNvPicPr>
            <p:nvPr/>
          </p:nvPicPr>
          <p:blipFill>
            <a:blip r:embed="rId2"/>
            <a:srcRect l="28542" t="8842" r="18779" b="0"/>
            <a:stretch>
              <a:fillRect/>
            </a:stretch>
          </p:blipFill>
          <p:spPr>
            <a:xfrm flipH="false" flipV="false">
              <a:off x="0" y="0"/>
              <a:ext cx="8728486" cy="10069454"/>
            </a:xfrm>
            <a:prstGeom prst="rect">
              <a:avLst/>
            </a:prstGeom>
          </p:spPr>
        </p:pic>
      </p:grpSp>
      <p:grpSp>
        <p:nvGrpSpPr>
          <p:cNvPr name="Group 4" id="4"/>
          <p:cNvGrpSpPr/>
          <p:nvPr/>
        </p:nvGrpSpPr>
        <p:grpSpPr>
          <a:xfrm rot="0">
            <a:off x="599842" y="483185"/>
            <a:ext cx="10137699" cy="9423684"/>
            <a:chOff x="0" y="0"/>
            <a:chExt cx="3881567" cy="3608182"/>
          </a:xfrm>
        </p:grpSpPr>
        <p:sp>
          <p:nvSpPr>
            <p:cNvPr name="Freeform 5" id="5"/>
            <p:cNvSpPr/>
            <p:nvPr/>
          </p:nvSpPr>
          <p:spPr>
            <a:xfrm flipH="false" flipV="false" rot="0">
              <a:off x="0" y="0"/>
              <a:ext cx="3881567" cy="3608182"/>
            </a:xfrm>
            <a:custGeom>
              <a:avLst/>
              <a:gdLst/>
              <a:ahLst/>
              <a:cxnLst/>
              <a:rect r="r" b="b" t="t" l="l"/>
              <a:pathLst>
                <a:path h="3608182" w="3881567">
                  <a:moveTo>
                    <a:pt x="3757107" y="3608182"/>
                  </a:moveTo>
                  <a:lnTo>
                    <a:pt x="124460" y="3608182"/>
                  </a:lnTo>
                  <a:cubicBezTo>
                    <a:pt x="55880" y="3608182"/>
                    <a:pt x="0" y="3552302"/>
                    <a:pt x="0" y="3483722"/>
                  </a:cubicBezTo>
                  <a:lnTo>
                    <a:pt x="0" y="124460"/>
                  </a:lnTo>
                  <a:cubicBezTo>
                    <a:pt x="0" y="55880"/>
                    <a:pt x="55880" y="0"/>
                    <a:pt x="124460" y="0"/>
                  </a:cubicBezTo>
                  <a:lnTo>
                    <a:pt x="3757107" y="0"/>
                  </a:lnTo>
                  <a:cubicBezTo>
                    <a:pt x="3825687" y="0"/>
                    <a:pt x="3881567" y="55880"/>
                    <a:pt x="3881567" y="124460"/>
                  </a:cubicBezTo>
                  <a:lnTo>
                    <a:pt x="3881567" y="3483722"/>
                  </a:lnTo>
                  <a:cubicBezTo>
                    <a:pt x="3881567" y="3552302"/>
                    <a:pt x="3825687" y="3608182"/>
                    <a:pt x="3757107" y="3608182"/>
                  </a:cubicBezTo>
                  <a:close/>
                </a:path>
              </a:pathLst>
            </a:custGeom>
            <a:solidFill>
              <a:srgbClr val="FF8800"/>
            </a:solidFill>
          </p:spPr>
        </p:sp>
      </p:grpSp>
      <p:sp>
        <p:nvSpPr>
          <p:cNvPr name="TextBox 6" id="6"/>
          <p:cNvSpPr txBox="true"/>
          <p:nvPr/>
        </p:nvSpPr>
        <p:spPr>
          <a:xfrm rot="0">
            <a:off x="11326242" y="521285"/>
            <a:ext cx="3922506"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Distracted</a:t>
            </a:r>
          </a:p>
        </p:txBody>
      </p:sp>
      <p:sp>
        <p:nvSpPr>
          <p:cNvPr name="TextBox 7" id="7"/>
          <p:cNvSpPr txBox="true"/>
          <p:nvPr/>
        </p:nvSpPr>
        <p:spPr>
          <a:xfrm rot="0">
            <a:off x="11326242" y="1445193"/>
            <a:ext cx="2668652" cy="816979"/>
          </a:xfrm>
          <a:prstGeom prst="rect">
            <a:avLst/>
          </a:prstGeom>
        </p:spPr>
        <p:txBody>
          <a:bodyPr anchor="t" rtlCol="false" tIns="0" lIns="0" bIns="0" rIns="0">
            <a:spAutoFit/>
          </a:bodyPr>
          <a:lstStyle/>
          <a:p>
            <a:pPr>
              <a:lnSpc>
                <a:spcPts val="6240"/>
              </a:lnSpc>
            </a:pPr>
            <a:r>
              <a:rPr lang="en-US" sz="5673">
                <a:solidFill>
                  <a:srgbClr val="FF8800"/>
                </a:solidFill>
                <a:latin typeface="Barlow Bold"/>
              </a:rPr>
              <a:t>Driving</a:t>
            </a:r>
          </a:p>
        </p:txBody>
      </p:sp>
      <p:sp>
        <p:nvSpPr>
          <p:cNvPr name="TextBox 8" id="8"/>
          <p:cNvSpPr txBox="true"/>
          <p:nvPr/>
        </p:nvSpPr>
        <p:spPr>
          <a:xfrm rot="0">
            <a:off x="1089288" y="568735"/>
            <a:ext cx="9158807" cy="9204960"/>
          </a:xfrm>
          <a:prstGeom prst="rect">
            <a:avLst/>
          </a:prstGeom>
        </p:spPr>
        <p:txBody>
          <a:bodyPr anchor="t" rtlCol="false" tIns="0" lIns="0" bIns="0" rIns="0">
            <a:spAutoFit/>
          </a:bodyPr>
          <a:lstStyle/>
          <a:p>
            <a:pPr>
              <a:lnSpc>
                <a:spcPts val="3640"/>
              </a:lnSpc>
            </a:pPr>
            <a:r>
              <a:rPr lang="en-US" sz="2600">
                <a:solidFill>
                  <a:srgbClr val="FFFFFF"/>
                </a:solidFill>
                <a:latin typeface="Montserrat Bold"/>
              </a:rPr>
              <a:t>We’re more distracted than ever, so it’s crucial to know the basics of safe driving and practice them every time you’re on the road. </a:t>
            </a:r>
          </a:p>
          <a:p>
            <a:pPr>
              <a:lnSpc>
                <a:spcPts val="3640"/>
              </a:lnSpc>
            </a:pPr>
          </a:p>
          <a:p>
            <a:pPr>
              <a:lnSpc>
                <a:spcPts val="3640"/>
              </a:lnSpc>
            </a:pPr>
            <a:r>
              <a:rPr lang="en-US" sz="2600">
                <a:solidFill>
                  <a:srgbClr val="FFFFFF"/>
                </a:solidFill>
                <a:latin typeface="Montserrat Bold"/>
              </a:rPr>
              <a:t>At any given daylight moment across America, approximately 660,000 drivers are using cell phones or manipulating electronic devices while driving, according to the NHTSA. </a:t>
            </a:r>
          </a:p>
          <a:p>
            <a:pPr>
              <a:lnSpc>
                <a:spcPts val="3640"/>
              </a:lnSpc>
            </a:pPr>
          </a:p>
          <a:p>
            <a:pPr>
              <a:lnSpc>
                <a:spcPts val="3640"/>
              </a:lnSpc>
            </a:pPr>
            <a:r>
              <a:rPr lang="en-US" sz="2600">
                <a:solidFill>
                  <a:srgbClr val="FFFFFF"/>
                </a:solidFill>
                <a:latin typeface="Montserrat Bold"/>
              </a:rPr>
              <a:t>Using a cell phone while driving creates enormous potential for deaths and injuries on U.S. roads. In 2020, 3,142 people were killed in motor vehicle crashes involving distracted drivers. </a:t>
            </a:r>
          </a:p>
          <a:p>
            <a:pPr>
              <a:lnSpc>
                <a:spcPts val="3640"/>
              </a:lnSpc>
            </a:pPr>
          </a:p>
          <a:p>
            <a:pPr>
              <a:lnSpc>
                <a:spcPts val="3640"/>
              </a:lnSpc>
            </a:pPr>
            <a:r>
              <a:rPr lang="en-US" sz="2600">
                <a:solidFill>
                  <a:srgbClr val="FFFFFF"/>
                </a:solidFill>
                <a:latin typeface="Montserrat Bold"/>
              </a:rPr>
              <a:t>Don't allow children to fight or climb around in your car; they should be buckled in their seats at all times. Too much noise can easily distract you from focusing on the road. </a:t>
            </a:r>
          </a:p>
          <a:p>
            <a:pPr>
              <a:lnSpc>
                <a:spcPts val="3640"/>
              </a:lnSpc>
            </a:pPr>
          </a:p>
          <a:p>
            <a:pPr algn="ctr">
              <a:lnSpc>
                <a:spcPts val="4339"/>
              </a:lnSpc>
            </a:pPr>
            <a:r>
              <a:rPr lang="en-US" sz="3099">
                <a:solidFill>
                  <a:srgbClr val="FFFFFF"/>
                </a:solidFill>
                <a:latin typeface="Montserrat Bold"/>
              </a:rPr>
              <a:t>You're not multi-tasking, you're distracted.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890888" y="2190038"/>
            <a:ext cx="4885585" cy="7598542"/>
            <a:chOff x="0" y="0"/>
            <a:chExt cx="6514113" cy="10131390"/>
          </a:xfrm>
        </p:grpSpPr>
        <p:pic>
          <p:nvPicPr>
            <p:cNvPr name="Picture 3" id="3"/>
            <p:cNvPicPr>
              <a:picLocks noChangeAspect="true"/>
            </p:cNvPicPr>
            <p:nvPr/>
          </p:nvPicPr>
          <p:blipFill>
            <a:blip r:embed="rId2"/>
            <a:srcRect l="35768" t="0" r="24146" b="6483"/>
            <a:stretch>
              <a:fillRect/>
            </a:stretch>
          </p:blipFill>
          <p:spPr>
            <a:xfrm flipH="false" flipV="false">
              <a:off x="0" y="0"/>
              <a:ext cx="6514113" cy="10131390"/>
            </a:xfrm>
            <a:prstGeom prst="rect">
              <a:avLst/>
            </a:prstGeom>
          </p:spPr>
        </p:pic>
      </p:grpSp>
      <p:grpSp>
        <p:nvGrpSpPr>
          <p:cNvPr name="Group 4" id="4"/>
          <p:cNvGrpSpPr/>
          <p:nvPr/>
        </p:nvGrpSpPr>
        <p:grpSpPr>
          <a:xfrm rot="0">
            <a:off x="504825" y="463527"/>
            <a:ext cx="11842263" cy="9359946"/>
            <a:chOff x="0" y="0"/>
            <a:chExt cx="4534219" cy="3583778"/>
          </a:xfrm>
        </p:grpSpPr>
        <p:sp>
          <p:nvSpPr>
            <p:cNvPr name="Freeform 5" id="5"/>
            <p:cNvSpPr/>
            <p:nvPr/>
          </p:nvSpPr>
          <p:spPr>
            <a:xfrm flipH="false" flipV="false" rot="0">
              <a:off x="0" y="0"/>
              <a:ext cx="4534219" cy="3583778"/>
            </a:xfrm>
            <a:custGeom>
              <a:avLst/>
              <a:gdLst/>
              <a:ahLst/>
              <a:cxnLst/>
              <a:rect r="r" b="b" t="t" l="l"/>
              <a:pathLst>
                <a:path h="3583778" w="4534219">
                  <a:moveTo>
                    <a:pt x="4409758" y="3583778"/>
                  </a:moveTo>
                  <a:lnTo>
                    <a:pt x="124460" y="3583778"/>
                  </a:lnTo>
                  <a:cubicBezTo>
                    <a:pt x="55880" y="3583778"/>
                    <a:pt x="0" y="3527898"/>
                    <a:pt x="0" y="3459318"/>
                  </a:cubicBezTo>
                  <a:lnTo>
                    <a:pt x="0" y="124460"/>
                  </a:lnTo>
                  <a:cubicBezTo>
                    <a:pt x="0" y="55880"/>
                    <a:pt x="55880" y="0"/>
                    <a:pt x="124460" y="0"/>
                  </a:cubicBezTo>
                  <a:lnTo>
                    <a:pt x="4409759" y="0"/>
                  </a:lnTo>
                  <a:cubicBezTo>
                    <a:pt x="4478339" y="0"/>
                    <a:pt x="4534219" y="55880"/>
                    <a:pt x="4534219" y="124460"/>
                  </a:cubicBezTo>
                  <a:lnTo>
                    <a:pt x="4534219" y="3459318"/>
                  </a:lnTo>
                  <a:cubicBezTo>
                    <a:pt x="4534219" y="3527898"/>
                    <a:pt x="4478339" y="3583778"/>
                    <a:pt x="4409759" y="3583778"/>
                  </a:cubicBezTo>
                  <a:close/>
                </a:path>
              </a:pathLst>
            </a:custGeom>
            <a:solidFill>
              <a:srgbClr val="E35A1D"/>
            </a:solidFill>
          </p:spPr>
        </p:sp>
      </p:grpSp>
      <p:sp>
        <p:nvSpPr>
          <p:cNvPr name="TextBox 6" id="6"/>
          <p:cNvSpPr txBox="true"/>
          <p:nvPr/>
        </p:nvSpPr>
        <p:spPr>
          <a:xfrm rot="0">
            <a:off x="875934" y="758190"/>
            <a:ext cx="11100044" cy="8722995"/>
          </a:xfrm>
          <a:prstGeom prst="rect">
            <a:avLst/>
          </a:prstGeom>
        </p:spPr>
        <p:txBody>
          <a:bodyPr anchor="t" rtlCol="false" tIns="0" lIns="0" bIns="0" rIns="0">
            <a:spAutoFit/>
          </a:bodyPr>
          <a:lstStyle/>
          <a:p>
            <a:pPr>
              <a:lnSpc>
                <a:spcPts val="3479"/>
              </a:lnSpc>
            </a:pPr>
            <a:r>
              <a:rPr lang="en-US" sz="2400">
                <a:solidFill>
                  <a:srgbClr val="FFFFFF"/>
                </a:solidFill>
                <a:latin typeface="Montserrat Bold"/>
              </a:rPr>
              <a:t>There are about 650 deaths and 100,000 injuries every year involving ATVs, according to the Consumer Product Safety Commission.</a:t>
            </a:r>
          </a:p>
          <a:p>
            <a:pPr>
              <a:lnSpc>
                <a:spcPts val="3479"/>
              </a:lnSpc>
            </a:pPr>
          </a:p>
          <a:p>
            <a:pPr marL="518160" indent="-259080" lvl="1">
              <a:lnSpc>
                <a:spcPts val="3479"/>
              </a:lnSpc>
              <a:buFont typeface="Arial"/>
              <a:buChar char="•"/>
            </a:pPr>
            <a:r>
              <a:rPr lang="en-US" sz="2400">
                <a:solidFill>
                  <a:srgbClr val="FFFFFF"/>
                </a:solidFill>
                <a:latin typeface="Montserrat Bold"/>
              </a:rPr>
              <a:t>Read the owner's manual carefully and ensure the ATV or ROV is in good working condition. </a:t>
            </a:r>
          </a:p>
          <a:p>
            <a:pPr>
              <a:lnSpc>
                <a:spcPts val="3479"/>
              </a:lnSpc>
            </a:pPr>
          </a:p>
          <a:p>
            <a:pPr marL="518160" indent="-259080" lvl="1">
              <a:lnSpc>
                <a:spcPts val="3479"/>
              </a:lnSpc>
              <a:buFont typeface="Arial"/>
              <a:buChar char="•"/>
            </a:pPr>
            <a:r>
              <a:rPr lang="en-US" sz="2400">
                <a:solidFill>
                  <a:srgbClr val="FFFFFF"/>
                </a:solidFill>
                <a:latin typeface="Montserrat Bold"/>
              </a:rPr>
              <a:t>Always wear an approved helmet.</a:t>
            </a:r>
          </a:p>
          <a:p>
            <a:pPr>
              <a:lnSpc>
                <a:spcPts val="3479"/>
              </a:lnSpc>
            </a:pPr>
          </a:p>
          <a:p>
            <a:pPr marL="518160" indent="-259080" lvl="1">
              <a:lnSpc>
                <a:spcPts val="3479"/>
              </a:lnSpc>
              <a:buFont typeface="Arial"/>
              <a:buChar char="•"/>
            </a:pPr>
            <a:r>
              <a:rPr lang="en-US" sz="2400">
                <a:solidFill>
                  <a:srgbClr val="FFFFFF"/>
                </a:solidFill>
                <a:latin typeface="Montserrat Bold"/>
              </a:rPr>
              <a:t>Never drive an ATV while under the influence of drugs or alcohol. </a:t>
            </a:r>
          </a:p>
          <a:p>
            <a:pPr>
              <a:lnSpc>
                <a:spcPts val="3479"/>
              </a:lnSpc>
            </a:pPr>
          </a:p>
          <a:p>
            <a:pPr marL="518160" indent="-259080" lvl="1">
              <a:lnSpc>
                <a:spcPts val="3479"/>
              </a:lnSpc>
              <a:buFont typeface="Arial"/>
              <a:buChar char="•"/>
            </a:pPr>
            <a:r>
              <a:rPr lang="en-US" sz="2400">
                <a:solidFill>
                  <a:srgbClr val="FFFFFF"/>
                </a:solidFill>
                <a:latin typeface="Montserrat Bold"/>
              </a:rPr>
              <a:t>Never drive an ATV on paved roads. Never operate ATVs or ROVs on streets, highways or paved roads, except to cross at safe, designated areas. Understand the terrain BEFORE you ride. </a:t>
            </a:r>
          </a:p>
          <a:p>
            <a:pPr>
              <a:lnSpc>
                <a:spcPts val="3479"/>
              </a:lnSpc>
            </a:pPr>
          </a:p>
          <a:p>
            <a:pPr marL="518160" indent="-259080" lvl="1">
              <a:lnSpc>
                <a:spcPts val="3479"/>
              </a:lnSpc>
              <a:buFont typeface="Arial"/>
              <a:buChar char="•"/>
            </a:pPr>
            <a:r>
              <a:rPr lang="en-US" sz="2400">
                <a:solidFill>
                  <a:srgbClr val="FFFFFF"/>
                </a:solidFill>
                <a:latin typeface="Montserrat Bold"/>
              </a:rPr>
              <a:t>Familiarize yourself with the local laws. </a:t>
            </a:r>
          </a:p>
          <a:p>
            <a:pPr>
              <a:lnSpc>
                <a:spcPts val="3479"/>
              </a:lnSpc>
            </a:pPr>
          </a:p>
          <a:p>
            <a:pPr marL="518160" indent="-259080" lvl="1">
              <a:lnSpc>
                <a:spcPts val="3479"/>
              </a:lnSpc>
              <a:buFont typeface="Arial"/>
              <a:buChar char="•"/>
            </a:pPr>
            <a:r>
              <a:rPr lang="en-US" sz="2400">
                <a:solidFill>
                  <a:srgbClr val="FFFFFF"/>
                </a:solidFill>
                <a:latin typeface="Montserrat Bold"/>
              </a:rPr>
              <a:t>Never ride alone, and always tell someone where you are going and when you will return. </a:t>
            </a:r>
          </a:p>
          <a:p>
            <a:pPr>
              <a:lnSpc>
                <a:spcPts val="3479"/>
              </a:lnSpc>
            </a:pPr>
          </a:p>
          <a:p>
            <a:pPr marL="518160" indent="-259080" lvl="1">
              <a:lnSpc>
                <a:spcPts val="3359"/>
              </a:lnSpc>
              <a:buFont typeface="Arial"/>
              <a:buChar char="•"/>
            </a:pPr>
            <a:r>
              <a:rPr lang="en-US" sz="2400">
                <a:solidFill>
                  <a:srgbClr val="FFFFFF"/>
                </a:solidFill>
                <a:latin typeface="Montserrat Bold"/>
              </a:rPr>
              <a:t>Always supervise young operators. Never carry extra riders.</a:t>
            </a:r>
          </a:p>
        </p:txBody>
      </p:sp>
      <p:sp>
        <p:nvSpPr>
          <p:cNvPr name="TextBox 7" id="7"/>
          <p:cNvSpPr txBox="true"/>
          <p:nvPr/>
        </p:nvSpPr>
        <p:spPr>
          <a:xfrm rot="0">
            <a:off x="12890888" y="326128"/>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ATV and ROV</a:t>
            </a:r>
          </a:p>
        </p:txBody>
      </p:sp>
      <p:sp>
        <p:nvSpPr>
          <p:cNvPr name="TextBox 8" id="8"/>
          <p:cNvSpPr txBox="true"/>
          <p:nvPr/>
        </p:nvSpPr>
        <p:spPr>
          <a:xfrm rot="0">
            <a:off x="12890888" y="1066800"/>
            <a:ext cx="6919115" cy="876283"/>
          </a:xfrm>
          <a:prstGeom prst="rect">
            <a:avLst/>
          </a:prstGeom>
        </p:spPr>
        <p:txBody>
          <a:bodyPr anchor="t" rtlCol="false" tIns="0" lIns="0" bIns="0" rIns="0">
            <a:spAutoFit/>
          </a:bodyPr>
          <a:lstStyle/>
          <a:p>
            <a:pPr>
              <a:lnSpc>
                <a:spcPts val="6600"/>
              </a:lnSpc>
            </a:pPr>
            <a:r>
              <a:rPr lang="en-US" sz="6000">
                <a:solidFill>
                  <a:srgbClr val="F39200"/>
                </a:solidFill>
                <a:latin typeface="Barlow Bold"/>
              </a:rPr>
              <a:t>Safety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333" r="0" b="0"/>
            </a:stretch>
          </a:blipFill>
        </p:spPr>
      </p:sp>
      <p:sp>
        <p:nvSpPr>
          <p:cNvPr name="Freeform 3" id="3"/>
          <p:cNvSpPr/>
          <p:nvPr/>
        </p:nvSpPr>
        <p:spPr>
          <a:xfrm flipH="false" flipV="true" rot="6044580">
            <a:off x="13424335" y="-7793808"/>
            <a:ext cx="11171039" cy="15819709"/>
          </a:xfrm>
          <a:custGeom>
            <a:avLst/>
            <a:gdLst/>
            <a:ahLst/>
            <a:cxnLst/>
            <a:rect r="r" b="b" t="t" l="l"/>
            <a:pathLst>
              <a:path h="15819709" w="11171039">
                <a:moveTo>
                  <a:pt x="0" y="15819709"/>
                </a:moveTo>
                <a:lnTo>
                  <a:pt x="11171039" y="15819709"/>
                </a:lnTo>
                <a:lnTo>
                  <a:pt x="11171039" y="0"/>
                </a:lnTo>
                <a:lnTo>
                  <a:pt x="0" y="0"/>
                </a:lnTo>
                <a:lnTo>
                  <a:pt x="0" y="15819709"/>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8368996" y="639872"/>
            <a:ext cx="9008970" cy="9008970"/>
            <a:chOff x="0" y="0"/>
            <a:chExt cx="6350000" cy="6350000"/>
          </a:xfrm>
        </p:grpSpPr>
        <p:sp>
          <p:nvSpPr>
            <p:cNvPr name="Freeform 5" id="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0" t="-25015" r="0" b="-25015"/>
              </a:stretch>
            </a:blipFill>
          </p:spPr>
        </p:sp>
        <p:sp>
          <p:nvSpPr>
            <p:cNvPr name="Freeform 6" id="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name="Freeform 7" id="7"/>
          <p:cNvSpPr/>
          <p:nvPr/>
        </p:nvSpPr>
        <p:spPr>
          <a:xfrm flipH="true" flipV="false" rot="-8771479">
            <a:off x="16482038" y="-1578500"/>
            <a:ext cx="1791857" cy="5214399"/>
          </a:xfrm>
          <a:custGeom>
            <a:avLst/>
            <a:gdLst/>
            <a:ahLst/>
            <a:cxnLst/>
            <a:rect r="r" b="b" t="t" l="l"/>
            <a:pathLst>
              <a:path h="5214399" w="1791857">
                <a:moveTo>
                  <a:pt x="1791857" y="0"/>
                </a:moveTo>
                <a:lnTo>
                  <a:pt x="0" y="0"/>
                </a:lnTo>
                <a:lnTo>
                  <a:pt x="0" y="5214400"/>
                </a:lnTo>
                <a:lnTo>
                  <a:pt x="1791857" y="5214400"/>
                </a:lnTo>
                <a:lnTo>
                  <a:pt x="1791857"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true" flipV="false" rot="-3557861">
            <a:off x="17193183" y="8054085"/>
            <a:ext cx="1229289" cy="3577297"/>
          </a:xfrm>
          <a:custGeom>
            <a:avLst/>
            <a:gdLst/>
            <a:ahLst/>
            <a:cxnLst/>
            <a:rect r="r" b="b" t="t" l="l"/>
            <a:pathLst>
              <a:path h="3577297" w="1229289">
                <a:moveTo>
                  <a:pt x="1229289" y="0"/>
                </a:moveTo>
                <a:lnTo>
                  <a:pt x="0" y="0"/>
                </a:lnTo>
                <a:lnTo>
                  <a:pt x="0" y="3577297"/>
                </a:lnTo>
                <a:lnTo>
                  <a:pt x="1229289" y="3577297"/>
                </a:lnTo>
                <a:lnTo>
                  <a:pt x="122928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true" flipV="false" rot="-7009330">
            <a:off x="15469344" y="-2189973"/>
            <a:ext cx="1505109" cy="4379946"/>
          </a:xfrm>
          <a:custGeom>
            <a:avLst/>
            <a:gdLst/>
            <a:ahLst/>
            <a:cxnLst/>
            <a:rect r="r" b="b" t="t" l="l"/>
            <a:pathLst>
              <a:path h="4379946" w="1505109">
                <a:moveTo>
                  <a:pt x="1505108" y="0"/>
                </a:moveTo>
                <a:lnTo>
                  <a:pt x="0" y="0"/>
                </a:lnTo>
                <a:lnTo>
                  <a:pt x="0" y="4379946"/>
                </a:lnTo>
                <a:lnTo>
                  <a:pt x="1505108" y="4379946"/>
                </a:lnTo>
                <a:lnTo>
                  <a:pt x="1505108"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0" id="10"/>
          <p:cNvGrpSpPr/>
          <p:nvPr/>
        </p:nvGrpSpPr>
        <p:grpSpPr>
          <a:xfrm rot="0">
            <a:off x="675352" y="2977686"/>
            <a:ext cx="6919115" cy="4331628"/>
            <a:chOff x="0" y="0"/>
            <a:chExt cx="2411531" cy="1509710"/>
          </a:xfrm>
        </p:grpSpPr>
        <p:sp>
          <p:nvSpPr>
            <p:cNvPr name="Freeform 11" id="11"/>
            <p:cNvSpPr/>
            <p:nvPr/>
          </p:nvSpPr>
          <p:spPr>
            <a:xfrm flipH="false" flipV="false" rot="0">
              <a:off x="0" y="0"/>
              <a:ext cx="2411531" cy="1509710"/>
            </a:xfrm>
            <a:custGeom>
              <a:avLst/>
              <a:gdLst/>
              <a:ahLst/>
              <a:cxnLst/>
              <a:rect r="r" b="b" t="t" l="l"/>
              <a:pathLst>
                <a:path h="1509710" w="2411531">
                  <a:moveTo>
                    <a:pt x="2287071" y="1509710"/>
                  </a:moveTo>
                  <a:lnTo>
                    <a:pt x="124460" y="1509710"/>
                  </a:lnTo>
                  <a:cubicBezTo>
                    <a:pt x="55880" y="1509710"/>
                    <a:pt x="0" y="1453830"/>
                    <a:pt x="0" y="1385250"/>
                  </a:cubicBezTo>
                  <a:lnTo>
                    <a:pt x="0" y="124460"/>
                  </a:lnTo>
                  <a:cubicBezTo>
                    <a:pt x="0" y="55880"/>
                    <a:pt x="55880" y="0"/>
                    <a:pt x="124460" y="0"/>
                  </a:cubicBezTo>
                  <a:lnTo>
                    <a:pt x="2287071" y="0"/>
                  </a:lnTo>
                  <a:cubicBezTo>
                    <a:pt x="2355651" y="0"/>
                    <a:pt x="2411531" y="55880"/>
                    <a:pt x="2411531" y="124460"/>
                  </a:cubicBezTo>
                  <a:lnTo>
                    <a:pt x="2411531" y="1385250"/>
                  </a:lnTo>
                  <a:cubicBezTo>
                    <a:pt x="2411531" y="1453830"/>
                    <a:pt x="2355651" y="1509710"/>
                    <a:pt x="2287071" y="1509710"/>
                  </a:cubicBezTo>
                  <a:close/>
                </a:path>
              </a:pathLst>
            </a:custGeom>
            <a:solidFill>
              <a:srgbClr val="F39200"/>
            </a:solidFill>
          </p:spPr>
        </p:sp>
      </p:grpSp>
      <p:sp>
        <p:nvSpPr>
          <p:cNvPr name="Freeform 12" id="12"/>
          <p:cNvSpPr/>
          <p:nvPr/>
        </p:nvSpPr>
        <p:spPr>
          <a:xfrm flipH="false" flipV="false" rot="0">
            <a:off x="2806024" y="6991040"/>
            <a:ext cx="2657772" cy="2819917"/>
          </a:xfrm>
          <a:custGeom>
            <a:avLst/>
            <a:gdLst/>
            <a:ahLst/>
            <a:cxnLst/>
            <a:rect r="r" b="b" t="t" l="l"/>
            <a:pathLst>
              <a:path h="2819917" w="2657772">
                <a:moveTo>
                  <a:pt x="0" y="0"/>
                </a:moveTo>
                <a:lnTo>
                  <a:pt x="2657772" y="0"/>
                </a:lnTo>
                <a:lnTo>
                  <a:pt x="2657772" y="2819918"/>
                </a:lnTo>
                <a:lnTo>
                  <a:pt x="0" y="281991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3" id="13"/>
          <p:cNvSpPr txBox="true"/>
          <p:nvPr/>
        </p:nvSpPr>
        <p:spPr>
          <a:xfrm rot="0">
            <a:off x="1127489" y="3260090"/>
            <a:ext cx="6014843" cy="3347720"/>
          </a:xfrm>
          <a:prstGeom prst="rect">
            <a:avLst/>
          </a:prstGeom>
        </p:spPr>
        <p:txBody>
          <a:bodyPr anchor="t" rtlCol="false" tIns="0" lIns="0" bIns="0" rIns="0">
            <a:spAutoFit/>
          </a:bodyPr>
          <a:lstStyle/>
          <a:p>
            <a:pPr>
              <a:lnSpc>
                <a:spcPts val="4480"/>
              </a:lnSpc>
            </a:pPr>
            <a:r>
              <a:rPr lang="en-US" sz="3200">
                <a:solidFill>
                  <a:srgbClr val="FFFFFF"/>
                </a:solidFill>
                <a:latin typeface="Montserrat Bold"/>
              </a:rPr>
              <a:t>In 2023 during the 101 Critical Days of Summer, the Department of the Navy lost 14 Sailors and Marines as a result of motorcycle (PMV-2) mishaps.</a:t>
            </a:r>
            <a:r>
              <a:rPr lang="en-US" sz="3200">
                <a:solidFill>
                  <a:srgbClr val="FFFFFF"/>
                </a:solidFill>
                <a:latin typeface="Montserrat Bold"/>
              </a:rPr>
              <a:t> </a:t>
            </a:r>
          </a:p>
        </p:txBody>
      </p:sp>
      <p:sp>
        <p:nvSpPr>
          <p:cNvPr name="TextBox 14" id="14"/>
          <p:cNvSpPr txBox="true"/>
          <p:nvPr/>
        </p:nvSpPr>
        <p:spPr>
          <a:xfrm rot="0">
            <a:off x="675352" y="518989"/>
            <a:ext cx="6919115" cy="1844675"/>
          </a:xfrm>
          <a:prstGeom prst="rect">
            <a:avLst/>
          </a:prstGeom>
        </p:spPr>
        <p:txBody>
          <a:bodyPr anchor="t" rtlCol="false" tIns="0" lIns="0" bIns="0" rIns="0">
            <a:spAutoFit/>
          </a:bodyPr>
          <a:lstStyle/>
          <a:p>
            <a:pPr>
              <a:lnSpc>
                <a:spcPts val="7149"/>
              </a:lnSpc>
            </a:pPr>
            <a:r>
              <a:rPr lang="en-US" sz="6499">
                <a:solidFill>
                  <a:srgbClr val="FFFFFF"/>
                </a:solidFill>
                <a:latin typeface="Barlow Bold"/>
              </a:rPr>
              <a:t>MOTORCYCLE</a:t>
            </a:r>
          </a:p>
          <a:p>
            <a:pPr>
              <a:lnSpc>
                <a:spcPts val="7149"/>
              </a:lnSpc>
            </a:pPr>
            <a:r>
              <a:rPr lang="en-US" sz="6499">
                <a:solidFill>
                  <a:srgbClr val="FFFFFF"/>
                </a:solidFill>
                <a:latin typeface="Barlow Bold"/>
              </a:rPr>
              <a:t>SAFETY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5400000">
            <a:off x="635177" y="2208345"/>
            <a:ext cx="7443478" cy="8713831"/>
          </a:xfrm>
          <a:custGeom>
            <a:avLst/>
            <a:gdLst/>
            <a:ahLst/>
            <a:cxnLst/>
            <a:rect r="r" b="b" t="t" l="l"/>
            <a:pathLst>
              <a:path h="8713831" w="7443478">
                <a:moveTo>
                  <a:pt x="7443478" y="8713832"/>
                </a:moveTo>
                <a:lnTo>
                  <a:pt x="0" y="8713832"/>
                </a:lnTo>
                <a:lnTo>
                  <a:pt x="0" y="0"/>
                </a:lnTo>
                <a:lnTo>
                  <a:pt x="7443478" y="0"/>
                </a:lnTo>
                <a:lnTo>
                  <a:pt x="7443478" y="8713832"/>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329667" y="416386"/>
            <a:ext cx="7697577" cy="8964887"/>
            <a:chOff x="0" y="0"/>
            <a:chExt cx="13561060" cy="15793720"/>
          </a:xfrm>
        </p:grpSpPr>
        <p:sp>
          <p:nvSpPr>
            <p:cNvPr name="Freeform 4" id="4"/>
            <p:cNvSpPr/>
            <p:nvPr/>
          </p:nvSpPr>
          <p:spPr>
            <a:xfrm flipH="false" flipV="false" rot="548701">
              <a:off x="1149891" y="957756"/>
              <a:ext cx="10768519" cy="13808358"/>
            </a:xfrm>
            <a:custGeom>
              <a:avLst/>
              <a:gdLst/>
              <a:ahLst/>
              <a:cxnLst/>
              <a:rect r="r" b="b" t="t" l="l"/>
              <a:pathLst>
                <a:path h="13808358" w="10768519">
                  <a:moveTo>
                    <a:pt x="10768518" y="13486032"/>
                  </a:moveTo>
                  <a:lnTo>
                    <a:pt x="391962" y="13808358"/>
                  </a:lnTo>
                  <a:lnTo>
                    <a:pt x="0" y="322326"/>
                  </a:lnTo>
                  <a:lnTo>
                    <a:pt x="10376556" y="0"/>
                  </a:lnTo>
                  <a:lnTo>
                    <a:pt x="10768518" y="13486032"/>
                  </a:lnTo>
                  <a:close/>
                </a:path>
              </a:pathLst>
            </a:custGeom>
            <a:blipFill>
              <a:blip r:embed="rId4"/>
              <a:stretch>
                <a:fillRect l="-5960" t="-15461" r="-5960" b="-15461"/>
              </a:stretch>
            </a:blipFill>
          </p:spPr>
        </p:sp>
        <p:sp>
          <p:nvSpPr>
            <p:cNvPr name="Freeform 5" id="5"/>
            <p:cNvSpPr/>
            <p:nvPr/>
          </p:nvSpPr>
          <p:spPr>
            <a:xfrm flipH="false" flipV="false" rot="0">
              <a:off x="0" y="-21590"/>
              <a:ext cx="13561061" cy="15815310"/>
            </a:xfrm>
            <a:custGeom>
              <a:avLst/>
              <a:gdLst/>
              <a:ahLst/>
              <a:cxnLst/>
              <a:rect r="r" b="b" t="t" l="l"/>
              <a:pathLst>
                <a:path h="15815310" w="13561061">
                  <a:moveTo>
                    <a:pt x="13561061" y="15815310"/>
                  </a:moveTo>
                  <a:lnTo>
                    <a:pt x="0" y="15815310"/>
                  </a:lnTo>
                  <a:lnTo>
                    <a:pt x="0" y="0"/>
                  </a:lnTo>
                  <a:lnTo>
                    <a:pt x="13561061" y="0"/>
                  </a:lnTo>
                  <a:lnTo>
                    <a:pt x="13561061" y="15815310"/>
                  </a:lnTo>
                  <a:close/>
                </a:path>
              </a:pathLst>
            </a:custGeom>
            <a:blipFill>
              <a:blip r:embed="rId5"/>
              <a:stretch>
                <a:fillRect l="0" t="-144" r="0" b="-144"/>
              </a:stretch>
            </a:blipFill>
          </p:spPr>
        </p:sp>
      </p:grpSp>
      <p:sp>
        <p:nvSpPr>
          <p:cNvPr name="Freeform 6" id="6"/>
          <p:cNvSpPr/>
          <p:nvPr/>
        </p:nvSpPr>
        <p:spPr>
          <a:xfrm flipH="false" flipV="false" rot="2608611">
            <a:off x="13869473" y="348658"/>
            <a:ext cx="6779654" cy="1703388"/>
          </a:xfrm>
          <a:custGeom>
            <a:avLst/>
            <a:gdLst/>
            <a:ahLst/>
            <a:cxnLst/>
            <a:rect r="r" b="b" t="t" l="l"/>
            <a:pathLst>
              <a:path h="1703388" w="6779654">
                <a:moveTo>
                  <a:pt x="0" y="0"/>
                </a:moveTo>
                <a:lnTo>
                  <a:pt x="6779654" y="0"/>
                </a:lnTo>
                <a:lnTo>
                  <a:pt x="6779654" y="1703388"/>
                </a:lnTo>
                <a:lnTo>
                  <a:pt x="0" y="1703388"/>
                </a:lnTo>
                <a:lnTo>
                  <a:pt x="0" y="0"/>
                </a:lnTo>
                <a:close/>
              </a:path>
            </a:pathLst>
          </a:custGeom>
          <a:blipFill>
            <a:blip r:embed="rId6"/>
            <a:stretch>
              <a:fillRect l="0" t="0" r="0" b="0"/>
            </a:stretch>
          </a:blipFill>
        </p:spPr>
      </p:sp>
      <p:sp>
        <p:nvSpPr>
          <p:cNvPr name="TextBox 7" id="7"/>
          <p:cNvSpPr txBox="true"/>
          <p:nvPr/>
        </p:nvSpPr>
        <p:spPr>
          <a:xfrm rot="0">
            <a:off x="8381263" y="2122689"/>
            <a:ext cx="9239763" cy="7757795"/>
          </a:xfrm>
          <a:prstGeom prst="rect">
            <a:avLst/>
          </a:prstGeom>
        </p:spPr>
        <p:txBody>
          <a:bodyPr anchor="t" rtlCol="false" tIns="0" lIns="0" bIns="0" rIns="0">
            <a:spAutoFit/>
          </a:bodyPr>
          <a:lstStyle/>
          <a:p>
            <a:pPr>
              <a:lnSpc>
                <a:spcPts val="2799"/>
              </a:lnSpc>
            </a:pPr>
            <a:r>
              <a:rPr lang="en-US" sz="2799">
                <a:solidFill>
                  <a:srgbClr val="000000"/>
                </a:solidFill>
                <a:latin typeface="Montserrat Bold"/>
              </a:rPr>
              <a:t>SEARCH around you for potential hazards.</a:t>
            </a:r>
            <a:r>
              <a:rPr lang="en-US" sz="2799">
                <a:solidFill>
                  <a:srgbClr val="000000"/>
                </a:solidFill>
                <a:latin typeface="Montserrat Bold"/>
              </a:rPr>
              <a:t> </a:t>
            </a:r>
          </a:p>
          <a:p>
            <a:pPr>
              <a:lnSpc>
                <a:spcPts val="2799"/>
              </a:lnSpc>
            </a:pPr>
          </a:p>
          <a:p>
            <a:pPr>
              <a:lnSpc>
                <a:spcPts val="2799"/>
              </a:lnSpc>
            </a:pPr>
            <a:r>
              <a:rPr lang="en-US" sz="2799">
                <a:solidFill>
                  <a:srgbClr val="000000"/>
                </a:solidFill>
                <a:latin typeface="Montserrat Bold"/>
              </a:rPr>
              <a:t>EVALUATE any possible hazards such as turning hazard. </a:t>
            </a:r>
          </a:p>
          <a:p>
            <a:pPr>
              <a:lnSpc>
                <a:spcPts val="2799"/>
              </a:lnSpc>
            </a:pPr>
          </a:p>
          <a:p>
            <a:pPr>
              <a:lnSpc>
                <a:spcPts val="2799"/>
              </a:lnSpc>
            </a:pPr>
            <a:r>
              <a:rPr lang="en-US" sz="2799">
                <a:solidFill>
                  <a:srgbClr val="000000"/>
                </a:solidFill>
                <a:latin typeface="Montserrat Bold"/>
              </a:rPr>
              <a:t>EXECUTE the proper action to avoid the hazard. </a:t>
            </a:r>
          </a:p>
          <a:p>
            <a:pPr>
              <a:lnSpc>
                <a:spcPts val="2799"/>
              </a:lnSpc>
            </a:pPr>
            <a:r>
              <a:rPr lang="en-US" sz="2799">
                <a:solidFill>
                  <a:srgbClr val="000000"/>
                </a:solidFill>
                <a:latin typeface="Montserrat Bold"/>
              </a:rPr>
              <a:t>A sound street strategy can help prevent a dangerous situation. </a:t>
            </a:r>
          </a:p>
          <a:p>
            <a:pPr>
              <a:lnSpc>
                <a:spcPts val="2799"/>
              </a:lnSpc>
            </a:pPr>
          </a:p>
          <a:p>
            <a:pPr>
              <a:lnSpc>
                <a:spcPts val="2799"/>
              </a:lnSpc>
            </a:pPr>
            <a:r>
              <a:rPr lang="en-US" sz="2799">
                <a:solidFill>
                  <a:srgbClr val="000000"/>
                </a:solidFill>
                <a:latin typeface="Montserrat Bold"/>
              </a:rPr>
              <a:t>Training Requirements:</a:t>
            </a:r>
          </a:p>
          <a:p>
            <a:pPr>
              <a:lnSpc>
                <a:spcPts val="2799"/>
              </a:lnSpc>
            </a:pPr>
            <a:r>
              <a:rPr lang="en-US" sz="2799">
                <a:solidFill>
                  <a:srgbClr val="000000"/>
                </a:solidFill>
                <a:latin typeface="Montserrat Bold"/>
              </a:rPr>
              <a:t> </a:t>
            </a:r>
          </a:p>
          <a:p>
            <a:pPr marL="604519" indent="-302260" lvl="1">
              <a:lnSpc>
                <a:spcPts val="2799"/>
              </a:lnSpc>
              <a:buFont typeface="Arial"/>
              <a:buChar char="•"/>
            </a:pPr>
            <a:r>
              <a:rPr lang="en-US" sz="2799">
                <a:solidFill>
                  <a:srgbClr val="000000"/>
                </a:solidFill>
                <a:latin typeface="Montserrat Bold"/>
              </a:rPr>
              <a:t>All Sailors must complete LEVEL I training before operating a motorcycle and then must complete LEVEL II training within 60 days to one year of LEVEL I. </a:t>
            </a:r>
          </a:p>
          <a:p>
            <a:pPr>
              <a:lnSpc>
                <a:spcPts val="2799"/>
              </a:lnSpc>
            </a:pPr>
          </a:p>
          <a:p>
            <a:pPr marL="604519" indent="-302260" lvl="1">
              <a:lnSpc>
                <a:spcPts val="2799"/>
              </a:lnSpc>
              <a:buFont typeface="Arial"/>
              <a:buChar char="•"/>
            </a:pPr>
            <a:r>
              <a:rPr lang="en-US" sz="2799">
                <a:solidFill>
                  <a:srgbClr val="000000"/>
                </a:solidFill>
                <a:latin typeface="Montserrat Bold"/>
              </a:rPr>
              <a:t>All Sailors must complete either LEVEL II or LEVEL III refresher training every five years. </a:t>
            </a:r>
          </a:p>
          <a:p>
            <a:pPr>
              <a:lnSpc>
                <a:spcPts val="2799"/>
              </a:lnSpc>
            </a:pPr>
          </a:p>
          <a:p>
            <a:pPr>
              <a:lnSpc>
                <a:spcPts val="2799"/>
              </a:lnSpc>
            </a:pPr>
            <a:r>
              <a:rPr lang="en-US" sz="2799">
                <a:solidFill>
                  <a:srgbClr val="000000"/>
                </a:solidFill>
                <a:latin typeface="Montserrat Bold"/>
              </a:rPr>
              <a:t>Take riding courses periodically to improve riding techniques and sharpen your                street-riding strategies. </a:t>
            </a:r>
          </a:p>
        </p:txBody>
      </p:sp>
      <p:sp>
        <p:nvSpPr>
          <p:cNvPr name="TextBox 8" id="8"/>
          <p:cNvSpPr txBox="true"/>
          <p:nvPr/>
        </p:nvSpPr>
        <p:spPr>
          <a:xfrm rot="0">
            <a:off x="8190763" y="324069"/>
            <a:ext cx="6144353" cy="17145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Motorcycle Riding</a:t>
            </a:r>
          </a:p>
          <a:p>
            <a:pPr algn="r">
              <a:lnSpc>
                <a:spcPts val="6600"/>
              </a:lnSpc>
            </a:pPr>
            <a:r>
              <a:rPr lang="en-US" sz="6000">
                <a:solidFill>
                  <a:srgbClr val="FF8800"/>
                </a:solidFill>
                <a:latin typeface="Barlow Bold"/>
              </a:rPr>
              <a:t>Safety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3957" y="2645458"/>
            <a:ext cx="5057213" cy="7032816"/>
            <a:chOff x="0" y="0"/>
            <a:chExt cx="6742950" cy="9377088"/>
          </a:xfrm>
        </p:grpSpPr>
        <p:pic>
          <p:nvPicPr>
            <p:cNvPr name="Picture 3" id="3"/>
            <p:cNvPicPr>
              <a:picLocks noChangeAspect="true"/>
            </p:cNvPicPr>
            <p:nvPr/>
          </p:nvPicPr>
          <p:blipFill>
            <a:blip r:embed="rId2"/>
            <a:srcRect l="0" t="1201" r="6877" b="12465"/>
            <a:stretch>
              <a:fillRect/>
            </a:stretch>
          </p:blipFill>
          <p:spPr>
            <a:xfrm flipH="false" flipV="false">
              <a:off x="0" y="0"/>
              <a:ext cx="6742950" cy="9377088"/>
            </a:xfrm>
            <a:prstGeom prst="rect">
              <a:avLst/>
            </a:prstGeom>
          </p:spPr>
        </p:pic>
      </p:grpSp>
      <p:grpSp>
        <p:nvGrpSpPr>
          <p:cNvPr name="Group 4" id="4"/>
          <p:cNvGrpSpPr/>
          <p:nvPr/>
        </p:nvGrpSpPr>
        <p:grpSpPr>
          <a:xfrm rot="0">
            <a:off x="6457164" y="626056"/>
            <a:ext cx="10691279" cy="9052217"/>
            <a:chOff x="0" y="0"/>
            <a:chExt cx="4093524" cy="3465953"/>
          </a:xfrm>
        </p:grpSpPr>
        <p:sp>
          <p:nvSpPr>
            <p:cNvPr name="Freeform 5" id="5"/>
            <p:cNvSpPr/>
            <p:nvPr/>
          </p:nvSpPr>
          <p:spPr>
            <a:xfrm flipH="false" flipV="false" rot="0">
              <a:off x="0" y="0"/>
              <a:ext cx="4093525" cy="3465954"/>
            </a:xfrm>
            <a:custGeom>
              <a:avLst/>
              <a:gdLst/>
              <a:ahLst/>
              <a:cxnLst/>
              <a:rect r="r" b="b" t="t" l="l"/>
              <a:pathLst>
                <a:path h="3465954" w="4093525">
                  <a:moveTo>
                    <a:pt x="3969064" y="3465954"/>
                  </a:moveTo>
                  <a:lnTo>
                    <a:pt x="124460" y="3465954"/>
                  </a:lnTo>
                  <a:cubicBezTo>
                    <a:pt x="55880" y="3465954"/>
                    <a:pt x="0" y="3410074"/>
                    <a:pt x="0" y="3341493"/>
                  </a:cubicBezTo>
                  <a:lnTo>
                    <a:pt x="0" y="124460"/>
                  </a:lnTo>
                  <a:cubicBezTo>
                    <a:pt x="0" y="55880"/>
                    <a:pt x="55880" y="0"/>
                    <a:pt x="124460" y="0"/>
                  </a:cubicBezTo>
                  <a:lnTo>
                    <a:pt x="3969065" y="0"/>
                  </a:lnTo>
                  <a:cubicBezTo>
                    <a:pt x="4037645" y="0"/>
                    <a:pt x="4093525" y="55880"/>
                    <a:pt x="4093525" y="124460"/>
                  </a:cubicBezTo>
                  <a:lnTo>
                    <a:pt x="4093525" y="3341494"/>
                  </a:lnTo>
                  <a:cubicBezTo>
                    <a:pt x="4093525" y="3410074"/>
                    <a:pt x="4037645" y="3465954"/>
                    <a:pt x="3969065" y="3465954"/>
                  </a:cubicBezTo>
                  <a:close/>
                </a:path>
              </a:pathLst>
            </a:custGeom>
            <a:solidFill>
              <a:srgbClr val="FF8800"/>
            </a:solidFill>
          </p:spPr>
        </p:sp>
      </p:grpSp>
      <p:sp>
        <p:nvSpPr>
          <p:cNvPr name="TextBox 6" id="6"/>
          <p:cNvSpPr txBox="true"/>
          <p:nvPr/>
        </p:nvSpPr>
        <p:spPr>
          <a:xfrm rot="0">
            <a:off x="563957" y="43556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Motorcycle</a:t>
            </a:r>
          </a:p>
        </p:txBody>
      </p:sp>
      <p:sp>
        <p:nvSpPr>
          <p:cNvPr name="TextBox 7" id="7"/>
          <p:cNvSpPr txBox="true"/>
          <p:nvPr/>
        </p:nvSpPr>
        <p:spPr>
          <a:xfrm rot="0">
            <a:off x="563957" y="1349943"/>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 Tips</a:t>
            </a:r>
          </a:p>
        </p:txBody>
      </p:sp>
      <p:sp>
        <p:nvSpPr>
          <p:cNvPr name="TextBox 8" id="8"/>
          <p:cNvSpPr txBox="true"/>
          <p:nvPr/>
        </p:nvSpPr>
        <p:spPr>
          <a:xfrm rot="0">
            <a:off x="6457164" y="930050"/>
            <a:ext cx="10292379" cy="8396605"/>
          </a:xfrm>
          <a:prstGeom prst="rect">
            <a:avLst/>
          </a:prstGeom>
        </p:spPr>
        <p:txBody>
          <a:bodyPr anchor="t" rtlCol="false" tIns="0" lIns="0" bIns="0" rIns="0">
            <a:spAutoFit/>
          </a:bodyPr>
          <a:lstStyle/>
          <a:p>
            <a:pPr marL="604519" indent="-302260" lvl="1">
              <a:lnSpc>
                <a:spcPts val="3919"/>
              </a:lnSpc>
              <a:buFont typeface="Arial"/>
              <a:buChar char="•"/>
            </a:pPr>
            <a:r>
              <a:rPr lang="en-US" sz="2799">
                <a:solidFill>
                  <a:srgbClr val="FFFFFF"/>
                </a:solidFill>
                <a:latin typeface="Montserrat Bold"/>
              </a:rPr>
              <a:t>Complete a formal riding education program, get licensed and take riding courses periodically to improve riding techniques and sharpen your street-riding strategies. </a:t>
            </a:r>
          </a:p>
          <a:p>
            <a:pPr>
              <a:lnSpc>
                <a:spcPts val="3919"/>
              </a:lnSpc>
            </a:pPr>
          </a:p>
          <a:p>
            <a:pPr marL="604519" indent="-302260" lvl="1">
              <a:lnSpc>
                <a:spcPts val="3919"/>
              </a:lnSpc>
              <a:buFont typeface="Arial"/>
              <a:buChar char="•"/>
            </a:pPr>
            <a:r>
              <a:rPr lang="en-US" sz="2799">
                <a:solidFill>
                  <a:srgbClr val="FFFFFF"/>
                </a:solidFill>
                <a:latin typeface="Montserrat Bold"/>
              </a:rPr>
              <a:t>Obey the speed limit; the faster you go the longer it will take you to stop. Know and follow local traffic laws and rules of the road. </a:t>
            </a:r>
          </a:p>
          <a:p>
            <a:pPr>
              <a:lnSpc>
                <a:spcPts val="3919"/>
              </a:lnSpc>
            </a:pPr>
          </a:p>
          <a:p>
            <a:pPr marL="604519" indent="-302260" lvl="1">
              <a:lnSpc>
                <a:spcPts val="3919"/>
              </a:lnSpc>
              <a:buFont typeface="Arial"/>
              <a:buChar char="•"/>
            </a:pPr>
            <a:r>
              <a:rPr lang="en-US" sz="2799">
                <a:solidFill>
                  <a:srgbClr val="FFFFFF"/>
                </a:solidFill>
                <a:latin typeface="Montserrat Bold"/>
              </a:rPr>
              <a:t>Make sure your bike is fit and ready to ride. Perform all recommended checks and inspections before you hit the road. </a:t>
            </a:r>
          </a:p>
          <a:p>
            <a:pPr>
              <a:lnSpc>
                <a:spcPts val="3919"/>
              </a:lnSpc>
            </a:pPr>
          </a:p>
          <a:p>
            <a:pPr marL="604519" indent="-302260" lvl="1">
              <a:lnSpc>
                <a:spcPts val="3919"/>
              </a:lnSpc>
              <a:buFont typeface="Arial"/>
              <a:buChar char="•"/>
            </a:pPr>
            <a:r>
              <a:rPr lang="en-US" sz="2799">
                <a:solidFill>
                  <a:srgbClr val="FFFFFF"/>
                </a:solidFill>
                <a:latin typeface="Montserrat Bold"/>
              </a:rPr>
              <a:t>Always wear a helmet with a face shield or protective eye wear. A motorcycle rider not wearing a helmet is five times more likely to sustain a critical head injury.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89208" y="2190038"/>
            <a:ext cx="6687264" cy="7598542"/>
            <a:chOff x="0" y="0"/>
            <a:chExt cx="8916352" cy="10131390"/>
          </a:xfrm>
        </p:grpSpPr>
        <p:pic>
          <p:nvPicPr>
            <p:cNvPr name="Picture 3" id="3"/>
            <p:cNvPicPr>
              <a:picLocks noChangeAspect="true"/>
            </p:cNvPicPr>
            <p:nvPr/>
          </p:nvPicPr>
          <p:blipFill>
            <a:blip r:embed="rId2"/>
            <a:srcRect l="20664" t="0" r="20664" b="0"/>
            <a:stretch>
              <a:fillRect/>
            </a:stretch>
          </p:blipFill>
          <p:spPr>
            <a:xfrm flipH="false" flipV="false">
              <a:off x="0" y="0"/>
              <a:ext cx="8916352" cy="10131390"/>
            </a:xfrm>
            <a:prstGeom prst="rect">
              <a:avLst/>
            </a:prstGeom>
          </p:spPr>
        </p:pic>
      </p:grpSp>
      <p:grpSp>
        <p:nvGrpSpPr>
          <p:cNvPr name="Group 4" id="4"/>
          <p:cNvGrpSpPr/>
          <p:nvPr/>
        </p:nvGrpSpPr>
        <p:grpSpPr>
          <a:xfrm rot="0">
            <a:off x="1028700" y="428634"/>
            <a:ext cx="9555454" cy="9359946"/>
            <a:chOff x="0" y="0"/>
            <a:chExt cx="3658635" cy="3583778"/>
          </a:xfrm>
        </p:grpSpPr>
        <p:sp>
          <p:nvSpPr>
            <p:cNvPr name="Freeform 5" id="5"/>
            <p:cNvSpPr/>
            <p:nvPr/>
          </p:nvSpPr>
          <p:spPr>
            <a:xfrm flipH="false" flipV="false" rot="0">
              <a:off x="0" y="0"/>
              <a:ext cx="3658635" cy="3583778"/>
            </a:xfrm>
            <a:custGeom>
              <a:avLst/>
              <a:gdLst/>
              <a:ahLst/>
              <a:cxnLst/>
              <a:rect r="r" b="b" t="t" l="l"/>
              <a:pathLst>
                <a:path h="3583778" w="3658635">
                  <a:moveTo>
                    <a:pt x="3534175" y="3583778"/>
                  </a:moveTo>
                  <a:lnTo>
                    <a:pt x="124460" y="3583778"/>
                  </a:lnTo>
                  <a:cubicBezTo>
                    <a:pt x="55880" y="3583778"/>
                    <a:pt x="0" y="3527898"/>
                    <a:pt x="0" y="3459318"/>
                  </a:cubicBezTo>
                  <a:lnTo>
                    <a:pt x="0" y="124460"/>
                  </a:lnTo>
                  <a:cubicBezTo>
                    <a:pt x="0" y="55880"/>
                    <a:pt x="55880" y="0"/>
                    <a:pt x="124460" y="0"/>
                  </a:cubicBezTo>
                  <a:lnTo>
                    <a:pt x="3534175" y="0"/>
                  </a:lnTo>
                  <a:cubicBezTo>
                    <a:pt x="3602755" y="0"/>
                    <a:pt x="3658635" y="55880"/>
                    <a:pt x="3658635" y="124460"/>
                  </a:cubicBezTo>
                  <a:lnTo>
                    <a:pt x="3658635" y="3459318"/>
                  </a:lnTo>
                  <a:cubicBezTo>
                    <a:pt x="3658635" y="3527898"/>
                    <a:pt x="3602755" y="3583778"/>
                    <a:pt x="3534175" y="3583778"/>
                  </a:cubicBezTo>
                  <a:close/>
                </a:path>
              </a:pathLst>
            </a:custGeom>
            <a:solidFill>
              <a:srgbClr val="E35A1D"/>
            </a:solidFill>
          </p:spPr>
        </p:sp>
      </p:grpSp>
      <p:sp>
        <p:nvSpPr>
          <p:cNvPr name="TextBox 6" id="6"/>
          <p:cNvSpPr txBox="true"/>
          <p:nvPr/>
        </p:nvSpPr>
        <p:spPr>
          <a:xfrm rot="0">
            <a:off x="11089208" y="419109"/>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Motorcycle </a:t>
            </a:r>
          </a:p>
        </p:txBody>
      </p:sp>
      <p:sp>
        <p:nvSpPr>
          <p:cNvPr name="TextBox 7" id="7"/>
          <p:cNvSpPr txBox="true"/>
          <p:nvPr/>
        </p:nvSpPr>
        <p:spPr>
          <a:xfrm rot="0">
            <a:off x="1235353" y="632333"/>
            <a:ext cx="8618274" cy="8885873"/>
          </a:xfrm>
          <a:prstGeom prst="rect">
            <a:avLst/>
          </a:prstGeom>
        </p:spPr>
        <p:txBody>
          <a:bodyPr anchor="t" rtlCol="false" tIns="0" lIns="0" bIns="0" rIns="0">
            <a:spAutoFit/>
          </a:bodyPr>
          <a:lstStyle/>
          <a:p>
            <a:pPr marL="582930" indent="-291465" lvl="1">
              <a:lnSpc>
                <a:spcPts val="3915"/>
              </a:lnSpc>
              <a:buFont typeface="Arial"/>
              <a:buChar char="•"/>
            </a:pPr>
            <a:r>
              <a:rPr lang="en-US" sz="2700">
                <a:solidFill>
                  <a:srgbClr val="FFFFFF"/>
                </a:solidFill>
                <a:latin typeface="Montserrat Bold"/>
              </a:rPr>
              <a:t>Wear leather clothing,</a:t>
            </a:r>
            <a:r>
              <a:rPr lang="en-US" sz="2700">
                <a:solidFill>
                  <a:srgbClr val="FFFFFF"/>
                </a:solidFill>
                <a:latin typeface="Montserrat Bold"/>
              </a:rPr>
              <a:t> boots with nonskid soles and gloves to protect your body from severe injuries in the event of an accident or skid. Attach reflective tape to your clothing to help other drivers to see you. </a:t>
            </a:r>
          </a:p>
          <a:p>
            <a:pPr>
              <a:lnSpc>
                <a:spcPts val="3915"/>
              </a:lnSpc>
            </a:pPr>
          </a:p>
          <a:p>
            <a:pPr marL="582930" indent="-291465" lvl="1">
              <a:lnSpc>
                <a:spcPts val="3915"/>
              </a:lnSpc>
              <a:buFont typeface="Arial"/>
              <a:buChar char="•"/>
            </a:pPr>
            <a:r>
              <a:rPr lang="en-US" sz="2700">
                <a:solidFill>
                  <a:srgbClr val="FFFFFF"/>
                </a:solidFill>
                <a:latin typeface="Montserrat Bold"/>
              </a:rPr>
              <a:t>Ride defensively. Nearly two-thirds of all motorcycle accidents occur from a driver violating a rider’s right of way. Ride with headlights on; stay out of a driver’s blind spot; signal well in advance of any change in direction and watch for turning vehicles. </a:t>
            </a:r>
          </a:p>
          <a:p>
            <a:pPr>
              <a:lnSpc>
                <a:spcPts val="3915"/>
              </a:lnSpc>
            </a:pPr>
          </a:p>
          <a:p>
            <a:pPr marL="582930" indent="-291465" lvl="1">
              <a:lnSpc>
                <a:spcPts val="3915"/>
              </a:lnSpc>
              <a:buFont typeface="Arial"/>
              <a:buChar char="•"/>
            </a:pPr>
            <a:r>
              <a:rPr lang="en-US" sz="2700">
                <a:solidFill>
                  <a:srgbClr val="FFFFFF"/>
                </a:solidFill>
                <a:latin typeface="Montserrat Bold"/>
              </a:rPr>
              <a:t>Fatigue and drowsiness impair your ability to react. Make sure you are well-rested when you hit the road. </a:t>
            </a:r>
          </a:p>
          <a:p>
            <a:pPr>
              <a:lnSpc>
                <a:spcPts val="3915"/>
              </a:lnSpc>
            </a:pPr>
          </a:p>
          <a:p>
            <a:pPr marL="582930" indent="-291465" lvl="1">
              <a:lnSpc>
                <a:spcPts val="3779"/>
              </a:lnSpc>
              <a:buFont typeface="Arial"/>
              <a:buChar char="•"/>
            </a:pPr>
            <a:r>
              <a:rPr lang="en-US" sz="2700">
                <a:solidFill>
                  <a:srgbClr val="FFFFFF"/>
                </a:solidFill>
                <a:latin typeface="Montserrat Bold"/>
              </a:rPr>
              <a:t>Don’t drink and ride! </a:t>
            </a:r>
          </a:p>
        </p:txBody>
      </p:sp>
      <p:sp>
        <p:nvSpPr>
          <p:cNvPr name="TextBox 8" id="8"/>
          <p:cNvSpPr txBox="true"/>
          <p:nvPr/>
        </p:nvSpPr>
        <p:spPr>
          <a:xfrm rot="0">
            <a:off x="11089208" y="1183037"/>
            <a:ext cx="6919115" cy="876283"/>
          </a:xfrm>
          <a:prstGeom prst="rect">
            <a:avLst/>
          </a:prstGeom>
        </p:spPr>
        <p:txBody>
          <a:bodyPr anchor="t" rtlCol="false" tIns="0" lIns="0" bIns="0" rIns="0">
            <a:spAutoFit/>
          </a:bodyPr>
          <a:lstStyle/>
          <a:p>
            <a:pPr>
              <a:lnSpc>
                <a:spcPts val="6600"/>
              </a:lnSpc>
            </a:pPr>
            <a:r>
              <a:rPr lang="en-US" sz="6000">
                <a:solidFill>
                  <a:srgbClr val="F39200"/>
                </a:solidFill>
                <a:latin typeface="Barlow Bold"/>
              </a:rPr>
              <a:t>Safety Tips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333" r="0" b="0"/>
            </a:stretch>
          </a:blipFill>
        </p:spPr>
      </p:sp>
      <p:sp>
        <p:nvSpPr>
          <p:cNvPr name="Freeform 3" id="3"/>
          <p:cNvSpPr/>
          <p:nvPr/>
        </p:nvSpPr>
        <p:spPr>
          <a:xfrm flipH="false" flipV="true" rot="6044580">
            <a:off x="13424335" y="-7793808"/>
            <a:ext cx="11171039" cy="15819709"/>
          </a:xfrm>
          <a:custGeom>
            <a:avLst/>
            <a:gdLst/>
            <a:ahLst/>
            <a:cxnLst/>
            <a:rect r="r" b="b" t="t" l="l"/>
            <a:pathLst>
              <a:path h="15819709" w="11171039">
                <a:moveTo>
                  <a:pt x="0" y="15819709"/>
                </a:moveTo>
                <a:lnTo>
                  <a:pt x="11171039" y="15819709"/>
                </a:lnTo>
                <a:lnTo>
                  <a:pt x="11171039" y="0"/>
                </a:lnTo>
                <a:lnTo>
                  <a:pt x="0" y="0"/>
                </a:lnTo>
                <a:lnTo>
                  <a:pt x="0" y="15819709"/>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8368996" y="639872"/>
            <a:ext cx="9008970" cy="9008970"/>
            <a:chOff x="0" y="0"/>
            <a:chExt cx="6350000" cy="6350000"/>
          </a:xfrm>
        </p:grpSpPr>
        <p:sp>
          <p:nvSpPr>
            <p:cNvPr name="Freeform 5" id="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7542" t="0" r="-61081" b="0"/>
              </a:stretch>
            </a:blipFill>
          </p:spPr>
        </p:sp>
        <p:sp>
          <p:nvSpPr>
            <p:cNvPr name="Freeform 6" id="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grpSp>
        <p:nvGrpSpPr>
          <p:cNvPr name="Group 7" id="7"/>
          <p:cNvGrpSpPr/>
          <p:nvPr/>
        </p:nvGrpSpPr>
        <p:grpSpPr>
          <a:xfrm rot="0">
            <a:off x="675352" y="2746471"/>
            <a:ext cx="6919115" cy="6902372"/>
            <a:chOff x="0" y="0"/>
            <a:chExt cx="2411531" cy="2405695"/>
          </a:xfrm>
        </p:grpSpPr>
        <p:sp>
          <p:nvSpPr>
            <p:cNvPr name="Freeform 8" id="8"/>
            <p:cNvSpPr/>
            <p:nvPr/>
          </p:nvSpPr>
          <p:spPr>
            <a:xfrm flipH="false" flipV="false" rot="0">
              <a:off x="0" y="0"/>
              <a:ext cx="2411531" cy="2405696"/>
            </a:xfrm>
            <a:custGeom>
              <a:avLst/>
              <a:gdLst/>
              <a:ahLst/>
              <a:cxnLst/>
              <a:rect r="r" b="b" t="t" l="l"/>
              <a:pathLst>
                <a:path h="2405696" w="2411531">
                  <a:moveTo>
                    <a:pt x="2287071" y="2405695"/>
                  </a:moveTo>
                  <a:lnTo>
                    <a:pt x="124460" y="2405695"/>
                  </a:lnTo>
                  <a:cubicBezTo>
                    <a:pt x="55880" y="2405695"/>
                    <a:pt x="0" y="2349815"/>
                    <a:pt x="0" y="2281235"/>
                  </a:cubicBezTo>
                  <a:lnTo>
                    <a:pt x="0" y="124460"/>
                  </a:lnTo>
                  <a:cubicBezTo>
                    <a:pt x="0" y="55880"/>
                    <a:pt x="55880" y="0"/>
                    <a:pt x="124460" y="0"/>
                  </a:cubicBezTo>
                  <a:lnTo>
                    <a:pt x="2287071" y="0"/>
                  </a:lnTo>
                  <a:cubicBezTo>
                    <a:pt x="2355651" y="0"/>
                    <a:pt x="2411531" y="55880"/>
                    <a:pt x="2411531" y="124460"/>
                  </a:cubicBezTo>
                  <a:lnTo>
                    <a:pt x="2411531" y="2281236"/>
                  </a:lnTo>
                  <a:cubicBezTo>
                    <a:pt x="2411531" y="2349815"/>
                    <a:pt x="2355651" y="2405696"/>
                    <a:pt x="2287071" y="2405696"/>
                  </a:cubicBezTo>
                  <a:close/>
                </a:path>
              </a:pathLst>
            </a:custGeom>
            <a:solidFill>
              <a:srgbClr val="F39200"/>
            </a:solidFill>
          </p:spPr>
        </p:sp>
      </p:grpSp>
      <p:sp>
        <p:nvSpPr>
          <p:cNvPr name="Freeform 9" id="9"/>
          <p:cNvSpPr/>
          <p:nvPr/>
        </p:nvSpPr>
        <p:spPr>
          <a:xfrm flipH="true" flipV="false" rot="-7110147">
            <a:off x="16482038" y="-1578500"/>
            <a:ext cx="1791857" cy="5214399"/>
          </a:xfrm>
          <a:custGeom>
            <a:avLst/>
            <a:gdLst/>
            <a:ahLst/>
            <a:cxnLst/>
            <a:rect r="r" b="b" t="t" l="l"/>
            <a:pathLst>
              <a:path h="5214399" w="1791857">
                <a:moveTo>
                  <a:pt x="1791857" y="0"/>
                </a:moveTo>
                <a:lnTo>
                  <a:pt x="0" y="0"/>
                </a:lnTo>
                <a:lnTo>
                  <a:pt x="0" y="5214400"/>
                </a:lnTo>
                <a:lnTo>
                  <a:pt x="1791857" y="5214400"/>
                </a:lnTo>
                <a:lnTo>
                  <a:pt x="1791857"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true" flipV="false" rot="-3557861">
            <a:off x="17193183" y="8054085"/>
            <a:ext cx="1229289" cy="3577297"/>
          </a:xfrm>
          <a:custGeom>
            <a:avLst/>
            <a:gdLst/>
            <a:ahLst/>
            <a:cxnLst/>
            <a:rect r="r" b="b" t="t" l="l"/>
            <a:pathLst>
              <a:path h="3577297" w="1229289">
                <a:moveTo>
                  <a:pt x="1229289" y="0"/>
                </a:moveTo>
                <a:lnTo>
                  <a:pt x="0" y="0"/>
                </a:lnTo>
                <a:lnTo>
                  <a:pt x="0" y="3577297"/>
                </a:lnTo>
                <a:lnTo>
                  <a:pt x="1229289" y="3577297"/>
                </a:lnTo>
                <a:lnTo>
                  <a:pt x="122928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true" flipV="false" rot="-7009330">
            <a:off x="15469344" y="-2189973"/>
            <a:ext cx="1505109" cy="4379946"/>
          </a:xfrm>
          <a:custGeom>
            <a:avLst/>
            <a:gdLst/>
            <a:ahLst/>
            <a:cxnLst/>
            <a:rect r="r" b="b" t="t" l="l"/>
            <a:pathLst>
              <a:path h="4379946" w="1505109">
                <a:moveTo>
                  <a:pt x="1505108" y="0"/>
                </a:moveTo>
                <a:lnTo>
                  <a:pt x="0" y="0"/>
                </a:lnTo>
                <a:lnTo>
                  <a:pt x="0" y="4379946"/>
                </a:lnTo>
                <a:lnTo>
                  <a:pt x="1505108" y="4379946"/>
                </a:lnTo>
                <a:lnTo>
                  <a:pt x="1505108"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2" id="12"/>
          <p:cNvSpPr txBox="true"/>
          <p:nvPr/>
        </p:nvSpPr>
        <p:spPr>
          <a:xfrm rot="0">
            <a:off x="675352" y="518989"/>
            <a:ext cx="6919115" cy="1844589"/>
          </a:xfrm>
          <a:prstGeom prst="rect">
            <a:avLst/>
          </a:prstGeom>
        </p:spPr>
        <p:txBody>
          <a:bodyPr anchor="t" rtlCol="false" tIns="0" lIns="0" bIns="0" rIns="0">
            <a:spAutoFit/>
          </a:bodyPr>
          <a:lstStyle/>
          <a:p>
            <a:pPr>
              <a:lnSpc>
                <a:spcPts val="7149"/>
              </a:lnSpc>
            </a:pPr>
            <a:r>
              <a:rPr lang="en-US" sz="6499">
                <a:solidFill>
                  <a:srgbClr val="FFFFFF"/>
                </a:solidFill>
                <a:latin typeface="Barlow Bold"/>
              </a:rPr>
              <a:t>PEDESTRIAN</a:t>
            </a:r>
          </a:p>
          <a:p>
            <a:pPr>
              <a:lnSpc>
                <a:spcPts val="7149"/>
              </a:lnSpc>
            </a:pPr>
            <a:r>
              <a:rPr lang="en-US" sz="6499">
                <a:solidFill>
                  <a:srgbClr val="FFFFFF"/>
                </a:solidFill>
                <a:latin typeface="Barlow Bold"/>
              </a:rPr>
              <a:t>SAFETY</a:t>
            </a:r>
          </a:p>
        </p:txBody>
      </p:sp>
      <p:sp>
        <p:nvSpPr>
          <p:cNvPr name="TextBox 13" id="13"/>
          <p:cNvSpPr txBox="true"/>
          <p:nvPr/>
        </p:nvSpPr>
        <p:spPr>
          <a:xfrm rot="0">
            <a:off x="1155679" y="3169342"/>
            <a:ext cx="5958462" cy="5980431"/>
          </a:xfrm>
          <a:prstGeom prst="rect">
            <a:avLst/>
          </a:prstGeom>
        </p:spPr>
        <p:txBody>
          <a:bodyPr anchor="t" rtlCol="false" tIns="0" lIns="0" bIns="0" rIns="0">
            <a:spAutoFit/>
          </a:bodyPr>
          <a:lstStyle/>
          <a:p>
            <a:pPr>
              <a:lnSpc>
                <a:spcPts val="5319"/>
              </a:lnSpc>
            </a:pPr>
            <a:r>
              <a:rPr lang="en-US" sz="3799">
                <a:solidFill>
                  <a:srgbClr val="FFFFFF"/>
                </a:solidFill>
                <a:latin typeface="Montserrat Bold"/>
              </a:rPr>
              <a:t>Over the past five years, during the 101 Critical Days of Summer timeframe, the Department of the Navy lost 9 Sailors and Marines as a result of pedestrian-related mishaps.</a:t>
            </a:r>
            <a:r>
              <a:rPr lang="en-US" sz="3799">
                <a:solidFill>
                  <a:srgbClr val="FFFFFF"/>
                </a:solidFill>
                <a:latin typeface="Montserrat Bold"/>
              </a:rPr>
              <a:t>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890888" y="2190038"/>
            <a:ext cx="4885585" cy="7598542"/>
            <a:chOff x="0" y="0"/>
            <a:chExt cx="6514113" cy="10131390"/>
          </a:xfrm>
        </p:grpSpPr>
        <p:pic>
          <p:nvPicPr>
            <p:cNvPr name="Picture 3" id="3"/>
            <p:cNvPicPr>
              <a:picLocks noChangeAspect="true"/>
            </p:cNvPicPr>
            <p:nvPr/>
          </p:nvPicPr>
          <p:blipFill>
            <a:blip r:embed="rId2"/>
            <a:srcRect l="24909" t="0" r="0" b="0"/>
            <a:stretch>
              <a:fillRect/>
            </a:stretch>
          </p:blipFill>
          <p:spPr>
            <a:xfrm flipH="false" flipV="false">
              <a:off x="0" y="0"/>
              <a:ext cx="6514113" cy="10131390"/>
            </a:xfrm>
            <a:prstGeom prst="rect">
              <a:avLst/>
            </a:prstGeom>
          </p:spPr>
        </p:pic>
      </p:grpSp>
      <p:grpSp>
        <p:nvGrpSpPr>
          <p:cNvPr name="Group 4" id="4"/>
          <p:cNvGrpSpPr/>
          <p:nvPr/>
        </p:nvGrpSpPr>
        <p:grpSpPr>
          <a:xfrm rot="0">
            <a:off x="504825" y="428634"/>
            <a:ext cx="11842263" cy="9509409"/>
            <a:chOff x="0" y="0"/>
            <a:chExt cx="4534219" cy="3641005"/>
          </a:xfrm>
        </p:grpSpPr>
        <p:sp>
          <p:nvSpPr>
            <p:cNvPr name="Freeform 5" id="5"/>
            <p:cNvSpPr/>
            <p:nvPr/>
          </p:nvSpPr>
          <p:spPr>
            <a:xfrm flipH="false" flipV="false" rot="0">
              <a:off x="0" y="0"/>
              <a:ext cx="4534219" cy="3641005"/>
            </a:xfrm>
            <a:custGeom>
              <a:avLst/>
              <a:gdLst/>
              <a:ahLst/>
              <a:cxnLst/>
              <a:rect r="r" b="b" t="t" l="l"/>
              <a:pathLst>
                <a:path h="3641005" w="4534219">
                  <a:moveTo>
                    <a:pt x="4409758" y="3641005"/>
                  </a:moveTo>
                  <a:lnTo>
                    <a:pt x="124460" y="3641005"/>
                  </a:lnTo>
                  <a:cubicBezTo>
                    <a:pt x="55880" y="3641005"/>
                    <a:pt x="0" y="3585125"/>
                    <a:pt x="0" y="3516545"/>
                  </a:cubicBezTo>
                  <a:lnTo>
                    <a:pt x="0" y="124460"/>
                  </a:lnTo>
                  <a:cubicBezTo>
                    <a:pt x="0" y="55880"/>
                    <a:pt x="55880" y="0"/>
                    <a:pt x="124460" y="0"/>
                  </a:cubicBezTo>
                  <a:lnTo>
                    <a:pt x="4409759" y="0"/>
                  </a:lnTo>
                  <a:cubicBezTo>
                    <a:pt x="4478339" y="0"/>
                    <a:pt x="4534219" y="55880"/>
                    <a:pt x="4534219" y="124460"/>
                  </a:cubicBezTo>
                  <a:lnTo>
                    <a:pt x="4534219" y="3516545"/>
                  </a:lnTo>
                  <a:cubicBezTo>
                    <a:pt x="4534219" y="3585125"/>
                    <a:pt x="4478339" y="3641005"/>
                    <a:pt x="4409759" y="3641005"/>
                  </a:cubicBezTo>
                  <a:close/>
                </a:path>
              </a:pathLst>
            </a:custGeom>
            <a:solidFill>
              <a:srgbClr val="E35A1D"/>
            </a:solidFill>
          </p:spPr>
        </p:sp>
      </p:grpSp>
      <p:sp>
        <p:nvSpPr>
          <p:cNvPr name="TextBox 6" id="6"/>
          <p:cNvSpPr txBox="true"/>
          <p:nvPr/>
        </p:nvSpPr>
        <p:spPr>
          <a:xfrm rot="0">
            <a:off x="12890888" y="190517"/>
            <a:ext cx="4885585" cy="17145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Pedestrian </a:t>
            </a:r>
          </a:p>
          <a:p>
            <a:pPr>
              <a:lnSpc>
                <a:spcPts val="6600"/>
              </a:lnSpc>
            </a:pPr>
            <a:r>
              <a:rPr lang="en-US" sz="6000">
                <a:solidFill>
                  <a:srgbClr val="FF8800"/>
                </a:solidFill>
                <a:latin typeface="Barlow Bold"/>
              </a:rPr>
              <a:t>Safety</a:t>
            </a:r>
          </a:p>
        </p:txBody>
      </p:sp>
      <p:sp>
        <p:nvSpPr>
          <p:cNvPr name="TextBox 7" id="7"/>
          <p:cNvSpPr txBox="true"/>
          <p:nvPr/>
        </p:nvSpPr>
        <p:spPr>
          <a:xfrm rot="0">
            <a:off x="981374" y="603242"/>
            <a:ext cx="10889164" cy="9112568"/>
          </a:xfrm>
          <a:prstGeom prst="rect">
            <a:avLst/>
          </a:prstGeom>
        </p:spPr>
        <p:txBody>
          <a:bodyPr anchor="t" rtlCol="false" tIns="0" lIns="0" bIns="0" rIns="0">
            <a:spAutoFit/>
          </a:bodyPr>
          <a:lstStyle/>
          <a:p>
            <a:pPr>
              <a:lnSpc>
                <a:spcPts val="3045"/>
              </a:lnSpc>
            </a:pPr>
            <a:r>
              <a:rPr lang="en-US" sz="2100">
                <a:solidFill>
                  <a:srgbClr val="FFFFFF"/>
                </a:solidFill>
                <a:latin typeface="Montserrat Bold"/>
              </a:rPr>
              <a:t>The Governors Highway Safety Association reported an estimated 3,441 pedestrians were killed in the first six months of 2021, up from 2,934 (17.3%) over the same period in 2020. </a:t>
            </a:r>
          </a:p>
          <a:p>
            <a:pPr>
              <a:lnSpc>
                <a:spcPts val="3045"/>
              </a:lnSpc>
            </a:pPr>
          </a:p>
          <a:p>
            <a:pPr marL="453390" indent="-226695" lvl="1">
              <a:lnSpc>
                <a:spcPts val="3045"/>
              </a:lnSpc>
              <a:buFont typeface="Arial"/>
              <a:buChar char="•"/>
            </a:pPr>
            <a:r>
              <a:rPr lang="en-US" sz="2100">
                <a:solidFill>
                  <a:srgbClr val="FFFFFF"/>
                </a:solidFill>
                <a:latin typeface="Montserrat Bold"/>
              </a:rPr>
              <a:t>Look for pedestrians everywhere, at all times, to include those stopped on road shoulders with disabled vehicles.</a:t>
            </a:r>
          </a:p>
          <a:p>
            <a:pPr>
              <a:lnSpc>
                <a:spcPts val="3045"/>
              </a:lnSpc>
            </a:pPr>
          </a:p>
          <a:p>
            <a:pPr marL="453390" indent="-226695" lvl="1">
              <a:lnSpc>
                <a:spcPts val="3045"/>
              </a:lnSpc>
              <a:buFont typeface="Arial"/>
              <a:buChar char="•"/>
            </a:pPr>
            <a:r>
              <a:rPr lang="en-US" sz="2100">
                <a:solidFill>
                  <a:srgbClr val="FFFFFF"/>
                </a:solidFill>
                <a:latin typeface="Montserrat Bold"/>
              </a:rPr>
              <a:t>Use crosswalks and look left, right and then left again before crossing the street. </a:t>
            </a:r>
          </a:p>
          <a:p>
            <a:pPr>
              <a:lnSpc>
                <a:spcPts val="3045"/>
              </a:lnSpc>
            </a:pPr>
          </a:p>
          <a:p>
            <a:pPr marL="453390" indent="-226695" lvl="1">
              <a:lnSpc>
                <a:spcPts val="3045"/>
              </a:lnSpc>
              <a:buFont typeface="Arial"/>
              <a:buChar char="•"/>
            </a:pPr>
            <a:r>
              <a:rPr lang="en-US" sz="2100">
                <a:solidFill>
                  <a:srgbClr val="FFFFFF"/>
                </a:solidFill>
                <a:latin typeface="Montserrat Bold"/>
              </a:rPr>
              <a:t>Avoid distractions such as texting on your phone while walking. </a:t>
            </a:r>
          </a:p>
          <a:p>
            <a:pPr>
              <a:lnSpc>
                <a:spcPts val="3045"/>
              </a:lnSpc>
            </a:pPr>
          </a:p>
          <a:p>
            <a:pPr marL="453390" indent="-226695" lvl="1">
              <a:lnSpc>
                <a:spcPts val="3045"/>
              </a:lnSpc>
              <a:buFont typeface="Arial"/>
              <a:buChar char="•"/>
            </a:pPr>
            <a:r>
              <a:rPr lang="en-US" sz="2100">
                <a:solidFill>
                  <a:srgbClr val="FFFFFF"/>
                </a:solidFill>
                <a:latin typeface="Montserrat Bold"/>
              </a:rPr>
              <a:t>Avoid walking when impaired by alcohol. </a:t>
            </a:r>
          </a:p>
          <a:p>
            <a:pPr>
              <a:lnSpc>
                <a:spcPts val="3045"/>
              </a:lnSpc>
            </a:pPr>
          </a:p>
          <a:p>
            <a:pPr marL="453390" indent="-226695" lvl="1">
              <a:lnSpc>
                <a:spcPts val="3045"/>
              </a:lnSpc>
              <a:buFont typeface="Arial"/>
              <a:buChar char="•"/>
            </a:pPr>
            <a:r>
              <a:rPr lang="en-US" sz="2100">
                <a:solidFill>
                  <a:srgbClr val="FFFFFF"/>
                </a:solidFill>
                <a:latin typeface="Montserrat Bold"/>
              </a:rPr>
              <a:t>Be visible at all times. Wear bright clothing during the day and wear reflective materials or use a flashlight at night. </a:t>
            </a:r>
          </a:p>
          <a:p>
            <a:pPr>
              <a:lnSpc>
                <a:spcPts val="3045"/>
              </a:lnSpc>
            </a:pPr>
          </a:p>
          <a:p>
            <a:pPr marL="453390" indent="-226695" lvl="1">
              <a:lnSpc>
                <a:spcPts val="3045"/>
              </a:lnSpc>
              <a:buFont typeface="Arial"/>
              <a:buChar char="•"/>
            </a:pPr>
            <a:r>
              <a:rPr lang="en-US" sz="2100">
                <a:solidFill>
                  <a:srgbClr val="FFFFFF"/>
                </a:solidFill>
                <a:latin typeface="Montserrat Bold"/>
              </a:rPr>
              <a:t>Use all your senses when near an area with moving vehicles. </a:t>
            </a:r>
          </a:p>
          <a:p>
            <a:pPr>
              <a:lnSpc>
                <a:spcPts val="3045"/>
              </a:lnSpc>
            </a:pPr>
          </a:p>
          <a:p>
            <a:pPr marL="453390" indent="-226695" lvl="1">
              <a:lnSpc>
                <a:spcPts val="3045"/>
              </a:lnSpc>
              <a:buFont typeface="Arial"/>
              <a:buChar char="•"/>
            </a:pPr>
            <a:r>
              <a:rPr lang="en-US" sz="2100">
                <a:solidFill>
                  <a:srgbClr val="FFFFFF"/>
                </a:solidFill>
                <a:latin typeface="Montserrat Bold"/>
              </a:rPr>
              <a:t>Never assume a driver sees you. Make eye contact with drivers as they approach to make sure you are seen. </a:t>
            </a:r>
          </a:p>
          <a:p>
            <a:pPr>
              <a:lnSpc>
                <a:spcPts val="3045"/>
              </a:lnSpc>
            </a:pPr>
          </a:p>
          <a:p>
            <a:pPr marL="453390" indent="-226695" lvl="1">
              <a:lnSpc>
                <a:spcPts val="2940"/>
              </a:lnSpc>
              <a:buFont typeface="Arial"/>
              <a:buChar char="•"/>
            </a:pPr>
            <a:r>
              <a:rPr lang="en-US" sz="2100">
                <a:solidFill>
                  <a:srgbClr val="FFFFFF"/>
                </a:solidFill>
                <a:latin typeface="Montserrat Bold"/>
              </a:rPr>
              <a:t>Walk on sidewalks. If no sidewalk, walk facing traffic and as far from traffic as possible.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DAF8mKNdn4Q</dc:identifier>
  <dcterms:modified xsi:type="dcterms:W3CDTF">2011-08-01T06:04:30Z</dcterms:modified>
  <cp:revision>1</cp:revision>
  <dc:title>2024 101 Critical Days of Summer</dc:title>
</cp:coreProperties>
</file>