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2" r:id="rId5"/>
  </p:sldMasterIdLst>
  <p:notesMasterIdLst>
    <p:notesMasterId r:id="rId21"/>
  </p:notesMasterIdLst>
  <p:sldIdLst>
    <p:sldId id="357" r:id="rId6"/>
    <p:sldId id="590" r:id="rId7"/>
    <p:sldId id="592" r:id="rId8"/>
    <p:sldId id="746" r:id="rId9"/>
    <p:sldId id="747" r:id="rId10"/>
    <p:sldId id="573" r:id="rId11"/>
    <p:sldId id="536" r:id="rId12"/>
    <p:sldId id="361" r:id="rId13"/>
    <p:sldId id="363" r:id="rId14"/>
    <p:sldId id="364" r:id="rId15"/>
    <p:sldId id="365" r:id="rId16"/>
    <p:sldId id="362" r:id="rId17"/>
    <p:sldId id="366" r:id="rId18"/>
    <p:sldId id="657" r:id="rId19"/>
    <p:sldId id="652"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03E0D99-F348-4901-8331-D206FBB3EF7B}">
          <p14:sldIdLst>
            <p14:sldId id="357"/>
            <p14:sldId id="590"/>
          </p14:sldIdLst>
        </p14:section>
        <p14:section name="Module 1-Getting Started" id="{5224B515-6725-408A-9329-B3ABAB0AF933}">
          <p14:sldIdLst>
            <p14:sldId id="592"/>
            <p14:sldId id="746"/>
            <p14:sldId id="747"/>
            <p14:sldId id="573"/>
            <p14:sldId id="536"/>
            <p14:sldId id="361"/>
            <p14:sldId id="363"/>
            <p14:sldId id="364"/>
            <p14:sldId id="365"/>
            <p14:sldId id="362"/>
            <p14:sldId id="366"/>
            <p14:sldId id="657"/>
            <p14:sldId id="652"/>
          </p14:sldIdLst>
        </p14:section>
        <p14:section name="Module 2-Account Management" id="{8222CE65-68E8-4247-B766-A11167BF4F75}">
          <p14:sldIdLst/>
        </p14:section>
        <p14:section name="Module 4 - Safety Guide - SIR" id="{B169B784-9695-4013-BB3C-40A6BD266033}">
          <p14:sldIdLst/>
        </p14:section>
        <p14:section name="Creating Preliminary Message" id="{3EEB82C9-A2CC-404E-B45A-95A7639ADDEC}">
          <p14:sldIdLst/>
        </p14:section>
        <p14:section name="Creating and Releasing Final Message" id="{F263AE20-A56E-40D8-AF0D-6A93CEC003D8}">
          <p14:sldIdLst/>
        </p14:section>
        <p14:section name="Reports" id="{D62A936E-75F6-49E1-B7EA-6112AE2B89BE}">
          <p14:sldIdLst/>
        </p14:section>
        <p14:section name="Module 5- User Administration" id="{E88B4718-14EE-4925-8B70-23E885F28BB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Ron" initials="BR" lastIdx="2" clrIdx="0">
    <p:extLst>
      <p:ext uri="{19B8F6BF-5375-455C-9EA6-DF929625EA0E}">
        <p15:presenceInfo xmlns:p15="http://schemas.microsoft.com/office/powerpoint/2012/main" userId="S::RBaker@chenega.com::be694f42-c7d8-4239-99b0-73ff993dc9e0" providerId="AD"/>
      </p:ext>
    </p:extLst>
  </p:cmAuthor>
  <p:cmAuthor id="2" name="Isaac" initials="C" lastIdx="1" clrIdx="1">
    <p:extLst>
      <p:ext uri="{19B8F6BF-5375-455C-9EA6-DF929625EA0E}">
        <p15:presenceInfo xmlns:p15="http://schemas.microsoft.com/office/powerpoint/2012/main" userId="Isaac" providerId="None"/>
      </p:ext>
    </p:extLst>
  </p:cmAuthor>
  <p:cmAuthor id="3" name="Burnett, Isaac A." initials="BIA" lastIdx="11" clrIdx="2">
    <p:extLst>
      <p:ext uri="{19B8F6BF-5375-455C-9EA6-DF929625EA0E}">
        <p15:presenceInfo xmlns:p15="http://schemas.microsoft.com/office/powerpoint/2012/main" userId="Burnett, Isaac A." providerId="None"/>
      </p:ext>
    </p:extLst>
  </p:cmAuthor>
  <p:cmAuthor id="4" name="Lopez, Dennis" initials="LD" lastIdx="6" clrIdx="3">
    <p:extLst>
      <p:ext uri="{19B8F6BF-5375-455C-9EA6-DF929625EA0E}">
        <p15:presenceInfo xmlns:p15="http://schemas.microsoft.com/office/powerpoint/2012/main" userId="S::DLopez@chenega.com::f65a1387-9478-474d-8abd-3f03e13e1367" providerId="AD"/>
      </p:ext>
    </p:extLst>
  </p:cmAuthor>
  <p:cmAuthor id="5" name="Vang-Tran, Bill" initials="VB" lastIdx="4" clrIdx="4">
    <p:extLst>
      <p:ext uri="{19B8F6BF-5375-455C-9EA6-DF929625EA0E}">
        <p15:presenceInfo xmlns:p15="http://schemas.microsoft.com/office/powerpoint/2012/main" userId="S::bvangtran@chenega.com::dc7a0d7f-ca94-4f27-bf93-bffbd6e39ac1" providerId="AD"/>
      </p:ext>
    </p:extLst>
  </p:cmAuthor>
  <p:cmAuthor id="6" name="Leonard, Melissa M." initials="LMM" lastIdx="1" clrIdx="5">
    <p:extLst>
      <p:ext uri="{19B8F6BF-5375-455C-9EA6-DF929625EA0E}">
        <p15:presenceInfo xmlns:p15="http://schemas.microsoft.com/office/powerpoint/2012/main" userId="Leonard, Melissa 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EEEEE"/>
    <a:srgbClr val="F5F5F5"/>
    <a:srgbClr val="0000FF"/>
    <a:srgbClr val="FEF91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9"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47" tIns="48324" rIns="96647" bIns="48324" rtlCol="0"/>
          <a:lstStyle>
            <a:lvl1pPr algn="r">
              <a:defRPr sz="1300"/>
            </a:lvl1pPr>
          </a:lstStyle>
          <a:p>
            <a:fld id="{2C8A764A-282F-43C7-AA91-4EF045F12F6B}" type="datetimeFigureOut">
              <a:rPr lang="en-US" smtClean="0"/>
              <a:t>11/29/2023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1" y="4620580"/>
            <a:ext cx="5852160" cy="3780473"/>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47" tIns="48324" rIns="96647" bIns="48324" rtlCol="0" anchor="b"/>
          <a:lstStyle>
            <a:lvl1pPr algn="r">
              <a:defRPr sz="1300"/>
            </a:lvl1pPr>
          </a:lstStyle>
          <a:p>
            <a:fld id="{DA9E83C3-FE93-452D-9BC1-11FC333B42B4}" type="slidenum">
              <a:rPr lang="en-US" smtClean="0"/>
              <a:t>‹#›</a:t>
            </a:fld>
            <a:endParaRPr lang="en-US"/>
          </a:p>
        </p:txBody>
      </p:sp>
    </p:spTree>
    <p:extLst>
      <p:ext uri="{BB962C8B-B14F-4D97-AF65-F5344CB8AC3E}">
        <p14:creationId xmlns:p14="http://schemas.microsoft.com/office/powerpoint/2010/main" val="29499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im.afsas.safety.af.mi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r>
              <a:rPr lang="en-US" dirty="0"/>
              <a:t>Welcome to Risk Management Information Training Course. </a:t>
            </a:r>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extLst>
      <p:ext uri="{BB962C8B-B14F-4D97-AF65-F5344CB8AC3E}">
        <p14:creationId xmlns:p14="http://schemas.microsoft.com/office/powerpoint/2010/main" val="68322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 to Type of Account Requested</a:t>
            </a:r>
          </a:p>
          <a:p>
            <a:pPr lvl="0"/>
            <a:r>
              <a:rPr lang="en-US" dirty="0"/>
              <a:t>Select “Elevated”</a:t>
            </a:r>
          </a:p>
          <a:p>
            <a:pPr lvl="0"/>
            <a:r>
              <a:rPr lang="en-US" dirty="0"/>
              <a:t>Requested Roles will appear</a:t>
            </a:r>
          </a:p>
          <a:p>
            <a:pPr lvl="0"/>
            <a:r>
              <a:rPr lang="en-US" dirty="0"/>
              <a:t>Mark “Event Investigator” for SIR </a:t>
            </a:r>
          </a:p>
          <a:p>
            <a:pPr lvl="0"/>
            <a:r>
              <a:rPr lang="en-US" dirty="0"/>
              <a:t>Mark Workspace “US NAVY/MARINES”</a:t>
            </a:r>
          </a:p>
          <a:p>
            <a:pPr lvl="0"/>
            <a:r>
              <a:rPr lang="en-US" dirty="0"/>
              <a:t>Please note that Elevated Role approval is not automatic and may take up to 24 hours to process</a:t>
            </a:r>
          </a:p>
        </p:txBody>
      </p:sp>
      <p:sp>
        <p:nvSpPr>
          <p:cNvPr id="4" name="Slide Number Placeholder 3"/>
          <p:cNvSpPr>
            <a:spLocks noGrp="1"/>
          </p:cNvSpPr>
          <p:nvPr>
            <p:ph type="sldNum" sz="quarter" idx="5"/>
          </p:nvPr>
        </p:nvSpPr>
        <p:spPr/>
        <p:txBody>
          <a:bodyPr/>
          <a:lstStyle/>
          <a:p>
            <a:fld id="{DA9E83C3-FE93-452D-9BC1-11FC333B42B4}" type="slidenum">
              <a:rPr lang="en-US" smtClean="0"/>
              <a:t>10</a:t>
            </a:fld>
            <a:endParaRPr lang="en-US"/>
          </a:p>
        </p:txBody>
      </p:sp>
    </p:spTree>
    <p:extLst>
      <p:ext uri="{BB962C8B-B14F-4D97-AF65-F5344CB8AC3E}">
        <p14:creationId xmlns:p14="http://schemas.microsoft.com/office/powerpoint/2010/main" val="302851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justification for roles requested.  Roles requested per assigned duties</a:t>
            </a:r>
          </a:p>
          <a:p>
            <a:pPr lvl="0"/>
            <a:r>
              <a:rPr lang="en-US" dirty="0"/>
              <a:t>Click the “Submit Application” button to proceed. </a:t>
            </a:r>
          </a:p>
        </p:txBody>
      </p:sp>
      <p:sp>
        <p:nvSpPr>
          <p:cNvPr id="4" name="Slide Number Placeholder 3"/>
          <p:cNvSpPr>
            <a:spLocks noGrp="1"/>
          </p:cNvSpPr>
          <p:nvPr>
            <p:ph type="sldNum" sz="quarter" idx="5"/>
          </p:nvPr>
        </p:nvSpPr>
        <p:spPr/>
        <p:txBody>
          <a:bodyPr/>
          <a:lstStyle/>
          <a:p>
            <a:fld id="{DA9E83C3-FE93-452D-9BC1-11FC333B42B4}" type="slidenum">
              <a:rPr lang="en-US" smtClean="0"/>
              <a:t>11</a:t>
            </a:fld>
            <a:endParaRPr lang="en-US"/>
          </a:p>
        </p:txBody>
      </p:sp>
    </p:spTree>
    <p:extLst>
      <p:ext uri="{BB962C8B-B14F-4D97-AF65-F5344CB8AC3E}">
        <p14:creationId xmlns:p14="http://schemas.microsoft.com/office/powerpoint/2010/main" val="284484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User Agreement will display.  Check all the boxes confirming you have read and understand the terms and conditions. </a:t>
            </a:r>
          </a:p>
          <a:p>
            <a:pPr lvl="0"/>
            <a:r>
              <a:rPr lang="en-US" dirty="0"/>
              <a:t>After you’ve checked all of the boxes click the “continue to AFSAS” button </a:t>
            </a:r>
          </a:p>
        </p:txBody>
      </p:sp>
      <p:sp>
        <p:nvSpPr>
          <p:cNvPr id="4" name="Slide Number Placeholder 3"/>
          <p:cNvSpPr>
            <a:spLocks noGrp="1"/>
          </p:cNvSpPr>
          <p:nvPr>
            <p:ph type="sldNum" sz="quarter" idx="5"/>
          </p:nvPr>
        </p:nvSpPr>
        <p:spPr/>
        <p:txBody>
          <a:bodyPr/>
          <a:lstStyle/>
          <a:p>
            <a:fld id="{DA9E83C3-FE93-452D-9BC1-11FC333B42B4}" type="slidenum">
              <a:rPr lang="en-US" smtClean="0"/>
              <a:t>12</a:t>
            </a:fld>
            <a:endParaRPr lang="en-US"/>
          </a:p>
        </p:txBody>
      </p:sp>
    </p:spTree>
    <p:extLst>
      <p:ext uri="{BB962C8B-B14F-4D97-AF65-F5344CB8AC3E}">
        <p14:creationId xmlns:p14="http://schemas.microsoft.com/office/powerpoint/2010/main" val="923378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RMI Homepage will display.  Please note, elevated role requests take up to 24 hours to approve which means you will not see those options available to you until they are approved. Please look at the accounts created.  You will notice under safety all you can access is OSHA References. This is because those roles are not yet approved.  Please familiarize yourselves with the RMI Homepage</a:t>
            </a:r>
          </a:p>
        </p:txBody>
      </p:sp>
      <p:sp>
        <p:nvSpPr>
          <p:cNvPr id="4" name="Slide Number Placeholder 3"/>
          <p:cNvSpPr>
            <a:spLocks noGrp="1"/>
          </p:cNvSpPr>
          <p:nvPr>
            <p:ph type="sldNum" sz="quarter" idx="5"/>
          </p:nvPr>
        </p:nvSpPr>
        <p:spPr/>
        <p:txBody>
          <a:bodyPr/>
          <a:lstStyle/>
          <a:p>
            <a:fld id="{DA9E83C3-FE93-452D-9BC1-11FC333B42B4}" type="slidenum">
              <a:rPr lang="en-US" smtClean="0"/>
              <a:t>13</a:t>
            </a:fld>
            <a:endParaRPr lang="en-US"/>
          </a:p>
        </p:txBody>
      </p:sp>
    </p:spTree>
    <p:extLst>
      <p:ext uri="{BB962C8B-B14F-4D97-AF65-F5344CB8AC3E}">
        <p14:creationId xmlns:p14="http://schemas.microsoft.com/office/powerpoint/2010/main" val="322722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a demonstration of Creating an RMI Account, please reference the Getting Started Video.</a:t>
            </a:r>
          </a:p>
        </p:txBody>
      </p:sp>
      <p:sp>
        <p:nvSpPr>
          <p:cNvPr id="4" name="Slide Number Placeholder 3"/>
          <p:cNvSpPr>
            <a:spLocks noGrp="1"/>
          </p:cNvSpPr>
          <p:nvPr>
            <p:ph type="sldNum" sz="quarter" idx="5"/>
          </p:nvPr>
        </p:nvSpPr>
        <p:spPr/>
        <p:txBody>
          <a:bodyPr/>
          <a:lstStyle/>
          <a:p>
            <a:fld id="{DA9E83C3-FE93-452D-9BC1-11FC333B42B4}" type="slidenum">
              <a:rPr lang="en-US" smtClean="0"/>
              <a:t>14</a:t>
            </a:fld>
            <a:endParaRPr lang="en-US"/>
          </a:p>
        </p:txBody>
      </p:sp>
    </p:spTree>
    <p:extLst>
      <p:ext uri="{BB962C8B-B14F-4D97-AF65-F5344CB8AC3E}">
        <p14:creationId xmlns:p14="http://schemas.microsoft.com/office/powerpoint/2010/main" val="13684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have users register for accounts in PROD and SIM if they do not already have them.   </a:t>
            </a:r>
          </a:p>
        </p:txBody>
      </p:sp>
      <p:sp>
        <p:nvSpPr>
          <p:cNvPr id="4" name="Slide Number Placeholder 3"/>
          <p:cNvSpPr>
            <a:spLocks noGrp="1"/>
          </p:cNvSpPr>
          <p:nvPr>
            <p:ph type="sldNum" sz="quarter" idx="5"/>
          </p:nvPr>
        </p:nvSpPr>
        <p:spPr/>
        <p:txBody>
          <a:bodyPr/>
          <a:lstStyle/>
          <a:p>
            <a:fld id="{DA9E83C3-FE93-452D-9BC1-11FC333B42B4}" type="slidenum">
              <a:rPr lang="en-US" smtClean="0"/>
              <a:t>15</a:t>
            </a:fld>
            <a:endParaRPr lang="en-US"/>
          </a:p>
        </p:txBody>
      </p:sp>
    </p:spTree>
    <p:extLst>
      <p:ext uri="{BB962C8B-B14F-4D97-AF65-F5344CB8AC3E}">
        <p14:creationId xmlns:p14="http://schemas.microsoft.com/office/powerpoint/2010/main" val="188886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be covering basic functions, features and navigation of RMI</a:t>
            </a:r>
          </a:p>
        </p:txBody>
      </p:sp>
      <p:sp>
        <p:nvSpPr>
          <p:cNvPr id="4" name="Slide Number Placeholder 3"/>
          <p:cNvSpPr>
            <a:spLocks noGrp="1"/>
          </p:cNvSpPr>
          <p:nvPr>
            <p:ph type="sldNum" sz="quarter" idx="5"/>
          </p:nvPr>
        </p:nvSpPr>
        <p:spPr/>
        <p:txBody>
          <a:bodyPr/>
          <a:lstStyle/>
          <a:p>
            <a:fld id="{DA9E83C3-FE93-452D-9BC1-11FC333B42B4}" type="slidenum">
              <a:rPr lang="en-US" smtClean="0"/>
              <a:t>2</a:t>
            </a:fld>
            <a:endParaRPr lang="en-US"/>
          </a:p>
        </p:txBody>
      </p:sp>
    </p:spTree>
    <p:extLst>
      <p:ext uri="{BB962C8B-B14F-4D97-AF65-F5344CB8AC3E}">
        <p14:creationId xmlns:p14="http://schemas.microsoft.com/office/powerpoint/2010/main" val="11606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things first, you need an RMI account! </a:t>
            </a:r>
          </a:p>
        </p:txBody>
      </p:sp>
      <p:sp>
        <p:nvSpPr>
          <p:cNvPr id="4" name="Slide Number Placeholder 3"/>
          <p:cNvSpPr>
            <a:spLocks noGrp="1"/>
          </p:cNvSpPr>
          <p:nvPr>
            <p:ph type="sldNum" sz="quarter" idx="5"/>
          </p:nvPr>
        </p:nvSpPr>
        <p:spPr/>
        <p:txBody>
          <a:bodyPr/>
          <a:lstStyle/>
          <a:p>
            <a:fld id="{DA9E83C3-FE93-452D-9BC1-11FC333B42B4}" type="slidenum">
              <a:rPr lang="en-US" smtClean="0"/>
              <a:t>3</a:t>
            </a:fld>
            <a:endParaRPr lang="en-US"/>
          </a:p>
        </p:txBody>
      </p:sp>
    </p:spTree>
    <p:extLst>
      <p:ext uri="{BB962C8B-B14F-4D97-AF65-F5344CB8AC3E}">
        <p14:creationId xmlns:p14="http://schemas.microsoft.com/office/powerpoint/2010/main" val="316251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a:defRPr/>
            </a:pPr>
            <a:r>
              <a:rPr lang="en-US" dirty="0"/>
              <a:t>RMI-SIR is a shared application with Air Force Safety Automated system meaning they share a platform.  You will see some Air Force centric terminology and features because of this.  For example, the URLs are AF.MIL. There are 2 URLs in use: The RMI Production Site (PROD) where live real data is processed and the RMI Simulation Site (SIM) which is for training/testing purposes only and contains fictitious data. </a:t>
            </a:r>
          </a:p>
          <a:p>
            <a:pPr lvl="0"/>
            <a:r>
              <a:rPr lang="en-US" dirty="0"/>
              <a:t>The Production and Simulation sites are not linked and are independent of each other. This means that users will be required to complete the registration process for each site.  Be sure to verify the URL as Production and SIM look identical! </a:t>
            </a:r>
          </a:p>
          <a:p>
            <a:endParaRPr lang="en-US" dirty="0"/>
          </a:p>
        </p:txBody>
      </p:sp>
      <p:sp>
        <p:nvSpPr>
          <p:cNvPr id="4" name="Slide Number Placeholder 3"/>
          <p:cNvSpPr>
            <a:spLocks noGrp="1"/>
          </p:cNvSpPr>
          <p:nvPr>
            <p:ph type="sldNum" sz="quarter" idx="5"/>
          </p:nvPr>
        </p:nvSpPr>
        <p:spPr/>
        <p:txBody>
          <a:bodyPr/>
          <a:lstStyle/>
          <a:p>
            <a:fld id="{DA9E83C3-FE93-452D-9BC1-11FC333B42B4}" type="slidenum">
              <a:rPr lang="en-US" smtClean="0"/>
              <a:t>4</a:t>
            </a:fld>
            <a:endParaRPr lang="en-US"/>
          </a:p>
        </p:txBody>
      </p:sp>
    </p:spTree>
    <p:extLst>
      <p:ext uri="{BB962C8B-B14F-4D97-AF65-F5344CB8AC3E}">
        <p14:creationId xmlns:p14="http://schemas.microsoft.com/office/powerpoint/2010/main" val="175845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the structure of RMI.  In order to access Streamlined Incident Reporting (SIR), you will first need an account in RMI.  SIR is a module located in RMI and your roles and permissions will be managed via your RMI “My Account” </a:t>
            </a:r>
          </a:p>
          <a:p>
            <a:pPr lvl="0"/>
            <a:r>
              <a:rPr lang="en-US" dirty="0"/>
              <a:t>Users will need to request an elevated for RMI</a:t>
            </a:r>
          </a:p>
          <a:p>
            <a:pPr lvl="0"/>
            <a:r>
              <a:rPr lang="en-US" dirty="0"/>
              <a:t>And justification will be required addressing why they require access to RMI. </a:t>
            </a:r>
          </a:p>
          <a:p>
            <a:endParaRPr lang="en-US" dirty="0"/>
          </a:p>
        </p:txBody>
      </p:sp>
      <p:sp>
        <p:nvSpPr>
          <p:cNvPr id="4" name="Slide Number Placeholder 3"/>
          <p:cNvSpPr>
            <a:spLocks noGrp="1"/>
          </p:cNvSpPr>
          <p:nvPr>
            <p:ph type="sldNum" sz="quarter" idx="5"/>
          </p:nvPr>
        </p:nvSpPr>
        <p:spPr/>
        <p:txBody>
          <a:bodyPr/>
          <a:lstStyle/>
          <a:p>
            <a:fld id="{DA9E83C3-FE93-452D-9BC1-11FC333B42B4}" type="slidenum">
              <a:rPr lang="en-US" smtClean="0"/>
              <a:t>5</a:t>
            </a:fld>
            <a:endParaRPr lang="en-US"/>
          </a:p>
        </p:txBody>
      </p:sp>
    </p:spTree>
    <p:extLst>
      <p:ext uri="{BB962C8B-B14F-4D97-AF65-F5344CB8AC3E}">
        <p14:creationId xmlns:p14="http://schemas.microsoft.com/office/powerpoint/2010/main" val="214980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RMI is a roles-based application.  This means the options you see and functions/features you have access to will vary depending on the roles you are assigned. </a:t>
            </a:r>
            <a:endParaRPr lang="en-US" dirty="0"/>
          </a:p>
        </p:txBody>
      </p:sp>
      <p:sp>
        <p:nvSpPr>
          <p:cNvPr id="4" name="Slide Number Placeholder 3"/>
          <p:cNvSpPr>
            <a:spLocks noGrp="1"/>
          </p:cNvSpPr>
          <p:nvPr>
            <p:ph type="sldNum" sz="quarter" idx="5"/>
          </p:nvPr>
        </p:nvSpPr>
        <p:spPr/>
        <p:txBody>
          <a:bodyPr/>
          <a:lstStyle/>
          <a:p>
            <a:fld id="{DA9E83C3-FE93-452D-9BC1-11FC333B42B4}" type="slidenum">
              <a:rPr lang="en-US" smtClean="0"/>
              <a:t>6</a:t>
            </a:fld>
            <a:endParaRPr lang="en-US" dirty="0"/>
          </a:p>
        </p:txBody>
      </p:sp>
    </p:spTree>
    <p:extLst>
      <p:ext uri="{BB962C8B-B14F-4D97-AF65-F5344CB8AC3E}">
        <p14:creationId xmlns:p14="http://schemas.microsoft.com/office/powerpoint/2010/main" val="41894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RMI-SIR is role based and the roles available for SIR are listed</a:t>
            </a:r>
          </a:p>
        </p:txBody>
      </p:sp>
      <p:sp>
        <p:nvSpPr>
          <p:cNvPr id="4" name="Slide Number Placeholder 3"/>
          <p:cNvSpPr>
            <a:spLocks noGrp="1"/>
          </p:cNvSpPr>
          <p:nvPr>
            <p:ph type="sldNum" sz="quarter" idx="5"/>
          </p:nvPr>
        </p:nvSpPr>
        <p:spPr/>
        <p:txBody>
          <a:bodyPr/>
          <a:lstStyle/>
          <a:p>
            <a:fld id="{2D34808E-10E2-4C2A-B700-942ED825A923}" type="slidenum">
              <a:rPr lang="en-US" smtClean="0"/>
              <a:t>7</a:t>
            </a:fld>
            <a:endParaRPr lang="en-US" dirty="0"/>
          </a:p>
        </p:txBody>
      </p:sp>
    </p:spTree>
    <p:extLst>
      <p:ext uri="{BB962C8B-B14F-4D97-AF65-F5344CB8AC3E}">
        <p14:creationId xmlns:p14="http://schemas.microsoft.com/office/powerpoint/2010/main" val="288241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We are now going to register for RMI accounts. </a:t>
            </a:r>
          </a:p>
          <a:p>
            <a:pPr lvl="0"/>
            <a:r>
              <a:rPr lang="en-US" dirty="0"/>
              <a:t>Please navigate to </a:t>
            </a:r>
            <a:r>
              <a:rPr lang="en-US" u="sng" dirty="0">
                <a:hlinkClick r:id="rId3"/>
              </a:rPr>
              <a:t>https://sim.afsas.safety.af.mil</a:t>
            </a:r>
            <a:endParaRPr lang="en-US" dirty="0"/>
          </a:p>
          <a:p>
            <a:pPr lvl="0"/>
            <a:r>
              <a:rPr lang="en-US" dirty="0"/>
              <a:t>Read and accept the DoD Warning Statement. </a:t>
            </a:r>
          </a:p>
          <a:p>
            <a:pPr lvl="0"/>
            <a:r>
              <a:rPr lang="en-US" dirty="0"/>
              <a:t>You should see a screen that says Create Basic Account</a:t>
            </a:r>
          </a:p>
          <a:p>
            <a:pPr lvl="0"/>
            <a:r>
              <a:rPr lang="en-US" dirty="0"/>
              <a:t>You will notice your DoD Id is automatically populated</a:t>
            </a:r>
          </a:p>
          <a:p>
            <a:pPr lvl="0"/>
            <a:r>
              <a:rPr lang="en-US" dirty="0"/>
              <a:t>Enter your last name and first name in the provided boxes</a:t>
            </a:r>
          </a:p>
          <a:p>
            <a:pPr lvl="0"/>
            <a:r>
              <a:rPr lang="en-US" dirty="0"/>
              <a:t>For Organization tier 1 you will select your branch of service </a:t>
            </a:r>
          </a:p>
          <a:p>
            <a:pPr lvl="0"/>
            <a:r>
              <a:rPr lang="en-US" dirty="0"/>
              <a:t>For Organization Tier 2 you will enter your organization.  You will notice that predicative text will assist you in making your selection. </a:t>
            </a:r>
          </a:p>
          <a:p>
            <a:pPr lvl="0"/>
            <a:r>
              <a:rPr lang="en-US" dirty="0"/>
              <a:t>For Office symbol use “SAFE”</a:t>
            </a:r>
          </a:p>
          <a:p>
            <a:pPr lvl="0"/>
            <a:r>
              <a:rPr lang="en-US" dirty="0"/>
              <a:t>Mark “Not located on a government installation”</a:t>
            </a:r>
          </a:p>
          <a:p>
            <a:pPr lvl="0"/>
            <a:r>
              <a:rPr lang="en-US" dirty="0"/>
              <a:t>Enter a valid email address.  It is highly recommended you use a professional or work email address</a:t>
            </a:r>
          </a:p>
          <a:p>
            <a:pPr lvl="0"/>
            <a:r>
              <a:rPr lang="en-US" dirty="0"/>
              <a:t>Mark “No” for motorcycle rider.  This is an AF leveraged featured and not presently used for Naval purposes.  The AF manages their MC Safety program via AFSAS. </a:t>
            </a:r>
          </a:p>
          <a:p>
            <a:pPr lvl="0"/>
            <a:r>
              <a:rPr lang="en-US" dirty="0"/>
              <a:t>Let me know when you’ve all entered the requested information</a:t>
            </a:r>
          </a:p>
          <a:p>
            <a:pPr lvl="0"/>
            <a:r>
              <a:rPr lang="en-US" dirty="0"/>
              <a:t>Click the “Create Account” Button</a:t>
            </a:r>
          </a:p>
          <a:p>
            <a:endParaRPr lang="en-US" dirty="0"/>
          </a:p>
        </p:txBody>
      </p:sp>
      <p:sp>
        <p:nvSpPr>
          <p:cNvPr id="4" name="Slide Number Placeholder 3"/>
          <p:cNvSpPr>
            <a:spLocks noGrp="1"/>
          </p:cNvSpPr>
          <p:nvPr>
            <p:ph type="sldNum" sz="quarter" idx="5"/>
          </p:nvPr>
        </p:nvSpPr>
        <p:spPr/>
        <p:txBody>
          <a:bodyPr/>
          <a:lstStyle/>
          <a:p>
            <a:fld id="{DA9E83C3-FE93-452D-9BC1-11FC333B42B4}" type="slidenum">
              <a:rPr lang="en-US" smtClean="0"/>
              <a:t>8</a:t>
            </a:fld>
            <a:endParaRPr lang="en-US"/>
          </a:p>
        </p:txBody>
      </p:sp>
    </p:spTree>
    <p:extLst>
      <p:ext uri="{BB962C8B-B14F-4D97-AF65-F5344CB8AC3E}">
        <p14:creationId xmlns:p14="http://schemas.microsoft.com/office/powerpoint/2010/main" val="101165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Information page will display. Continue completing the requested information. </a:t>
            </a:r>
          </a:p>
          <a:p>
            <a:r>
              <a:rPr lang="en-US" dirty="0"/>
              <a:t>Scroll to Contact information. You must enter a phone number, but it does not have to be a DSN</a:t>
            </a:r>
          </a:p>
          <a:p>
            <a:r>
              <a:rPr lang="en-US" dirty="0"/>
              <a:t>Verify your email address</a:t>
            </a:r>
          </a:p>
          <a:p>
            <a:pPr lvl="0"/>
            <a:r>
              <a:rPr lang="en-US" dirty="0"/>
              <a:t>Scroll to Job Functions in Current Position</a:t>
            </a:r>
          </a:p>
          <a:p>
            <a:pPr lvl="0"/>
            <a:r>
              <a:rPr lang="en-US" dirty="0"/>
              <a:t>For our purposes, select SIB Member, Event Investigator and Unit Safety Representative.</a:t>
            </a:r>
          </a:p>
        </p:txBody>
      </p:sp>
      <p:sp>
        <p:nvSpPr>
          <p:cNvPr id="4" name="Slide Number Placeholder 3"/>
          <p:cNvSpPr>
            <a:spLocks noGrp="1"/>
          </p:cNvSpPr>
          <p:nvPr>
            <p:ph type="sldNum" sz="quarter" idx="5"/>
          </p:nvPr>
        </p:nvSpPr>
        <p:spPr/>
        <p:txBody>
          <a:bodyPr/>
          <a:lstStyle/>
          <a:p>
            <a:fld id="{DA9E83C3-FE93-452D-9BC1-11FC333B42B4}" type="slidenum">
              <a:rPr lang="en-US" smtClean="0"/>
              <a:t>9</a:t>
            </a:fld>
            <a:endParaRPr lang="en-US"/>
          </a:p>
        </p:txBody>
      </p:sp>
    </p:spTree>
    <p:extLst>
      <p:ext uri="{BB962C8B-B14F-4D97-AF65-F5344CB8AC3E}">
        <p14:creationId xmlns:p14="http://schemas.microsoft.com/office/powerpoint/2010/main" val="259806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F502-C972-44AE-A662-13A0764142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C07DD7-CCAD-451F-B920-DF8CC50C96F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87B7C7-C2E1-4246-AEDF-6A2FC5F6353B}"/>
              </a:ext>
            </a:extLst>
          </p:cNvPr>
          <p:cNvSpPr>
            <a:spLocks noGrp="1"/>
          </p:cNvSpPr>
          <p:nvPr>
            <p:ph type="dt" sz="half" idx="10"/>
          </p:nvPr>
        </p:nvSpPr>
        <p:spPr>
          <a:xfrm>
            <a:off x="838200" y="6356350"/>
            <a:ext cx="2743200" cy="365125"/>
          </a:xfrm>
          <a:prstGeom prst="rect">
            <a:avLst/>
          </a:prstGeom>
        </p:spPr>
        <p:txBody>
          <a:bodyPr/>
          <a:lstStyle/>
          <a:p>
            <a:fld id="{B16BF249-A08D-41BB-8AFB-5E72A21F91D6}" type="datetime1">
              <a:rPr lang="en-US" smtClean="0"/>
              <a:t>11/29/2023</a:t>
            </a:fld>
            <a:endParaRPr lang="en-US"/>
          </a:p>
        </p:txBody>
      </p:sp>
      <p:sp>
        <p:nvSpPr>
          <p:cNvPr id="5" name="Footer Placeholder 4">
            <a:extLst>
              <a:ext uri="{FF2B5EF4-FFF2-40B4-BE49-F238E27FC236}">
                <a16:creationId xmlns:a16="http://schemas.microsoft.com/office/drawing/2014/main" id="{DA645C27-6DF7-464D-A05E-0ED359A5EC11}"/>
              </a:ext>
            </a:extLst>
          </p:cNvPr>
          <p:cNvSpPr>
            <a:spLocks noGrp="1"/>
          </p:cNvSpPr>
          <p:nvPr>
            <p:ph type="ftr" sz="quarter" idx="11"/>
          </p:nvPr>
        </p:nvSpPr>
        <p:spPr>
          <a:xfrm>
            <a:off x="3969589" y="6356349"/>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7BDDC11-59E3-4D60-BBBF-FFC88CD314AE}"/>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360682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4C06-94AA-4D74-909A-B4D4483B88B3}"/>
              </a:ext>
            </a:extLst>
          </p:cNvPr>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1E8D2-A03C-4C18-967C-495FCDCC522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9B107-5604-4359-A221-EBC74CE4E007}"/>
              </a:ext>
            </a:extLst>
          </p:cNvPr>
          <p:cNvSpPr>
            <a:spLocks noGrp="1"/>
          </p:cNvSpPr>
          <p:nvPr>
            <p:ph type="dt" sz="half" idx="10"/>
          </p:nvPr>
        </p:nvSpPr>
        <p:spPr>
          <a:xfrm>
            <a:off x="838200" y="6356350"/>
            <a:ext cx="2743200" cy="365125"/>
          </a:xfrm>
          <a:prstGeom prst="rect">
            <a:avLst/>
          </a:prstGeom>
        </p:spPr>
        <p:txBody>
          <a:bodyPr/>
          <a:lstStyle/>
          <a:p>
            <a:fld id="{724F44E6-3132-46AA-8CAE-50B655158A9B}" type="datetime1">
              <a:rPr lang="en-US" smtClean="0"/>
              <a:t>11/29/2023</a:t>
            </a:fld>
            <a:endParaRPr lang="en-US"/>
          </a:p>
        </p:txBody>
      </p:sp>
      <p:sp>
        <p:nvSpPr>
          <p:cNvPr id="5" name="Footer Placeholder 4">
            <a:extLst>
              <a:ext uri="{FF2B5EF4-FFF2-40B4-BE49-F238E27FC236}">
                <a16:creationId xmlns:a16="http://schemas.microsoft.com/office/drawing/2014/main" id="{3229C168-226A-47A5-9CE1-E33F03A056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F7F9AA-F62A-4255-B56F-CD3F130E2B9C}"/>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257355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BC5F22-ACFF-4AAC-B786-6C7AE38AC0C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0D4A30-5096-4675-B033-E416362F18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4A93F-03A5-4D0D-8C72-A3DC8544671E}"/>
              </a:ext>
            </a:extLst>
          </p:cNvPr>
          <p:cNvSpPr>
            <a:spLocks noGrp="1"/>
          </p:cNvSpPr>
          <p:nvPr>
            <p:ph type="dt" sz="half" idx="10"/>
          </p:nvPr>
        </p:nvSpPr>
        <p:spPr>
          <a:xfrm>
            <a:off x="838200" y="6356350"/>
            <a:ext cx="2743200" cy="365125"/>
          </a:xfrm>
          <a:prstGeom prst="rect">
            <a:avLst/>
          </a:prstGeom>
        </p:spPr>
        <p:txBody>
          <a:bodyPr/>
          <a:lstStyle/>
          <a:p>
            <a:fld id="{079D227D-1EF3-40A5-904E-7BB834506269}" type="datetime1">
              <a:rPr lang="en-US" smtClean="0"/>
              <a:t>11/29/2023</a:t>
            </a:fld>
            <a:endParaRPr lang="en-US"/>
          </a:p>
        </p:txBody>
      </p:sp>
      <p:sp>
        <p:nvSpPr>
          <p:cNvPr id="5" name="Footer Placeholder 4">
            <a:extLst>
              <a:ext uri="{FF2B5EF4-FFF2-40B4-BE49-F238E27FC236}">
                <a16:creationId xmlns:a16="http://schemas.microsoft.com/office/drawing/2014/main" id="{8E5C3C48-6F66-4266-B144-2436F1FE28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24C5F3-6EED-48A9-932E-407A709A4167}"/>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43856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DBE10B-A120-4452-BB19-582CDBF6ECA7}"/>
              </a:ext>
            </a:extLst>
          </p:cNvPr>
          <p:cNvSpPr>
            <a:spLocks noGrp="1"/>
          </p:cNvSpPr>
          <p:nvPr>
            <p:ph type="sldNum" sz="quarter" idx="12"/>
          </p:nvPr>
        </p:nvSpPr>
        <p:spPr>
          <a:xfrm>
            <a:off x="83516" y="5927627"/>
            <a:ext cx="463239" cy="833572"/>
          </a:xfrm>
        </p:spPr>
        <p:txBody>
          <a:bodyPr/>
          <a:lstStyle/>
          <a:p>
            <a:fld id="{5AC2016E-6754-4D41-8EAF-4C7E4F1AA175}" type="slidenum">
              <a:rPr lang="en-US" smtClean="0"/>
              <a:t>‹#›</a:t>
            </a:fld>
            <a:endParaRPr lang="en-US" dirty="0"/>
          </a:p>
        </p:txBody>
      </p:sp>
    </p:spTree>
    <p:extLst>
      <p:ext uri="{BB962C8B-B14F-4D97-AF65-F5344CB8AC3E}">
        <p14:creationId xmlns:p14="http://schemas.microsoft.com/office/powerpoint/2010/main" val="252293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F502-C972-44AE-A662-13A0764142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C07DD7-CCAD-451F-B920-DF8CC50C96F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87B7C7-C2E1-4246-AEDF-6A2FC5F6353B}"/>
              </a:ext>
            </a:extLst>
          </p:cNvPr>
          <p:cNvSpPr>
            <a:spLocks noGrp="1"/>
          </p:cNvSpPr>
          <p:nvPr>
            <p:ph type="dt" sz="half" idx="10"/>
          </p:nvPr>
        </p:nvSpPr>
        <p:spPr>
          <a:xfrm>
            <a:off x="838200" y="6356350"/>
            <a:ext cx="2743200" cy="365125"/>
          </a:xfrm>
          <a:prstGeom prst="rect">
            <a:avLst/>
          </a:prstGeom>
        </p:spPr>
        <p:txBody>
          <a:bodyPr/>
          <a:lstStyle/>
          <a:p>
            <a:fld id="{95F774A2-5DF3-496D-903A-509802A09C58}" type="datetime1">
              <a:rPr lang="en-US" smtClean="0"/>
              <a:t>11/29/2023</a:t>
            </a:fld>
            <a:endParaRPr lang="en-US"/>
          </a:p>
        </p:txBody>
      </p:sp>
      <p:sp>
        <p:nvSpPr>
          <p:cNvPr id="5" name="Footer Placeholder 4">
            <a:extLst>
              <a:ext uri="{FF2B5EF4-FFF2-40B4-BE49-F238E27FC236}">
                <a16:creationId xmlns:a16="http://schemas.microsoft.com/office/drawing/2014/main" id="{DA645C27-6DF7-464D-A05E-0ED359A5EC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BDDC11-59E3-4D60-BBBF-FFC88CD314AE}"/>
              </a:ext>
            </a:extLst>
          </p:cNvPr>
          <p:cNvSpPr>
            <a:spLocks noGrp="1"/>
          </p:cNvSpPr>
          <p:nvPr>
            <p:ph type="sldNum" sz="quarter" idx="12"/>
          </p:nvPr>
        </p:nvSpPr>
        <p:spPr>
          <a:xfrm>
            <a:off x="8610600" y="6356350"/>
            <a:ext cx="2743200"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2538830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489F-CA38-4484-A6C4-847A7B849FE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254C5D-109A-4A6A-8F49-CF0D6BED5CD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74EB1-D3A1-462F-A138-3C2CB636B0D5}"/>
              </a:ext>
            </a:extLst>
          </p:cNvPr>
          <p:cNvSpPr>
            <a:spLocks noGrp="1"/>
          </p:cNvSpPr>
          <p:nvPr>
            <p:ph type="dt" sz="half" idx="10"/>
          </p:nvPr>
        </p:nvSpPr>
        <p:spPr>
          <a:xfrm>
            <a:off x="838200" y="6356350"/>
            <a:ext cx="2743200" cy="365125"/>
          </a:xfrm>
          <a:prstGeom prst="rect">
            <a:avLst/>
          </a:prstGeom>
        </p:spPr>
        <p:txBody>
          <a:bodyPr/>
          <a:lstStyle/>
          <a:p>
            <a:fld id="{E8BABBAE-EE31-4D2B-907D-46DA586FDCE5}" type="datetime1">
              <a:rPr lang="en-US" smtClean="0"/>
              <a:t>11/29/2023</a:t>
            </a:fld>
            <a:endParaRPr lang="en-US"/>
          </a:p>
        </p:txBody>
      </p:sp>
      <p:sp>
        <p:nvSpPr>
          <p:cNvPr id="5" name="Footer Placeholder 4">
            <a:extLst>
              <a:ext uri="{FF2B5EF4-FFF2-40B4-BE49-F238E27FC236}">
                <a16:creationId xmlns:a16="http://schemas.microsoft.com/office/drawing/2014/main" id="{138B2CB8-4895-450C-8D91-C3FE5DF160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443E76-48E0-4E5E-8153-B73446B966C1}"/>
              </a:ext>
            </a:extLst>
          </p:cNvPr>
          <p:cNvSpPr>
            <a:spLocks noGrp="1"/>
          </p:cNvSpPr>
          <p:nvPr>
            <p:ph type="sldNum" sz="quarter" idx="12"/>
          </p:nvPr>
        </p:nvSpPr>
        <p:spPr>
          <a:xfrm>
            <a:off x="8610600" y="6356350"/>
            <a:ext cx="2743200"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2654181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3A71-2247-4A32-9347-E8B25230764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E9E41B-04C0-49FD-A251-94BB4988B3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39F329-3C64-4846-90A1-9831754AC612}"/>
              </a:ext>
            </a:extLst>
          </p:cNvPr>
          <p:cNvSpPr>
            <a:spLocks noGrp="1"/>
          </p:cNvSpPr>
          <p:nvPr>
            <p:ph type="dt" sz="half" idx="10"/>
          </p:nvPr>
        </p:nvSpPr>
        <p:spPr>
          <a:xfrm>
            <a:off x="838200" y="6356350"/>
            <a:ext cx="2743200" cy="365125"/>
          </a:xfrm>
          <a:prstGeom prst="rect">
            <a:avLst/>
          </a:prstGeom>
        </p:spPr>
        <p:txBody>
          <a:bodyPr/>
          <a:lstStyle/>
          <a:p>
            <a:fld id="{DC5CFF49-1844-47C5-BDF3-4EF460ED03F5}" type="datetime1">
              <a:rPr lang="en-US" smtClean="0"/>
              <a:t>11/29/2023</a:t>
            </a:fld>
            <a:endParaRPr lang="en-US"/>
          </a:p>
        </p:txBody>
      </p:sp>
      <p:sp>
        <p:nvSpPr>
          <p:cNvPr id="5" name="Footer Placeholder 4">
            <a:extLst>
              <a:ext uri="{FF2B5EF4-FFF2-40B4-BE49-F238E27FC236}">
                <a16:creationId xmlns:a16="http://schemas.microsoft.com/office/drawing/2014/main" id="{26545C89-8CE7-4492-A70B-D6A829783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75E10-48AA-4BBD-89EA-91C544C22CB2}"/>
              </a:ext>
            </a:extLst>
          </p:cNvPr>
          <p:cNvSpPr>
            <a:spLocks noGrp="1"/>
          </p:cNvSpPr>
          <p:nvPr>
            <p:ph type="sldNum" sz="quarter" idx="12"/>
          </p:nvPr>
        </p:nvSpPr>
        <p:spPr>
          <a:xfrm>
            <a:off x="8610600" y="6356350"/>
            <a:ext cx="2743200"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2731925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5008-854C-45DA-910B-013627585A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6472CC-449C-442D-96FC-B8A842B2671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988990-31C2-40CC-9449-FE1CC38E9C4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87109F-5709-4186-9F9B-5A2E4E89EB36}"/>
              </a:ext>
            </a:extLst>
          </p:cNvPr>
          <p:cNvSpPr>
            <a:spLocks noGrp="1"/>
          </p:cNvSpPr>
          <p:nvPr>
            <p:ph type="dt" sz="half" idx="10"/>
          </p:nvPr>
        </p:nvSpPr>
        <p:spPr>
          <a:xfrm>
            <a:off x="838200" y="6356350"/>
            <a:ext cx="2743200" cy="365125"/>
          </a:xfrm>
          <a:prstGeom prst="rect">
            <a:avLst/>
          </a:prstGeom>
        </p:spPr>
        <p:txBody>
          <a:bodyPr/>
          <a:lstStyle/>
          <a:p>
            <a:fld id="{C360EED6-8959-4298-A480-1B4F6CD5D44E}" type="datetime1">
              <a:rPr lang="en-US" smtClean="0"/>
              <a:t>11/29/2023</a:t>
            </a:fld>
            <a:endParaRPr lang="en-US"/>
          </a:p>
        </p:txBody>
      </p:sp>
      <p:sp>
        <p:nvSpPr>
          <p:cNvPr id="6" name="Footer Placeholder 5">
            <a:extLst>
              <a:ext uri="{FF2B5EF4-FFF2-40B4-BE49-F238E27FC236}">
                <a16:creationId xmlns:a16="http://schemas.microsoft.com/office/drawing/2014/main" id="{68986CCA-2556-42FF-B68B-A8B553EF64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3E4DB3-45D3-401A-A4A5-D846FB3CDD9F}"/>
              </a:ext>
            </a:extLst>
          </p:cNvPr>
          <p:cNvSpPr>
            <a:spLocks noGrp="1"/>
          </p:cNvSpPr>
          <p:nvPr>
            <p:ph type="sldNum" sz="quarter" idx="12"/>
          </p:nvPr>
        </p:nvSpPr>
        <p:spPr>
          <a:xfrm>
            <a:off x="8610600" y="6356350"/>
            <a:ext cx="2743200"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410898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28AD-0984-46BD-B303-AAF59E4086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09F1A27-6136-4872-BE4F-0A14A628AAF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2EEDE5-2730-455C-847F-553BFB2CECA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4CDDAE-AD04-4CA7-AF30-555FE1B383B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2E9BAB-AA30-4891-96C9-E0DED4C0D8D6}"/>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7A0700-1C52-4BAD-897C-E79F1545B0E1}"/>
              </a:ext>
            </a:extLst>
          </p:cNvPr>
          <p:cNvSpPr>
            <a:spLocks noGrp="1"/>
          </p:cNvSpPr>
          <p:nvPr>
            <p:ph type="dt" sz="half" idx="10"/>
          </p:nvPr>
        </p:nvSpPr>
        <p:spPr>
          <a:xfrm>
            <a:off x="838200" y="6356350"/>
            <a:ext cx="2743200" cy="365125"/>
          </a:xfrm>
          <a:prstGeom prst="rect">
            <a:avLst/>
          </a:prstGeom>
        </p:spPr>
        <p:txBody>
          <a:bodyPr/>
          <a:lstStyle/>
          <a:p>
            <a:fld id="{BCD3B01F-B30C-4C08-9B72-4FDC198B6FA1}" type="datetime1">
              <a:rPr lang="en-US" smtClean="0"/>
              <a:t>11/29/2023</a:t>
            </a:fld>
            <a:endParaRPr lang="en-US"/>
          </a:p>
        </p:txBody>
      </p:sp>
      <p:sp>
        <p:nvSpPr>
          <p:cNvPr id="8" name="Footer Placeholder 7">
            <a:extLst>
              <a:ext uri="{FF2B5EF4-FFF2-40B4-BE49-F238E27FC236}">
                <a16:creationId xmlns:a16="http://schemas.microsoft.com/office/drawing/2014/main" id="{4E2B4B88-AE87-4F90-B182-1E678DC69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7AFBA10-ADAB-436E-8710-A9E1D04AB9C6}"/>
              </a:ext>
            </a:extLst>
          </p:cNvPr>
          <p:cNvSpPr>
            <a:spLocks noGrp="1"/>
          </p:cNvSpPr>
          <p:nvPr>
            <p:ph type="sldNum" sz="quarter" idx="12"/>
          </p:nvPr>
        </p:nvSpPr>
        <p:spPr>
          <a:xfrm>
            <a:off x="8610600" y="6356350"/>
            <a:ext cx="2743200"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2833783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3ACB-B092-4F5A-A45C-23D80D4D5C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EDC321F-E9E9-4598-8065-5EFF04640FFB}"/>
              </a:ext>
            </a:extLst>
          </p:cNvPr>
          <p:cNvSpPr>
            <a:spLocks noGrp="1"/>
          </p:cNvSpPr>
          <p:nvPr>
            <p:ph type="dt" sz="half" idx="10"/>
          </p:nvPr>
        </p:nvSpPr>
        <p:spPr>
          <a:xfrm>
            <a:off x="838200" y="6356350"/>
            <a:ext cx="2743200" cy="365125"/>
          </a:xfrm>
          <a:prstGeom prst="rect">
            <a:avLst/>
          </a:prstGeom>
        </p:spPr>
        <p:txBody>
          <a:bodyPr/>
          <a:lstStyle/>
          <a:p>
            <a:fld id="{D2A1C718-286F-4B37-8162-5703AF87C3E3}" type="datetime1">
              <a:rPr lang="en-US" smtClean="0"/>
              <a:t>11/29/2023</a:t>
            </a:fld>
            <a:endParaRPr lang="en-US"/>
          </a:p>
        </p:txBody>
      </p:sp>
      <p:sp>
        <p:nvSpPr>
          <p:cNvPr id="4" name="Footer Placeholder 3">
            <a:extLst>
              <a:ext uri="{FF2B5EF4-FFF2-40B4-BE49-F238E27FC236}">
                <a16:creationId xmlns:a16="http://schemas.microsoft.com/office/drawing/2014/main" id="{1E562BC0-DEF0-4A5D-AEC6-8A64C6EFC6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748393-7512-4851-AD1B-B62D7B61DB24}"/>
              </a:ext>
            </a:extLst>
          </p:cNvPr>
          <p:cNvSpPr>
            <a:spLocks noGrp="1"/>
          </p:cNvSpPr>
          <p:nvPr>
            <p:ph type="sldNum" sz="quarter" idx="12"/>
          </p:nvPr>
        </p:nvSpPr>
        <p:spPr>
          <a:xfrm>
            <a:off x="8610600" y="6356350"/>
            <a:ext cx="2743200"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1727473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20207-3C14-43DA-87A4-3D1B8130C34B}"/>
              </a:ext>
            </a:extLst>
          </p:cNvPr>
          <p:cNvSpPr>
            <a:spLocks noGrp="1"/>
          </p:cNvSpPr>
          <p:nvPr>
            <p:ph type="sldNum" sz="quarter" idx="12"/>
          </p:nvPr>
        </p:nvSpPr>
        <p:spPr>
          <a:xfrm>
            <a:off x="96328" y="6364977"/>
            <a:ext cx="473015"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424492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489F-CA38-4484-A6C4-847A7B849FE1}"/>
              </a:ext>
            </a:extLst>
          </p:cNvPr>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254C5D-109A-4A6A-8F49-CF0D6BED5CD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74EB1-D3A1-462F-A138-3C2CB636B0D5}"/>
              </a:ext>
            </a:extLst>
          </p:cNvPr>
          <p:cNvSpPr>
            <a:spLocks noGrp="1"/>
          </p:cNvSpPr>
          <p:nvPr>
            <p:ph type="dt" sz="half" idx="10"/>
          </p:nvPr>
        </p:nvSpPr>
        <p:spPr>
          <a:xfrm>
            <a:off x="838200" y="6356350"/>
            <a:ext cx="2743200" cy="365125"/>
          </a:xfrm>
          <a:prstGeom prst="rect">
            <a:avLst/>
          </a:prstGeom>
        </p:spPr>
        <p:txBody>
          <a:bodyPr/>
          <a:lstStyle/>
          <a:p>
            <a:fld id="{25271687-F67C-4C39-990B-E67F615FA3FC}" type="datetime1">
              <a:rPr lang="en-US" smtClean="0"/>
              <a:t>11/29/2023</a:t>
            </a:fld>
            <a:endParaRPr lang="en-US"/>
          </a:p>
        </p:txBody>
      </p:sp>
      <p:sp>
        <p:nvSpPr>
          <p:cNvPr id="5" name="Footer Placeholder 4">
            <a:extLst>
              <a:ext uri="{FF2B5EF4-FFF2-40B4-BE49-F238E27FC236}">
                <a16:creationId xmlns:a16="http://schemas.microsoft.com/office/drawing/2014/main" id="{138B2CB8-4895-450C-8D91-C3FE5DF160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443E76-48E0-4E5E-8153-B73446B966C1}"/>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379096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7163-08D9-415D-830F-5997F5AE27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F6512C-9861-4CDA-8519-7FBFE9FCA17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6FF758-31F5-4EA9-BE48-DAC8A7E700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9ACEA4-06F5-4C90-8D85-A13C9C7926C6}"/>
              </a:ext>
            </a:extLst>
          </p:cNvPr>
          <p:cNvSpPr>
            <a:spLocks noGrp="1"/>
          </p:cNvSpPr>
          <p:nvPr>
            <p:ph type="dt" sz="half" idx="10"/>
          </p:nvPr>
        </p:nvSpPr>
        <p:spPr>
          <a:xfrm>
            <a:off x="838200" y="6356350"/>
            <a:ext cx="2743200" cy="365125"/>
          </a:xfrm>
          <a:prstGeom prst="rect">
            <a:avLst/>
          </a:prstGeom>
        </p:spPr>
        <p:txBody>
          <a:bodyPr/>
          <a:lstStyle/>
          <a:p>
            <a:fld id="{9335F8B1-6A80-45E7-A43F-2C0AACFA415F}" type="datetime1">
              <a:rPr lang="en-US" smtClean="0"/>
              <a:t>11/29/2023</a:t>
            </a:fld>
            <a:endParaRPr lang="en-US"/>
          </a:p>
        </p:txBody>
      </p:sp>
      <p:sp>
        <p:nvSpPr>
          <p:cNvPr id="6" name="Footer Placeholder 5">
            <a:extLst>
              <a:ext uri="{FF2B5EF4-FFF2-40B4-BE49-F238E27FC236}">
                <a16:creationId xmlns:a16="http://schemas.microsoft.com/office/drawing/2014/main" id="{E21D6B94-D8D1-4682-9594-7595EEF93D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620371-7E96-4FB1-B22C-36505BA54987}"/>
              </a:ext>
            </a:extLst>
          </p:cNvPr>
          <p:cNvSpPr>
            <a:spLocks noGrp="1"/>
          </p:cNvSpPr>
          <p:nvPr>
            <p:ph type="sldNum" sz="quarter" idx="12"/>
          </p:nvPr>
        </p:nvSpPr>
        <p:spPr>
          <a:xfrm>
            <a:off x="8610600" y="6356350"/>
            <a:ext cx="2743200"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3760419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9752-42C2-42EF-AD82-C280FA1476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9A276D-74D4-478C-9065-73B349F3765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3A7C74-B439-47A7-82C0-3D93A1FCA0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1DC9A7-0B8F-40EB-AFC6-A3F433ED8189}"/>
              </a:ext>
            </a:extLst>
          </p:cNvPr>
          <p:cNvSpPr>
            <a:spLocks noGrp="1"/>
          </p:cNvSpPr>
          <p:nvPr>
            <p:ph type="dt" sz="half" idx="10"/>
          </p:nvPr>
        </p:nvSpPr>
        <p:spPr>
          <a:xfrm>
            <a:off x="838200" y="6356350"/>
            <a:ext cx="2743200" cy="365125"/>
          </a:xfrm>
          <a:prstGeom prst="rect">
            <a:avLst/>
          </a:prstGeom>
        </p:spPr>
        <p:txBody>
          <a:bodyPr/>
          <a:lstStyle/>
          <a:p>
            <a:fld id="{E3AC956D-C42A-467E-8FB1-C51A42B6BB39}" type="datetime1">
              <a:rPr lang="en-US" smtClean="0"/>
              <a:t>11/29/2023</a:t>
            </a:fld>
            <a:endParaRPr lang="en-US"/>
          </a:p>
        </p:txBody>
      </p:sp>
      <p:sp>
        <p:nvSpPr>
          <p:cNvPr id="6" name="Footer Placeholder 5">
            <a:extLst>
              <a:ext uri="{FF2B5EF4-FFF2-40B4-BE49-F238E27FC236}">
                <a16:creationId xmlns:a16="http://schemas.microsoft.com/office/drawing/2014/main" id="{6B518661-8471-48A1-9599-AD24048B8A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B70C01-15C6-479F-9E3F-EAA1450497EA}"/>
              </a:ext>
            </a:extLst>
          </p:cNvPr>
          <p:cNvSpPr>
            <a:spLocks noGrp="1"/>
          </p:cNvSpPr>
          <p:nvPr>
            <p:ph type="sldNum" sz="quarter" idx="12"/>
          </p:nvPr>
        </p:nvSpPr>
        <p:spPr>
          <a:xfrm>
            <a:off x="8610600" y="6356350"/>
            <a:ext cx="2743200"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1783288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4C06-94AA-4D74-909A-B4D4483B88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1E8D2-A03C-4C18-967C-495FCDCC522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9B107-5604-4359-A221-EBC74CE4E007}"/>
              </a:ext>
            </a:extLst>
          </p:cNvPr>
          <p:cNvSpPr>
            <a:spLocks noGrp="1"/>
          </p:cNvSpPr>
          <p:nvPr>
            <p:ph type="dt" sz="half" idx="10"/>
          </p:nvPr>
        </p:nvSpPr>
        <p:spPr>
          <a:xfrm>
            <a:off x="838200" y="6356350"/>
            <a:ext cx="2743200" cy="365125"/>
          </a:xfrm>
          <a:prstGeom prst="rect">
            <a:avLst/>
          </a:prstGeom>
        </p:spPr>
        <p:txBody>
          <a:bodyPr/>
          <a:lstStyle/>
          <a:p>
            <a:fld id="{7E0FBDD9-6D5C-4591-AE43-A3AA7D5E5F0B}" type="datetime1">
              <a:rPr lang="en-US" smtClean="0"/>
              <a:t>11/29/2023</a:t>
            </a:fld>
            <a:endParaRPr lang="en-US"/>
          </a:p>
        </p:txBody>
      </p:sp>
      <p:sp>
        <p:nvSpPr>
          <p:cNvPr id="5" name="Footer Placeholder 4">
            <a:extLst>
              <a:ext uri="{FF2B5EF4-FFF2-40B4-BE49-F238E27FC236}">
                <a16:creationId xmlns:a16="http://schemas.microsoft.com/office/drawing/2014/main" id="{3229C168-226A-47A5-9CE1-E33F03A056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F7F9AA-F62A-4255-B56F-CD3F130E2B9C}"/>
              </a:ext>
            </a:extLst>
          </p:cNvPr>
          <p:cNvSpPr>
            <a:spLocks noGrp="1"/>
          </p:cNvSpPr>
          <p:nvPr>
            <p:ph type="sldNum" sz="quarter" idx="12"/>
          </p:nvPr>
        </p:nvSpPr>
        <p:spPr>
          <a:xfrm>
            <a:off x="8610600" y="6356350"/>
            <a:ext cx="2743200"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4045784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BC5F22-ACFF-4AAC-B786-6C7AE38AC0C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0D4A30-5096-4675-B033-E416362F18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4A93F-03A5-4D0D-8C72-A3DC8544671E}"/>
              </a:ext>
            </a:extLst>
          </p:cNvPr>
          <p:cNvSpPr>
            <a:spLocks noGrp="1"/>
          </p:cNvSpPr>
          <p:nvPr>
            <p:ph type="dt" sz="half" idx="10"/>
          </p:nvPr>
        </p:nvSpPr>
        <p:spPr>
          <a:xfrm>
            <a:off x="838200" y="6356350"/>
            <a:ext cx="2743200" cy="365125"/>
          </a:xfrm>
          <a:prstGeom prst="rect">
            <a:avLst/>
          </a:prstGeom>
        </p:spPr>
        <p:txBody>
          <a:bodyPr/>
          <a:lstStyle/>
          <a:p>
            <a:fld id="{51AB1EC2-E0A9-4FE2-A96D-32F113178DB2}" type="datetime1">
              <a:rPr lang="en-US" smtClean="0"/>
              <a:t>11/29/2023</a:t>
            </a:fld>
            <a:endParaRPr lang="en-US"/>
          </a:p>
        </p:txBody>
      </p:sp>
      <p:sp>
        <p:nvSpPr>
          <p:cNvPr id="5" name="Footer Placeholder 4">
            <a:extLst>
              <a:ext uri="{FF2B5EF4-FFF2-40B4-BE49-F238E27FC236}">
                <a16:creationId xmlns:a16="http://schemas.microsoft.com/office/drawing/2014/main" id="{8E5C3C48-6F66-4266-B144-2436F1FE28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24C5F3-6EED-48A9-932E-407A709A4167}"/>
              </a:ext>
            </a:extLst>
          </p:cNvPr>
          <p:cNvSpPr>
            <a:spLocks noGrp="1"/>
          </p:cNvSpPr>
          <p:nvPr>
            <p:ph type="sldNum" sz="quarter" idx="12"/>
          </p:nvPr>
        </p:nvSpPr>
        <p:spPr>
          <a:xfrm>
            <a:off x="8610600" y="6356350"/>
            <a:ext cx="2743200" cy="365125"/>
          </a:xfrm>
          <a:prstGeom prst="rect">
            <a:avLst/>
          </a:prstGeom>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67135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3A71-2247-4A32-9347-E8B25230764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E9E41B-04C0-49FD-A251-94BB4988B3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39F329-3C64-4846-90A1-9831754AC612}"/>
              </a:ext>
            </a:extLst>
          </p:cNvPr>
          <p:cNvSpPr>
            <a:spLocks noGrp="1"/>
          </p:cNvSpPr>
          <p:nvPr>
            <p:ph type="dt" sz="half" idx="10"/>
          </p:nvPr>
        </p:nvSpPr>
        <p:spPr>
          <a:xfrm>
            <a:off x="838200" y="6356350"/>
            <a:ext cx="2743200" cy="365125"/>
          </a:xfrm>
          <a:prstGeom prst="rect">
            <a:avLst/>
          </a:prstGeom>
        </p:spPr>
        <p:txBody>
          <a:bodyPr/>
          <a:lstStyle/>
          <a:p>
            <a:fld id="{CBF6BA82-CCCB-47DC-AE71-5F0FB64128E4}" type="datetime1">
              <a:rPr lang="en-US" smtClean="0"/>
              <a:t>11/29/2023</a:t>
            </a:fld>
            <a:endParaRPr lang="en-US"/>
          </a:p>
        </p:txBody>
      </p:sp>
      <p:sp>
        <p:nvSpPr>
          <p:cNvPr id="5" name="Footer Placeholder 4">
            <a:extLst>
              <a:ext uri="{FF2B5EF4-FFF2-40B4-BE49-F238E27FC236}">
                <a16:creationId xmlns:a16="http://schemas.microsoft.com/office/drawing/2014/main" id="{26545C89-8CE7-4492-A70B-D6A829783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75E10-48AA-4BBD-89EA-91C544C22CB2}"/>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61504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5008-854C-45DA-910B-013627585A71}"/>
              </a:ext>
            </a:extLst>
          </p:cNvPr>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6472CC-449C-442D-96FC-B8A842B2671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988990-31C2-40CC-9449-FE1CC38E9C4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87109F-5709-4186-9F9B-5A2E4E89EB36}"/>
              </a:ext>
            </a:extLst>
          </p:cNvPr>
          <p:cNvSpPr>
            <a:spLocks noGrp="1"/>
          </p:cNvSpPr>
          <p:nvPr>
            <p:ph type="dt" sz="half" idx="10"/>
          </p:nvPr>
        </p:nvSpPr>
        <p:spPr>
          <a:xfrm>
            <a:off x="838200" y="6356350"/>
            <a:ext cx="2743200" cy="365125"/>
          </a:xfrm>
          <a:prstGeom prst="rect">
            <a:avLst/>
          </a:prstGeom>
        </p:spPr>
        <p:txBody>
          <a:bodyPr/>
          <a:lstStyle/>
          <a:p>
            <a:fld id="{6A447B16-D804-4DB1-9C85-CA6BE0B530A4}" type="datetime1">
              <a:rPr lang="en-US" smtClean="0"/>
              <a:t>11/29/2023</a:t>
            </a:fld>
            <a:endParaRPr lang="en-US"/>
          </a:p>
        </p:txBody>
      </p:sp>
      <p:sp>
        <p:nvSpPr>
          <p:cNvPr id="6" name="Footer Placeholder 5">
            <a:extLst>
              <a:ext uri="{FF2B5EF4-FFF2-40B4-BE49-F238E27FC236}">
                <a16:creationId xmlns:a16="http://schemas.microsoft.com/office/drawing/2014/main" id="{68986CCA-2556-42FF-B68B-A8B553EF64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3E4DB3-45D3-401A-A4A5-D846FB3CDD9F}"/>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164727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28AD-0984-46BD-B303-AAF59E4086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09F1A27-6136-4872-BE4F-0A14A628AAF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2EEDE5-2730-455C-847F-553BFB2CECA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4CDDAE-AD04-4CA7-AF30-555FE1B383B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2E9BAB-AA30-4891-96C9-E0DED4C0D8D6}"/>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7A0700-1C52-4BAD-897C-E79F1545B0E1}"/>
              </a:ext>
            </a:extLst>
          </p:cNvPr>
          <p:cNvSpPr>
            <a:spLocks noGrp="1"/>
          </p:cNvSpPr>
          <p:nvPr>
            <p:ph type="dt" sz="half" idx="10"/>
          </p:nvPr>
        </p:nvSpPr>
        <p:spPr>
          <a:xfrm>
            <a:off x="838200" y="6356350"/>
            <a:ext cx="2743200" cy="365125"/>
          </a:xfrm>
          <a:prstGeom prst="rect">
            <a:avLst/>
          </a:prstGeom>
        </p:spPr>
        <p:txBody>
          <a:bodyPr/>
          <a:lstStyle/>
          <a:p>
            <a:fld id="{6CD1B252-3E8F-445F-B8B0-E4E6E80A97E9}" type="datetime1">
              <a:rPr lang="en-US" smtClean="0"/>
              <a:t>11/29/2023</a:t>
            </a:fld>
            <a:endParaRPr lang="en-US"/>
          </a:p>
        </p:txBody>
      </p:sp>
      <p:sp>
        <p:nvSpPr>
          <p:cNvPr id="8" name="Footer Placeholder 7">
            <a:extLst>
              <a:ext uri="{FF2B5EF4-FFF2-40B4-BE49-F238E27FC236}">
                <a16:creationId xmlns:a16="http://schemas.microsoft.com/office/drawing/2014/main" id="{4E2B4B88-AE87-4F90-B182-1E678DC69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7AFBA10-ADAB-436E-8710-A9E1D04AB9C6}"/>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13355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3ACB-B092-4F5A-A45C-23D80D4D5C44}"/>
              </a:ext>
            </a:extLst>
          </p:cNvPr>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EDC321F-E9E9-4598-8065-5EFF04640FFB}"/>
              </a:ext>
            </a:extLst>
          </p:cNvPr>
          <p:cNvSpPr>
            <a:spLocks noGrp="1"/>
          </p:cNvSpPr>
          <p:nvPr>
            <p:ph type="dt" sz="half" idx="10"/>
          </p:nvPr>
        </p:nvSpPr>
        <p:spPr>
          <a:xfrm>
            <a:off x="838200" y="6356350"/>
            <a:ext cx="2743200" cy="365125"/>
          </a:xfrm>
          <a:prstGeom prst="rect">
            <a:avLst/>
          </a:prstGeom>
        </p:spPr>
        <p:txBody>
          <a:bodyPr/>
          <a:lstStyle/>
          <a:p>
            <a:fld id="{FB5CBE44-1BAC-4579-9FA4-CC8BDD388CF6}" type="datetime1">
              <a:rPr lang="en-US" smtClean="0"/>
              <a:t>11/29/2023</a:t>
            </a:fld>
            <a:endParaRPr lang="en-US"/>
          </a:p>
        </p:txBody>
      </p:sp>
      <p:sp>
        <p:nvSpPr>
          <p:cNvPr id="4" name="Footer Placeholder 3">
            <a:extLst>
              <a:ext uri="{FF2B5EF4-FFF2-40B4-BE49-F238E27FC236}">
                <a16:creationId xmlns:a16="http://schemas.microsoft.com/office/drawing/2014/main" id="{1E562BC0-DEF0-4A5D-AEC6-8A64C6EFC6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748393-7512-4851-AD1B-B62D7B61DB24}"/>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54542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DE08AA-8E70-4BC2-9811-60A6448E54A4}"/>
              </a:ext>
            </a:extLst>
          </p:cNvPr>
          <p:cNvSpPr>
            <a:spLocks noGrp="1"/>
          </p:cNvSpPr>
          <p:nvPr>
            <p:ph type="dt" sz="half" idx="10"/>
          </p:nvPr>
        </p:nvSpPr>
        <p:spPr>
          <a:xfrm>
            <a:off x="838200" y="6356350"/>
            <a:ext cx="2743200" cy="365125"/>
          </a:xfrm>
          <a:prstGeom prst="rect">
            <a:avLst/>
          </a:prstGeom>
        </p:spPr>
        <p:txBody>
          <a:bodyPr/>
          <a:lstStyle/>
          <a:p>
            <a:fld id="{1CD6E23C-8AC7-4B24-8A0E-5C5DB1AF6E45}" type="datetime1">
              <a:rPr lang="en-US" smtClean="0"/>
              <a:t>11/29/2023</a:t>
            </a:fld>
            <a:endParaRPr lang="en-US"/>
          </a:p>
        </p:txBody>
      </p:sp>
      <p:sp>
        <p:nvSpPr>
          <p:cNvPr id="3" name="Footer Placeholder 2">
            <a:extLst>
              <a:ext uri="{FF2B5EF4-FFF2-40B4-BE49-F238E27FC236}">
                <a16:creationId xmlns:a16="http://schemas.microsoft.com/office/drawing/2014/main" id="{57163A29-0ACB-4118-8C27-B2AE5A829D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AE20207-3C14-43DA-87A4-3D1B8130C34B}"/>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327155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7163-08D9-415D-830F-5997F5AE27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F6512C-9861-4CDA-8519-7FBFE9FCA17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6FF758-31F5-4EA9-BE48-DAC8A7E700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9ACEA4-06F5-4C90-8D85-A13C9C7926C6}"/>
              </a:ext>
            </a:extLst>
          </p:cNvPr>
          <p:cNvSpPr>
            <a:spLocks noGrp="1"/>
          </p:cNvSpPr>
          <p:nvPr>
            <p:ph type="dt" sz="half" idx="10"/>
          </p:nvPr>
        </p:nvSpPr>
        <p:spPr>
          <a:xfrm>
            <a:off x="838200" y="6356350"/>
            <a:ext cx="2743200" cy="365125"/>
          </a:xfrm>
          <a:prstGeom prst="rect">
            <a:avLst/>
          </a:prstGeom>
        </p:spPr>
        <p:txBody>
          <a:bodyPr/>
          <a:lstStyle/>
          <a:p>
            <a:fld id="{734DDE03-6A58-4164-BF73-7DC36BCB04EE}" type="datetime1">
              <a:rPr lang="en-US" smtClean="0"/>
              <a:t>11/29/2023</a:t>
            </a:fld>
            <a:endParaRPr lang="en-US"/>
          </a:p>
        </p:txBody>
      </p:sp>
      <p:sp>
        <p:nvSpPr>
          <p:cNvPr id="6" name="Footer Placeholder 5">
            <a:extLst>
              <a:ext uri="{FF2B5EF4-FFF2-40B4-BE49-F238E27FC236}">
                <a16:creationId xmlns:a16="http://schemas.microsoft.com/office/drawing/2014/main" id="{E21D6B94-D8D1-4682-9594-7595EEF93D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620371-7E96-4FB1-B22C-36505BA54987}"/>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303546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9752-42C2-42EF-AD82-C280FA1476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9A276D-74D4-478C-9065-73B349F3765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3A7C74-B439-47A7-82C0-3D93A1FCA0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1DC9A7-0B8F-40EB-AFC6-A3F433ED8189}"/>
              </a:ext>
            </a:extLst>
          </p:cNvPr>
          <p:cNvSpPr>
            <a:spLocks noGrp="1"/>
          </p:cNvSpPr>
          <p:nvPr>
            <p:ph type="dt" sz="half" idx="10"/>
          </p:nvPr>
        </p:nvSpPr>
        <p:spPr>
          <a:xfrm>
            <a:off x="838200" y="6356350"/>
            <a:ext cx="2743200" cy="365125"/>
          </a:xfrm>
          <a:prstGeom prst="rect">
            <a:avLst/>
          </a:prstGeom>
        </p:spPr>
        <p:txBody>
          <a:bodyPr/>
          <a:lstStyle/>
          <a:p>
            <a:fld id="{C2E2C1A3-A21A-4274-B17B-08B6AFE3DD4F}" type="datetime1">
              <a:rPr lang="en-US" smtClean="0"/>
              <a:t>11/29/2023</a:t>
            </a:fld>
            <a:endParaRPr lang="en-US"/>
          </a:p>
        </p:txBody>
      </p:sp>
      <p:sp>
        <p:nvSpPr>
          <p:cNvPr id="6" name="Footer Placeholder 5">
            <a:extLst>
              <a:ext uri="{FF2B5EF4-FFF2-40B4-BE49-F238E27FC236}">
                <a16:creationId xmlns:a16="http://schemas.microsoft.com/office/drawing/2014/main" id="{6B518661-8471-48A1-9599-AD24048B8A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B70C01-15C6-479F-9E3F-EAA1450497EA}"/>
              </a:ext>
            </a:extLst>
          </p:cNvPr>
          <p:cNvSpPr>
            <a:spLocks noGrp="1"/>
          </p:cNvSpPr>
          <p:nvPr>
            <p:ph type="sldNum" sz="quarter" idx="12"/>
          </p:nvPr>
        </p:nvSpPr>
        <p:spPr/>
        <p:txBody>
          <a:bodyPr/>
          <a:lstStyle/>
          <a:p>
            <a:fld id="{0142A9DF-29B1-422F-A49E-AA9FDE39EC51}" type="slidenum">
              <a:rPr lang="en-US" smtClean="0"/>
              <a:t>‹#›</a:t>
            </a:fld>
            <a:endParaRPr lang="en-US"/>
          </a:p>
        </p:txBody>
      </p:sp>
    </p:spTree>
    <p:extLst>
      <p:ext uri="{BB962C8B-B14F-4D97-AF65-F5344CB8AC3E}">
        <p14:creationId xmlns:p14="http://schemas.microsoft.com/office/powerpoint/2010/main" val="311635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897FD1-CEE6-4A55-BADE-655EA94DE10B}"/>
              </a:ext>
            </a:extLst>
          </p:cNvPr>
          <p:cNvSpPr>
            <a:spLocks noGrp="1"/>
          </p:cNvSpPr>
          <p:nvPr>
            <p:ph type="sldNum" sz="quarter" idx="4"/>
          </p:nvPr>
        </p:nvSpPr>
        <p:spPr>
          <a:xfrm>
            <a:off x="148086" y="6339097"/>
            <a:ext cx="5075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2A9DF-29B1-422F-A49E-AA9FDE39EC51}" type="slidenum">
              <a:rPr lang="en-US" smtClean="0"/>
              <a:t>‹#›</a:t>
            </a:fld>
            <a:endParaRPr lang="en-US"/>
          </a:p>
        </p:txBody>
      </p:sp>
      <p:sp>
        <p:nvSpPr>
          <p:cNvPr id="7" name="Footer Placeholder 12">
            <a:extLst>
              <a:ext uri="{FF2B5EF4-FFF2-40B4-BE49-F238E27FC236}">
                <a16:creationId xmlns:a16="http://schemas.microsoft.com/office/drawing/2014/main" id="{900879BE-6977-4FB5-B926-3880C2613B51}"/>
              </a:ext>
            </a:extLst>
          </p:cNvPr>
          <p:cNvSpPr txBox="1">
            <a:spLocks/>
          </p:cNvSpPr>
          <p:nvPr userDrawn="1"/>
        </p:nvSpPr>
        <p:spPr>
          <a:xfrm>
            <a:off x="4304580" y="6479558"/>
            <a:ext cx="3968152" cy="34637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prstClr val="black"/>
                </a:solidFill>
              </a:rPr>
              <a:t>CONTROLLED UNCLASSIFIED INFORMATION (CUI)</a:t>
            </a:r>
          </a:p>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EEC7F86-1873-4D99-A157-65E7C99309A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09628" y="6313972"/>
            <a:ext cx="1654092" cy="525174"/>
          </a:xfrm>
          <a:prstGeom prst="rect">
            <a:avLst/>
          </a:prstGeom>
        </p:spPr>
      </p:pic>
    </p:spTree>
    <p:extLst>
      <p:ext uri="{BB962C8B-B14F-4D97-AF65-F5344CB8AC3E}">
        <p14:creationId xmlns:p14="http://schemas.microsoft.com/office/powerpoint/2010/main" val="4274092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FABF8-6878-4345-BA9D-4796B99C8860}"/>
              </a:ext>
            </a:extLst>
          </p:cNvPr>
          <p:cNvSpPr/>
          <p:nvPr userDrawn="1"/>
        </p:nvSpPr>
        <p:spPr>
          <a:xfrm>
            <a:off x="4846395" y="6332826"/>
            <a:ext cx="3759619" cy="307777"/>
          </a:xfrm>
          <a:prstGeom prst="rect">
            <a:avLst/>
          </a:prstGeom>
        </p:spPr>
        <p:txBody>
          <a:bodyPr wrap="none">
            <a:spAutoFit/>
          </a:bodyPr>
          <a:lstStyle/>
          <a:p>
            <a:pPr algn="l"/>
            <a:r>
              <a:rPr lang="en-US" sz="1400" dirty="0">
                <a:solidFill>
                  <a:prstClr val="black"/>
                </a:solidFill>
              </a:rPr>
              <a:t>CONTROLLED UNCLASSIFIED INFORMATION (CUI)</a:t>
            </a:r>
          </a:p>
        </p:txBody>
      </p:sp>
      <p:sp>
        <p:nvSpPr>
          <p:cNvPr id="11" name="Slide Number Placeholder 5">
            <a:extLst>
              <a:ext uri="{FF2B5EF4-FFF2-40B4-BE49-F238E27FC236}">
                <a16:creationId xmlns:a16="http://schemas.microsoft.com/office/drawing/2014/main" id="{8E750F12-D812-4738-B04B-C2D0C0637028}"/>
              </a:ext>
            </a:extLst>
          </p:cNvPr>
          <p:cNvSpPr>
            <a:spLocks noGrp="1"/>
          </p:cNvSpPr>
          <p:nvPr>
            <p:ph type="sldNum" sz="quarter" idx="4"/>
          </p:nvPr>
        </p:nvSpPr>
        <p:spPr>
          <a:xfrm>
            <a:off x="125834" y="5916040"/>
            <a:ext cx="463239" cy="833572"/>
          </a:xfrm>
          <a:prstGeom prst="rect">
            <a:avLst/>
          </a:prstGeom>
        </p:spPr>
        <p:txBody>
          <a:bodyPr/>
          <a:lstStyle>
            <a:lvl1pPr>
              <a:defRPr b="0"/>
            </a:lvl1pPr>
          </a:lstStyle>
          <a:p>
            <a:fld id="{5AC2016E-6754-4D41-8EAF-4C7E4F1AA175}" type="slidenum">
              <a:rPr lang="en-US" smtClean="0"/>
              <a:pPr/>
              <a:t>‹#›</a:t>
            </a:fld>
            <a:endParaRPr lang="en-US"/>
          </a:p>
        </p:txBody>
      </p:sp>
      <p:pic>
        <p:nvPicPr>
          <p:cNvPr id="12" name="Picture 11" descr="A picture containing drawing&#10;&#10;Description automatically generated">
            <a:extLst>
              <a:ext uri="{FF2B5EF4-FFF2-40B4-BE49-F238E27FC236}">
                <a16:creationId xmlns:a16="http://schemas.microsoft.com/office/drawing/2014/main" id="{0DF8A256-419F-4325-A86D-2C77E0AD793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09628" y="6313972"/>
            <a:ext cx="1654092" cy="525174"/>
          </a:xfrm>
          <a:prstGeom prst="rect">
            <a:avLst/>
          </a:prstGeom>
        </p:spPr>
      </p:pic>
    </p:spTree>
    <p:extLst>
      <p:ext uri="{BB962C8B-B14F-4D97-AF65-F5344CB8AC3E}">
        <p14:creationId xmlns:p14="http://schemas.microsoft.com/office/powerpoint/2010/main" val="26233813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rmitestteam@chenega.on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im.afsas.safety.af.mi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fsas.safety.af.mi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im.afsas.safety.af.mi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sim.afsas.af.mi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72257994-BD97-4691-8B89-198A6D2BAB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ctrTitle"/>
          </p:nvPr>
        </p:nvSpPr>
        <p:spPr>
          <a:xfrm>
            <a:off x="1394691" y="4503487"/>
            <a:ext cx="9448800" cy="1583277"/>
          </a:xfrm>
          <a:solidFill>
            <a:srgbClr val="FFFFFF"/>
          </a:solidFill>
          <a:ln w="38100">
            <a:solidFill>
              <a:srgbClr val="404040"/>
            </a:solidFill>
            <a:miter lim="800000"/>
          </a:ln>
        </p:spPr>
        <p:txBody>
          <a:bodyPr anchor="ctr">
            <a:normAutofit fontScale="90000"/>
          </a:bodyPr>
          <a:lstStyle/>
          <a:p>
            <a:r>
              <a:rPr lang="en-US" sz="3600" dirty="0">
                <a:solidFill>
                  <a:srgbClr val="404040"/>
                </a:solidFill>
                <a:latin typeface="Arial Black" panose="020B0A04020102020204" pitchFamily="34" charset="0"/>
              </a:rPr>
              <a:t/>
            </a:r>
            <a:br>
              <a:rPr lang="en-US" sz="3600" dirty="0">
                <a:solidFill>
                  <a:srgbClr val="404040"/>
                </a:solidFill>
                <a:latin typeface="Arial Black" panose="020B0A04020102020204" pitchFamily="34" charset="0"/>
              </a:rPr>
            </a:br>
            <a:r>
              <a:rPr lang="en-US" sz="3600" dirty="0">
                <a:solidFill>
                  <a:srgbClr val="404040"/>
                </a:solidFill>
                <a:latin typeface="Arial Black" panose="020B0A04020102020204" pitchFamily="34" charset="0"/>
              </a:rPr>
              <a:t>Risk Management Information</a:t>
            </a:r>
            <a:r>
              <a:rPr lang="en-US" sz="4000" dirty="0">
                <a:solidFill>
                  <a:srgbClr val="404040"/>
                </a:solidFill>
                <a:latin typeface="Arial Black" panose="020B0A04020102020204" pitchFamily="34" charset="0"/>
              </a:rPr>
              <a:t> (RMI) </a:t>
            </a:r>
            <a:r>
              <a:rPr lang="en-US" sz="4000" dirty="0" smtClean="0">
                <a:solidFill>
                  <a:srgbClr val="404040"/>
                </a:solidFill>
                <a:latin typeface="Arial Black" panose="020B0A04020102020204" pitchFamily="34" charset="0"/>
              </a:rPr>
              <a:t>Account Registration</a:t>
            </a:r>
            <a:r>
              <a:rPr lang="en-US" sz="4000" dirty="0">
                <a:solidFill>
                  <a:srgbClr val="404040"/>
                </a:solidFill>
                <a:latin typeface="Arial Black" panose="020B0A04020102020204" pitchFamily="34" charset="0"/>
              </a:rPr>
              <a:t/>
            </a:r>
            <a:br>
              <a:rPr lang="en-US" sz="4000" dirty="0">
                <a:solidFill>
                  <a:srgbClr val="404040"/>
                </a:solidFill>
                <a:latin typeface="Arial Black" panose="020B0A04020102020204" pitchFamily="34" charset="0"/>
              </a:rPr>
            </a:br>
            <a:endParaRPr lang="en-US" sz="4000" dirty="0">
              <a:solidFill>
                <a:srgbClr val="404040"/>
              </a:solidFill>
              <a:latin typeface="Arial Black" panose="020B0A04020102020204" pitchFamily="34" charset="0"/>
            </a:endParaRPr>
          </a:p>
        </p:txBody>
      </p:sp>
      <p:pic>
        <p:nvPicPr>
          <p:cNvPr id="8" name="Picture 5" descr="USMCc">
            <a:extLst>
              <a:ext uri="{FF2B5EF4-FFF2-40B4-BE49-F238E27FC236}">
                <a16:creationId xmlns:a16="http://schemas.microsoft.com/office/drawing/2014/main" id="{25A47CA0-8BC6-4857-A542-4273943C59D4}"/>
              </a:ext>
            </a:extLst>
          </p:cNvPr>
          <p:cNvPicPr>
            <a:picLocks noChangeAspect="1" noChangeArrowheads="1"/>
          </p:cNvPicPr>
          <p:nvPr/>
        </p:nvPicPr>
        <p:blipFill>
          <a:blip r:embed="rId3" cstate="print"/>
          <a:stretch>
            <a:fillRect/>
          </a:stretch>
        </p:blipFill>
        <p:spPr bwMode="auto">
          <a:xfrm>
            <a:off x="4681356" y="230039"/>
            <a:ext cx="2580894" cy="2580894"/>
          </a:xfrm>
          <a:prstGeom prst="rect">
            <a:avLst/>
          </a:prstGeom>
          <a:noFill/>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3052" y="182852"/>
            <a:ext cx="2580895" cy="2580895"/>
          </a:xfrm>
          <a:prstGeom prst="rect">
            <a:avLst/>
          </a:prstGeom>
        </p:spPr>
      </p:pic>
      <p:pic>
        <p:nvPicPr>
          <p:cNvPr id="11" name="Picture 10">
            <a:extLst>
              <a:ext uri="{FF2B5EF4-FFF2-40B4-BE49-F238E27FC236}">
                <a16:creationId xmlns:a16="http://schemas.microsoft.com/office/drawing/2014/main" id="{777DB350-80C5-40D6-8734-5D0D1CCF6F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905" y="260346"/>
            <a:ext cx="2580895" cy="2456214"/>
          </a:xfrm>
          <a:prstGeom prst="rect">
            <a:avLst/>
          </a:prstGeom>
        </p:spPr>
      </p:pic>
      <p:sp>
        <p:nvSpPr>
          <p:cNvPr id="9" name="Rectangle 8">
            <a:extLst>
              <a:ext uri="{FF2B5EF4-FFF2-40B4-BE49-F238E27FC236}">
                <a16:creationId xmlns:a16="http://schemas.microsoft.com/office/drawing/2014/main" id="{0021B2A1-3166-4F3B-B039-C813856DF4FD}"/>
              </a:ext>
            </a:extLst>
          </p:cNvPr>
          <p:cNvSpPr/>
          <p:nvPr/>
        </p:nvSpPr>
        <p:spPr>
          <a:xfrm>
            <a:off x="4202018" y="6533999"/>
            <a:ext cx="4682209"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prst="convex"/>
            </a:sp3d>
          </a:bodyPr>
          <a:lstStyle/>
          <a:p>
            <a:pPr algn="ctr"/>
            <a:r>
              <a:rPr lang="en-US" sz="1600" b="1" dirty="0">
                <a:solidFill>
                  <a:schemeClr val="bg1"/>
                </a:solidFill>
              </a:rPr>
              <a:t>CONTROLLED UNCLASSIFIED INFORMATION (CUI)</a:t>
            </a:r>
            <a:endParaRPr lang="en-US" sz="1600" b="1" cap="none" spc="0" dirty="0">
              <a:ln/>
              <a:solidFill>
                <a:schemeClr val="bg1"/>
              </a:solidFill>
              <a:effectLst/>
            </a:endParaRPr>
          </a:p>
        </p:txBody>
      </p:sp>
      <p:pic>
        <p:nvPicPr>
          <p:cNvPr id="12" name="Picture 11" descr="A picture containing drawing&#10;&#10;Description automatically generated">
            <a:extLst>
              <a:ext uri="{FF2B5EF4-FFF2-40B4-BE49-F238E27FC236}">
                <a16:creationId xmlns:a16="http://schemas.microsoft.com/office/drawing/2014/main" id="{FF262B6E-0177-4E2F-9906-F9DD82DAA6AA}"/>
              </a:ext>
            </a:extLst>
          </p:cNvPr>
          <p:cNvPicPr>
            <a:picLocks noChangeAspect="1"/>
          </p:cNvPicPr>
          <p:nvPr/>
        </p:nvPicPr>
        <p:blipFill rotWithShape="1">
          <a:blip r:embed="rId6">
            <a:extLst>
              <a:ext uri="{28A0092B-C50C-407E-A947-70E740481C1C}">
                <a14:useLocalDpi xmlns:a14="http://schemas.microsoft.com/office/drawing/2010/main" val="0"/>
              </a:ext>
            </a:extLst>
          </a:blip>
          <a:srcRect b="45127"/>
          <a:stretch/>
        </p:blipFill>
        <p:spPr>
          <a:xfrm>
            <a:off x="4013874" y="2818536"/>
            <a:ext cx="4210433" cy="1461333"/>
          </a:xfrm>
          <a:prstGeom prst="rect">
            <a:avLst/>
          </a:prstGeom>
        </p:spPr>
      </p:pic>
      <p:sp>
        <p:nvSpPr>
          <p:cNvPr id="10" name="Text Box 2">
            <a:extLst>
              <a:ext uri="{FF2B5EF4-FFF2-40B4-BE49-F238E27FC236}">
                <a16:creationId xmlns:a16="http://schemas.microsoft.com/office/drawing/2014/main" id="{403192AF-EE9A-407B-A5F2-E6AA8C5E65F2}"/>
              </a:ext>
            </a:extLst>
          </p:cNvPr>
          <p:cNvSpPr txBox="1">
            <a:spLocks noChangeArrowheads="1"/>
          </p:cNvSpPr>
          <p:nvPr/>
        </p:nvSpPr>
        <p:spPr bwMode="auto">
          <a:xfrm>
            <a:off x="775386" y="6122396"/>
            <a:ext cx="10790538" cy="5808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6000"/>
              </a:lnSpc>
              <a:spcBef>
                <a:spcPts val="0"/>
              </a:spcBef>
              <a:spcAft>
                <a:spcPts val="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Controlled by: SPAWAR Office of Congressional and Public Affairs (SPAWAR OOP);</a:t>
            </a: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Controlled by: PMW 250</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CUI Category: CTI</a:t>
            </a: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Distribution Statement B: Distribution authorized to U.S. Government agencies only (Administrative or Operation Use; 31 August 2020). Other requests for this document shall be referred to SPAWAR OOP or PMW 250.</a:t>
            </a: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POC: RMI Help Desk</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rmitestteam@chenega.onmicrosoft.com</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0164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F4A70D-3EBD-458A-8C8A-574680C8282B}"/>
              </a:ext>
            </a:extLst>
          </p:cNvPr>
          <p:cNvSpPr/>
          <p:nvPr/>
        </p:nvSpPr>
        <p:spPr>
          <a:xfrm>
            <a:off x="2613846" y="18674"/>
            <a:ext cx="7262886"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a:ln/>
                <a:solidFill>
                  <a:srgbClr val="002060"/>
                </a:solidFill>
                <a:effectLst/>
              </a:rPr>
              <a:t>Requesting an Account (Cont.)</a:t>
            </a:r>
          </a:p>
        </p:txBody>
      </p:sp>
      <p:sp>
        <p:nvSpPr>
          <p:cNvPr id="6" name="Slide Number Placeholder 5">
            <a:extLst>
              <a:ext uri="{FF2B5EF4-FFF2-40B4-BE49-F238E27FC236}">
                <a16:creationId xmlns:a16="http://schemas.microsoft.com/office/drawing/2014/main" id="{8211949A-E15C-4CCD-8BF4-FAFF06C4385D}"/>
              </a:ext>
            </a:extLst>
          </p:cNvPr>
          <p:cNvSpPr>
            <a:spLocks noGrp="1"/>
          </p:cNvSpPr>
          <p:nvPr>
            <p:ph type="sldNum" sz="quarter" idx="12"/>
          </p:nvPr>
        </p:nvSpPr>
        <p:spPr/>
        <p:txBody>
          <a:bodyPr/>
          <a:lstStyle/>
          <a:p>
            <a:fld id="{0142A9DF-29B1-422F-A49E-AA9FDE39EC51}" type="slidenum">
              <a:rPr lang="en-US" smtClean="0"/>
              <a:t>10</a:t>
            </a:fld>
            <a:endParaRPr lang="en-US"/>
          </a:p>
        </p:txBody>
      </p:sp>
      <p:sp>
        <p:nvSpPr>
          <p:cNvPr id="19" name="Arrow: Down 18">
            <a:extLst>
              <a:ext uri="{FF2B5EF4-FFF2-40B4-BE49-F238E27FC236}">
                <a16:creationId xmlns:a16="http://schemas.microsoft.com/office/drawing/2014/main" id="{E5EDEB56-A6C1-4F71-A7E9-F47A8DE5796E}"/>
              </a:ext>
            </a:extLst>
          </p:cNvPr>
          <p:cNvSpPr/>
          <p:nvPr/>
        </p:nvSpPr>
        <p:spPr>
          <a:xfrm rot="5400000">
            <a:off x="3082485" y="1487333"/>
            <a:ext cx="260512" cy="4422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TextBox 19">
            <a:extLst>
              <a:ext uri="{FF2B5EF4-FFF2-40B4-BE49-F238E27FC236}">
                <a16:creationId xmlns:a16="http://schemas.microsoft.com/office/drawing/2014/main" id="{851FFE5F-FB90-476B-A2AD-46073CFADA15}"/>
              </a:ext>
            </a:extLst>
          </p:cNvPr>
          <p:cNvSpPr txBox="1"/>
          <p:nvPr/>
        </p:nvSpPr>
        <p:spPr>
          <a:xfrm>
            <a:off x="3335968" y="1329143"/>
            <a:ext cx="2103526" cy="718097"/>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a:lnSpc>
                <a:spcPct val="106000"/>
              </a:lnSpc>
              <a:spcAft>
                <a:spcPts val="800"/>
              </a:spcAft>
            </a:pPr>
            <a:r>
              <a:rPr lang="en-US" sz="1200" b="1" dirty="0">
                <a:solidFill>
                  <a:srgbClr val="142F54"/>
                </a:solidFill>
                <a:ea typeface="Times New Roman" panose="02020603050405020304" pitchFamily="18" charset="0"/>
                <a:cs typeface="Arial" panose="020B0604020202020204" pitchFamily="34" charset="0"/>
              </a:rPr>
              <a:t>Step 13: </a:t>
            </a:r>
            <a:r>
              <a:rPr lang="en-US" sz="1200" b="1" kern="1200" dirty="0">
                <a:solidFill>
                  <a:srgbClr val="142F54"/>
                </a:solidFill>
                <a:effectLst/>
                <a:ea typeface="Times New Roman" panose="02020603050405020304" pitchFamily="18" charset="0"/>
                <a:cs typeface="Arial" panose="020B0604020202020204" pitchFamily="34" charset="0"/>
              </a:rPr>
              <a:t>Select For DJRS Users </a:t>
            </a:r>
            <a:r>
              <a:rPr lang="en-US" sz="1200" kern="1200" dirty="0">
                <a:solidFill>
                  <a:srgbClr val="142F54"/>
                </a:solidFill>
                <a:effectLst/>
                <a:ea typeface="Times New Roman" panose="02020603050405020304" pitchFamily="18" charset="0"/>
                <a:cs typeface="Arial" panose="020B0604020202020204" pitchFamily="34" charset="0"/>
              </a:rPr>
              <a:t>You will be assigned roles once your DJRS profile is created</a:t>
            </a:r>
            <a:endParaRPr lang="en-US" sz="1200" dirty="0">
              <a:effectLst/>
              <a:ea typeface="Calibri" panose="020F050202020403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72588B4D-A682-482C-8605-643A8AB6D938}"/>
              </a:ext>
            </a:extLst>
          </p:cNvPr>
          <p:cNvSpPr/>
          <p:nvPr/>
        </p:nvSpPr>
        <p:spPr>
          <a:xfrm>
            <a:off x="1613324" y="1605897"/>
            <a:ext cx="1397137" cy="2605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3" name="Group 2">
            <a:extLst>
              <a:ext uri="{FF2B5EF4-FFF2-40B4-BE49-F238E27FC236}">
                <a16:creationId xmlns:a16="http://schemas.microsoft.com/office/drawing/2014/main" id="{D04E8842-A3B4-4F12-9959-3D228B159622}"/>
              </a:ext>
            </a:extLst>
          </p:cNvPr>
          <p:cNvGrpSpPr/>
          <p:nvPr/>
        </p:nvGrpSpPr>
        <p:grpSpPr>
          <a:xfrm>
            <a:off x="1585616" y="721645"/>
            <a:ext cx="9994608" cy="5538960"/>
            <a:chOff x="1585616" y="721645"/>
            <a:chExt cx="9994608" cy="5538960"/>
          </a:xfrm>
        </p:grpSpPr>
        <p:grpSp>
          <p:nvGrpSpPr>
            <p:cNvPr id="2" name="Group 1">
              <a:extLst>
                <a:ext uri="{FF2B5EF4-FFF2-40B4-BE49-F238E27FC236}">
                  <a16:creationId xmlns:a16="http://schemas.microsoft.com/office/drawing/2014/main" id="{66B6A8A5-9593-4D56-9E77-CC71F8525A6D}"/>
                </a:ext>
              </a:extLst>
            </p:cNvPr>
            <p:cNvGrpSpPr/>
            <p:nvPr/>
          </p:nvGrpSpPr>
          <p:grpSpPr>
            <a:xfrm>
              <a:off x="1585616" y="721645"/>
              <a:ext cx="9994608" cy="5538960"/>
              <a:chOff x="1585616" y="721645"/>
              <a:chExt cx="9994608" cy="5538960"/>
            </a:xfrm>
          </p:grpSpPr>
          <p:grpSp>
            <p:nvGrpSpPr>
              <p:cNvPr id="44" name="Group 43">
                <a:extLst>
                  <a:ext uri="{FF2B5EF4-FFF2-40B4-BE49-F238E27FC236}">
                    <a16:creationId xmlns:a16="http://schemas.microsoft.com/office/drawing/2014/main" id="{F7849070-1C05-42E5-AFBE-0FCB30054776}"/>
                  </a:ext>
                </a:extLst>
              </p:cNvPr>
              <p:cNvGrpSpPr/>
              <p:nvPr/>
            </p:nvGrpSpPr>
            <p:grpSpPr>
              <a:xfrm>
                <a:off x="1585616" y="721645"/>
                <a:ext cx="9994608" cy="5538960"/>
                <a:chOff x="1380931" y="669750"/>
                <a:chExt cx="9994608" cy="5538960"/>
              </a:xfrm>
            </p:grpSpPr>
            <p:pic>
              <p:nvPicPr>
                <p:cNvPr id="46" name="Picture 45" descr="A screenshot of a cell phone&#10;&#10;Description automatically generated">
                  <a:extLst>
                    <a:ext uri="{FF2B5EF4-FFF2-40B4-BE49-F238E27FC236}">
                      <a16:creationId xmlns:a16="http://schemas.microsoft.com/office/drawing/2014/main" id="{A59C8F4A-352B-4527-8203-E04B0D16EB72}"/>
                    </a:ext>
                  </a:extLst>
                </p:cNvPr>
                <p:cNvPicPr>
                  <a:picLocks noChangeAspect="1"/>
                </p:cNvPicPr>
                <p:nvPr/>
              </p:nvPicPr>
              <p:blipFill rotWithShape="1">
                <a:blip r:embed="rId3">
                  <a:extLst>
                    <a:ext uri="{28A0092B-C50C-407E-A947-70E740481C1C}">
                      <a14:useLocalDpi xmlns:a14="http://schemas.microsoft.com/office/drawing/2010/main" val="0"/>
                    </a:ext>
                  </a:extLst>
                </a:blip>
                <a:srcRect l="476"/>
                <a:stretch/>
              </p:blipFill>
              <p:spPr>
                <a:xfrm>
                  <a:off x="1380931" y="769441"/>
                  <a:ext cx="9650270" cy="5439269"/>
                </a:xfrm>
                <a:prstGeom prst="rect">
                  <a:avLst/>
                </a:prstGeom>
                <a:effectLst>
                  <a:innerShdw blurRad="114300">
                    <a:srgbClr val="002060"/>
                  </a:innerShdw>
                </a:effectLst>
              </p:spPr>
            </p:pic>
            <p:sp>
              <p:nvSpPr>
                <p:cNvPr id="48" name="Rectangle: Rounded Corners 47">
                  <a:extLst>
                    <a:ext uri="{FF2B5EF4-FFF2-40B4-BE49-F238E27FC236}">
                      <a16:creationId xmlns:a16="http://schemas.microsoft.com/office/drawing/2014/main" id="{E565EAD5-DBFB-41E5-9430-478C5C62EF81}"/>
                    </a:ext>
                  </a:extLst>
                </p:cNvPr>
                <p:cNvSpPr/>
                <p:nvPr/>
              </p:nvSpPr>
              <p:spPr>
                <a:xfrm>
                  <a:off x="1380932" y="4772478"/>
                  <a:ext cx="1530220" cy="2605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Rectangle: Rounded Corners 48">
                  <a:extLst>
                    <a:ext uri="{FF2B5EF4-FFF2-40B4-BE49-F238E27FC236}">
                      <a16:creationId xmlns:a16="http://schemas.microsoft.com/office/drawing/2014/main" id="{7A13F7D6-B7E5-4964-9095-B465F79012D3}"/>
                    </a:ext>
                  </a:extLst>
                </p:cNvPr>
                <p:cNvSpPr/>
                <p:nvPr/>
              </p:nvSpPr>
              <p:spPr>
                <a:xfrm>
                  <a:off x="7342664" y="782561"/>
                  <a:ext cx="1092210" cy="2605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quot;Not Allowed&quot; Symbol 49">
                  <a:extLst>
                    <a:ext uri="{FF2B5EF4-FFF2-40B4-BE49-F238E27FC236}">
                      <a16:creationId xmlns:a16="http://schemas.microsoft.com/office/drawing/2014/main" id="{F5254EF0-2A3A-4F75-A370-77165E102EFA}"/>
                    </a:ext>
                  </a:extLst>
                </p:cNvPr>
                <p:cNvSpPr/>
                <p:nvPr/>
              </p:nvSpPr>
              <p:spPr>
                <a:xfrm>
                  <a:off x="6471460" y="787226"/>
                  <a:ext cx="238125" cy="24765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TextBox 28">
                  <a:extLst>
                    <a:ext uri="{FF2B5EF4-FFF2-40B4-BE49-F238E27FC236}">
                      <a16:creationId xmlns:a16="http://schemas.microsoft.com/office/drawing/2014/main" id="{362A3C6C-32C3-4728-9EC5-B132E1EF7F14}"/>
                    </a:ext>
                  </a:extLst>
                </p:cNvPr>
                <p:cNvSpPr txBox="1"/>
                <p:nvPr/>
              </p:nvSpPr>
              <p:spPr>
                <a:xfrm>
                  <a:off x="8897761" y="669750"/>
                  <a:ext cx="2477778" cy="643817"/>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6000"/>
                    </a:lnSpc>
                    <a:spcBef>
                      <a:spcPts val="0"/>
                    </a:spcBef>
                    <a:spcAft>
                      <a:spcPts val="800"/>
                    </a:spcAft>
                  </a:pPr>
                  <a:r>
                    <a:rPr lang="en-US" sz="1200" b="1" kern="1200" dirty="0">
                      <a:solidFill>
                        <a:srgbClr val="142F54"/>
                      </a:solidFill>
                      <a:effectLst/>
                      <a:ea typeface="Yu Mincho" panose="020B0400000000000000" pitchFamily="18" charset="-128"/>
                      <a:cs typeface="Arial" panose="020B0604020202020204" pitchFamily="34" charset="0"/>
                    </a:rPr>
                    <a:t>Step 12: </a:t>
                  </a:r>
                  <a:r>
                    <a:rPr lang="en-US" sz="1200" kern="1200" dirty="0">
                      <a:solidFill>
                        <a:srgbClr val="142F54"/>
                      </a:solidFill>
                      <a:effectLst/>
                      <a:ea typeface="Yu Mincho" panose="020B0400000000000000" pitchFamily="18" charset="-128"/>
                      <a:cs typeface="Arial" panose="020B0604020202020204" pitchFamily="34" charset="0"/>
                    </a:rPr>
                    <a:t>Select “Elevated” Account Type: This is </a:t>
                  </a:r>
                  <a:r>
                    <a:rPr lang="en-US" sz="1200" b="1" kern="1200" dirty="0">
                      <a:solidFill>
                        <a:srgbClr val="142F54"/>
                      </a:solidFill>
                      <a:effectLst/>
                      <a:ea typeface="Yu Mincho" panose="020B0400000000000000" pitchFamily="18" charset="-128"/>
                      <a:cs typeface="Arial" panose="020B0604020202020204" pitchFamily="34" charset="0"/>
                    </a:rPr>
                    <a:t>required </a:t>
                  </a:r>
                  <a:r>
                    <a:rPr lang="en-US" sz="1200" kern="1200" dirty="0">
                      <a:solidFill>
                        <a:srgbClr val="142F54"/>
                      </a:solidFill>
                      <a:effectLst/>
                      <a:ea typeface="Yu Mincho" panose="020B0400000000000000" pitchFamily="18" charset="-128"/>
                      <a:cs typeface="Arial" panose="020B0604020202020204" pitchFamily="34" charset="0"/>
                    </a:rPr>
                    <a:t>for roles to be granted in RMI</a:t>
                  </a:r>
                  <a:endParaRPr lang="en-US" sz="1200" dirty="0">
                    <a:effectLst/>
                    <a:ea typeface="Calibri" panose="020F0502020204030204" pitchFamily="34" charset="0"/>
                    <a:cs typeface="Arial" panose="020B0604020202020204" pitchFamily="34" charset="0"/>
                  </a:endParaRPr>
                </a:p>
              </p:txBody>
            </p:sp>
            <p:sp>
              <p:nvSpPr>
                <p:cNvPr id="52" name="Arrow: Down 51">
                  <a:extLst>
                    <a:ext uri="{FF2B5EF4-FFF2-40B4-BE49-F238E27FC236}">
                      <a16:creationId xmlns:a16="http://schemas.microsoft.com/office/drawing/2014/main" id="{1016D7FF-CCCA-4516-96F9-266C4B122548}"/>
                    </a:ext>
                  </a:extLst>
                </p:cNvPr>
                <p:cNvSpPr/>
                <p:nvPr/>
              </p:nvSpPr>
              <p:spPr>
                <a:xfrm rot="5400000">
                  <a:off x="8530792" y="709548"/>
                  <a:ext cx="260512" cy="390145"/>
                </a:xfrm>
                <a:prstGeom prst="down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Text Box 1">
                  <a:extLst>
                    <a:ext uri="{FF2B5EF4-FFF2-40B4-BE49-F238E27FC236}">
                      <a16:creationId xmlns:a16="http://schemas.microsoft.com/office/drawing/2014/main" id="{E641C4F1-780C-4C8D-9554-0AA50A7BB580}"/>
                    </a:ext>
                  </a:extLst>
                </p:cNvPr>
                <p:cNvSpPr txBox="1"/>
                <p:nvPr/>
              </p:nvSpPr>
              <p:spPr>
                <a:xfrm>
                  <a:off x="7445300" y="1296955"/>
                  <a:ext cx="3174570" cy="42844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6000"/>
                    </a:lnSpc>
                    <a:spcBef>
                      <a:spcPts val="0"/>
                    </a:spcBef>
                    <a:spcAft>
                      <a:spcPts val="800"/>
                    </a:spcAft>
                  </a:pPr>
                  <a:r>
                    <a:rPr lang="en-US" sz="1200" b="1" kern="1200" dirty="0">
                      <a:solidFill>
                        <a:srgbClr val="FF0000"/>
                      </a:solidFill>
                      <a:latin typeface="Calibri" panose="020F0502020204030204" pitchFamily="34" charset="0"/>
                      <a:ea typeface="Calibri" panose="020F0502020204030204" pitchFamily="34" charset="0"/>
                      <a:cs typeface="Arial" panose="020B0604020202020204" pitchFamily="34" charset="0"/>
                    </a:rPr>
                    <a:t>NOTE:</a:t>
                  </a:r>
                  <a:r>
                    <a:rPr lang="en-US" sz="1200" kern="1200" dirty="0">
                      <a:solidFill>
                        <a:srgbClr val="FF0000"/>
                      </a:solidFill>
                      <a:latin typeface="Calibri" panose="020F0502020204030204" pitchFamily="34" charset="0"/>
                      <a:ea typeface="Calibri" panose="020F0502020204030204" pitchFamily="34" charset="0"/>
                      <a:cs typeface="Arial" panose="020B0604020202020204" pitchFamily="34" charset="0"/>
                    </a:rPr>
                    <a:t> Elevated Role Approval is NOT automatic and may take up to 24 hours to process</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
              <p:nvSpPr>
                <p:cNvPr id="54" name="TextBox 28">
                  <a:extLst>
                    <a:ext uri="{FF2B5EF4-FFF2-40B4-BE49-F238E27FC236}">
                      <a16:creationId xmlns:a16="http://schemas.microsoft.com/office/drawing/2014/main" id="{78315A31-EC7C-4405-82FC-59CE771BF3F6}"/>
                    </a:ext>
                  </a:extLst>
                </p:cNvPr>
                <p:cNvSpPr txBox="1"/>
                <p:nvPr/>
              </p:nvSpPr>
              <p:spPr>
                <a:xfrm>
                  <a:off x="3343099" y="4603930"/>
                  <a:ext cx="2103526" cy="906253"/>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6000"/>
                    </a:lnSpc>
                    <a:spcBef>
                      <a:spcPts val="0"/>
                    </a:spcBef>
                    <a:spcAft>
                      <a:spcPts val="800"/>
                    </a:spcAft>
                  </a:pPr>
                  <a:r>
                    <a:rPr lang="en-US" sz="1200" b="1" kern="1200" dirty="0">
                      <a:solidFill>
                        <a:srgbClr val="142F54"/>
                      </a:solidFill>
                      <a:effectLst/>
                      <a:ea typeface="Times New Roman" panose="02020603050405020304" pitchFamily="18" charset="0"/>
                      <a:cs typeface="Arial" panose="020B0604020202020204" pitchFamily="34" charset="0"/>
                    </a:rPr>
                    <a:t>Step 13:  Select for SIR Users </a:t>
                  </a:r>
                  <a:r>
                    <a:rPr lang="en-US" sz="1200" kern="1200" dirty="0">
                      <a:solidFill>
                        <a:srgbClr val="142F54"/>
                      </a:solidFill>
                      <a:effectLst/>
                      <a:ea typeface="Times New Roman" panose="02020603050405020304" pitchFamily="18" charset="0"/>
                      <a:cs typeface="Arial" panose="020B0604020202020204" pitchFamily="34" charset="0"/>
                    </a:rPr>
                    <a:t>Select role(s) to be performed (most common role is “Event: Investigator”)</a:t>
                  </a:r>
                  <a:endParaRPr lang="en-US" sz="1200" dirty="0">
                    <a:effectLst/>
                    <a:ea typeface="Calibri" panose="020F0502020204030204" pitchFamily="34" charset="0"/>
                    <a:cs typeface="Arial" panose="020B0604020202020204" pitchFamily="34" charset="0"/>
                  </a:endParaRPr>
                </a:p>
              </p:txBody>
            </p:sp>
            <p:sp>
              <p:nvSpPr>
                <p:cNvPr id="55" name="Arrow: Down 54">
                  <a:extLst>
                    <a:ext uri="{FF2B5EF4-FFF2-40B4-BE49-F238E27FC236}">
                      <a16:creationId xmlns:a16="http://schemas.microsoft.com/office/drawing/2014/main" id="{AC8F105F-CA88-459E-B549-6BAE79407B11}"/>
                    </a:ext>
                  </a:extLst>
                </p:cNvPr>
                <p:cNvSpPr/>
                <p:nvPr/>
              </p:nvSpPr>
              <p:spPr>
                <a:xfrm rot="5400000">
                  <a:off x="2996869" y="4707662"/>
                  <a:ext cx="260512" cy="390145"/>
                </a:xfrm>
                <a:prstGeom prst="down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45" name="Arrow: Down 44">
                <a:extLst>
                  <a:ext uri="{FF2B5EF4-FFF2-40B4-BE49-F238E27FC236}">
                    <a16:creationId xmlns:a16="http://schemas.microsoft.com/office/drawing/2014/main" id="{F01F4764-4780-4F4B-A781-C3684E6706FF}"/>
                  </a:ext>
                </a:extLst>
              </p:cNvPr>
              <p:cNvSpPr/>
              <p:nvPr/>
            </p:nvSpPr>
            <p:spPr>
              <a:xfrm>
                <a:off x="9102446" y="5102393"/>
                <a:ext cx="260512" cy="390145"/>
              </a:xfrm>
              <a:prstGeom prst="down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Rectangle: Rounded Corners 21">
                <a:extLst>
                  <a:ext uri="{FF2B5EF4-FFF2-40B4-BE49-F238E27FC236}">
                    <a16:creationId xmlns:a16="http://schemas.microsoft.com/office/drawing/2014/main" id="{9809EC38-64D0-45D0-B06E-ABDFEDC39B4C}"/>
                  </a:ext>
                </a:extLst>
              </p:cNvPr>
              <p:cNvSpPr/>
              <p:nvPr/>
            </p:nvSpPr>
            <p:spPr>
              <a:xfrm>
                <a:off x="7594541" y="5509149"/>
                <a:ext cx="3444624" cy="260511"/>
              </a:xfrm>
              <a:prstGeom prst="roundRect">
                <a:avLst>
                  <a:gd name="adj" fmla="val 605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TextBox 22">
                <a:extLst>
                  <a:ext uri="{FF2B5EF4-FFF2-40B4-BE49-F238E27FC236}">
                    <a16:creationId xmlns:a16="http://schemas.microsoft.com/office/drawing/2014/main" id="{68420C0E-2BA6-47AE-842C-44B5C4244FFF}"/>
                  </a:ext>
                </a:extLst>
              </p:cNvPr>
              <p:cNvSpPr txBox="1"/>
              <p:nvPr/>
            </p:nvSpPr>
            <p:spPr>
              <a:xfrm>
                <a:off x="7678275" y="4443093"/>
                <a:ext cx="3277155" cy="718097"/>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6000"/>
                  </a:lnSpc>
                  <a:spcBef>
                    <a:spcPts val="0"/>
                  </a:spcBef>
                  <a:spcAft>
                    <a:spcPts val="800"/>
                  </a:spcAft>
                </a:pPr>
                <a:r>
                  <a:rPr lang="en-US" sz="1200" kern="1200" dirty="0">
                    <a:solidFill>
                      <a:srgbClr val="142F54"/>
                    </a:solidFill>
                    <a:effectLst/>
                    <a:ea typeface="Times New Roman" panose="02020603050405020304" pitchFamily="18" charset="0"/>
                    <a:cs typeface="Arial" panose="020B0604020202020204" pitchFamily="34" charset="0"/>
                  </a:rPr>
                  <a:t>You must select a workspace.  Select your Branch of Service/Agency. </a:t>
                </a:r>
                <a:r>
                  <a:rPr lang="en-US" sz="1200" b="1" kern="1200" dirty="0">
                    <a:solidFill>
                      <a:srgbClr val="142F54"/>
                    </a:solidFill>
                    <a:effectLst/>
                    <a:ea typeface="Times New Roman" panose="02020603050405020304" pitchFamily="18" charset="0"/>
                    <a:cs typeface="Arial" panose="020B0604020202020204" pitchFamily="34" charset="0"/>
                  </a:rPr>
                  <a:t>For Navy/Marine Corps SIR select Workspace: US NAVY/MARINES</a:t>
                </a:r>
                <a:endParaRPr lang="en-US" sz="1200" dirty="0">
                  <a:effectLst/>
                  <a:ea typeface="Calibri" panose="020F0502020204030204" pitchFamily="34" charset="0"/>
                  <a:cs typeface="Arial" panose="020B0604020202020204" pitchFamily="34" charset="0"/>
                </a:endParaRPr>
              </a:p>
            </p:txBody>
          </p:sp>
        </p:grpSp>
        <p:sp>
          <p:nvSpPr>
            <p:cNvPr id="24" name="Text Box 1">
              <a:extLst>
                <a:ext uri="{FF2B5EF4-FFF2-40B4-BE49-F238E27FC236}">
                  <a16:creationId xmlns:a16="http://schemas.microsoft.com/office/drawing/2014/main" id="{7664A5AE-33D5-455E-ACEE-5FA16F9B51A7}"/>
                </a:ext>
              </a:extLst>
            </p:cNvPr>
            <p:cNvSpPr txBox="1"/>
            <p:nvPr/>
          </p:nvSpPr>
          <p:spPr>
            <a:xfrm>
              <a:off x="3370170" y="827608"/>
              <a:ext cx="3174570" cy="626057"/>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6000"/>
                </a:lnSpc>
                <a:spcBef>
                  <a:spcPts val="0"/>
                </a:spcBef>
                <a:spcAft>
                  <a:spcPts val="800"/>
                </a:spcAft>
              </a:pPr>
              <a:r>
                <a:rPr lang="en-US" sz="1200" b="1" kern="1200" dirty="0">
                  <a:solidFill>
                    <a:srgbClr val="FF0000"/>
                  </a:solidFill>
                  <a:latin typeface="Calibri" panose="020F0502020204030204" pitchFamily="34" charset="0"/>
                  <a:ea typeface="Calibri" panose="020F0502020204030204" pitchFamily="34" charset="0"/>
                  <a:cs typeface="Arial" panose="020B0604020202020204" pitchFamily="34" charset="0"/>
                </a:rPr>
                <a:t>NOTE:</a:t>
              </a:r>
              <a:r>
                <a:rPr lang="en-US" sz="1200" kern="1200" dirty="0">
                  <a:solidFill>
                    <a:srgbClr val="FF0000"/>
                  </a:solidFill>
                  <a:latin typeface="Calibri" panose="020F0502020204030204" pitchFamily="34" charset="0"/>
                  <a:ea typeface="Calibri" panose="020F0502020204030204" pitchFamily="34" charset="0"/>
                  <a:cs typeface="Arial" panose="020B0604020202020204" pitchFamily="34" charset="0"/>
                </a:rPr>
                <a:t> If a user selects “Basic” they will not be prompted to select roles.  A “Basic” account is simply an account without roles</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52395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F4A70D-3EBD-458A-8C8A-574680C8282B}"/>
              </a:ext>
            </a:extLst>
          </p:cNvPr>
          <p:cNvSpPr/>
          <p:nvPr/>
        </p:nvSpPr>
        <p:spPr>
          <a:xfrm>
            <a:off x="2679833" y="18674"/>
            <a:ext cx="7262886"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a:ln/>
                <a:solidFill>
                  <a:srgbClr val="002060"/>
                </a:solidFill>
                <a:effectLst/>
              </a:rPr>
              <a:t>Requesting an Account (Cont.)</a:t>
            </a:r>
          </a:p>
        </p:txBody>
      </p:sp>
      <p:sp>
        <p:nvSpPr>
          <p:cNvPr id="6" name="Slide Number Placeholder 5">
            <a:extLst>
              <a:ext uri="{FF2B5EF4-FFF2-40B4-BE49-F238E27FC236}">
                <a16:creationId xmlns:a16="http://schemas.microsoft.com/office/drawing/2014/main" id="{B4097C1C-1933-445C-9F18-45A753046444}"/>
              </a:ext>
            </a:extLst>
          </p:cNvPr>
          <p:cNvSpPr>
            <a:spLocks noGrp="1"/>
          </p:cNvSpPr>
          <p:nvPr>
            <p:ph type="sldNum" sz="quarter" idx="12"/>
          </p:nvPr>
        </p:nvSpPr>
        <p:spPr/>
        <p:txBody>
          <a:bodyPr/>
          <a:lstStyle/>
          <a:p>
            <a:fld id="{0142A9DF-29B1-422F-A49E-AA9FDE39EC51}" type="slidenum">
              <a:rPr lang="en-US" smtClean="0"/>
              <a:t>11</a:t>
            </a:fld>
            <a:endParaRPr lang="en-US"/>
          </a:p>
        </p:txBody>
      </p:sp>
      <p:grpSp>
        <p:nvGrpSpPr>
          <p:cNvPr id="13" name="Group 12">
            <a:extLst>
              <a:ext uri="{FF2B5EF4-FFF2-40B4-BE49-F238E27FC236}">
                <a16:creationId xmlns:a16="http://schemas.microsoft.com/office/drawing/2014/main" id="{95B61803-787C-492C-9058-D9AB7C08F91C}"/>
              </a:ext>
            </a:extLst>
          </p:cNvPr>
          <p:cNvGrpSpPr/>
          <p:nvPr/>
        </p:nvGrpSpPr>
        <p:grpSpPr>
          <a:xfrm>
            <a:off x="416281" y="788115"/>
            <a:ext cx="11359438" cy="4858792"/>
            <a:chOff x="416280" y="972842"/>
            <a:chExt cx="11359438" cy="4858792"/>
          </a:xfrm>
        </p:grpSpPr>
        <p:sp>
          <p:nvSpPr>
            <p:cNvPr id="14" name="Rectangle 13">
              <a:extLst>
                <a:ext uri="{FF2B5EF4-FFF2-40B4-BE49-F238E27FC236}">
                  <a16:creationId xmlns:a16="http://schemas.microsoft.com/office/drawing/2014/main" id="{E324A46A-7D1E-4770-8702-DD59787129E1}"/>
                </a:ext>
              </a:extLst>
            </p:cNvPr>
            <p:cNvSpPr/>
            <p:nvPr/>
          </p:nvSpPr>
          <p:spPr>
            <a:xfrm>
              <a:off x="2858385" y="972842"/>
              <a:ext cx="7022328" cy="1608133"/>
            </a:xfrm>
            <a:prstGeom prst="rect">
              <a:avLst/>
            </a:prstGeom>
            <a:noFill/>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0"/>
                  <a:solidFill>
                    <a:srgbClr val="002060"/>
                  </a:solidFill>
                  <a:effectLst>
                    <a:innerShdw blurRad="63500" dist="50800" dir="13500000">
                      <a:prstClr val="black">
                        <a:alpha val="50000"/>
                      </a:prstClr>
                    </a:innerShdw>
                  </a:effectLst>
                  <a:uLnTx/>
                  <a:uFillTx/>
                </a:rPr>
                <a:t>NOTE: RMI is a role-based application.  Your User Administrator will grant/remove roles based on your assigned duties.  The RMI account will not create with roles automatically assigned.  Roles will appear when approved.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0"/>
                  <a:solidFill>
                    <a:srgbClr val="002060"/>
                  </a:solidFill>
                  <a:effectLst>
                    <a:outerShdw blurRad="38100" dist="19050" dir="2700000" algn="tl" rotWithShape="0">
                      <a:prstClr val="black">
                        <a:alpha val="40000"/>
                      </a:prstClr>
                    </a:outerShdw>
                  </a:effectLst>
                  <a:uLnTx/>
                  <a:uFillTx/>
                </a:rPr>
                <a:t> </a:t>
              </a:r>
              <a:endParaRPr kumimoji="0" lang="en-US" sz="2000" b="0" i="1" u="none" strike="noStrike" kern="0" cap="none" spc="0" normalizeH="0" baseline="0" noProof="0" dirty="0">
                <a:ln w="0"/>
                <a:solidFill>
                  <a:srgbClr val="002060"/>
                </a:solidFill>
                <a:effectLst>
                  <a:outerShdw blurRad="38100" dist="19050" dir="2700000" algn="tl" rotWithShape="0">
                    <a:prstClr val="black">
                      <a:alpha val="40000"/>
                    </a:prstClr>
                  </a:outerShdw>
                </a:effectLst>
                <a:uLnTx/>
                <a:uFillTx/>
              </a:endParaRPr>
            </a:p>
          </p:txBody>
        </p:sp>
        <p:grpSp>
          <p:nvGrpSpPr>
            <p:cNvPr id="15" name="Group 14">
              <a:extLst>
                <a:ext uri="{FF2B5EF4-FFF2-40B4-BE49-F238E27FC236}">
                  <a16:creationId xmlns:a16="http://schemas.microsoft.com/office/drawing/2014/main" id="{9FDAD768-3F98-47C1-8447-1D94DB15AFA4}"/>
                </a:ext>
              </a:extLst>
            </p:cNvPr>
            <p:cNvGrpSpPr/>
            <p:nvPr/>
          </p:nvGrpSpPr>
          <p:grpSpPr>
            <a:xfrm>
              <a:off x="416280" y="2519075"/>
              <a:ext cx="11359438" cy="3312559"/>
              <a:chOff x="416280" y="2519075"/>
              <a:chExt cx="11359438" cy="3312559"/>
            </a:xfrm>
          </p:grpSpPr>
          <p:pic>
            <p:nvPicPr>
              <p:cNvPr id="16" name="Picture 15" descr="A screenshot of a cell phone&#10;&#10;Description automatically generated">
                <a:extLst>
                  <a:ext uri="{FF2B5EF4-FFF2-40B4-BE49-F238E27FC236}">
                    <a16:creationId xmlns:a16="http://schemas.microsoft.com/office/drawing/2014/main" id="{BEF91CC5-C36B-45D9-A21B-41D053104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80" y="2519075"/>
                <a:ext cx="11359438" cy="3312559"/>
              </a:xfrm>
              <a:prstGeom prst="rect">
                <a:avLst/>
              </a:prstGeom>
              <a:effectLst>
                <a:innerShdw blurRad="114300">
                  <a:srgbClr val="002060"/>
                </a:innerShdw>
              </a:effectLst>
            </p:spPr>
          </p:pic>
          <p:sp>
            <p:nvSpPr>
              <p:cNvPr id="18" name="Right Brace 17">
                <a:extLst>
                  <a:ext uri="{FF2B5EF4-FFF2-40B4-BE49-F238E27FC236}">
                    <a16:creationId xmlns:a16="http://schemas.microsoft.com/office/drawing/2014/main" id="{9BF0DFCC-39F1-4CD9-874A-390D1B94CC89}"/>
                  </a:ext>
                </a:extLst>
              </p:cNvPr>
              <p:cNvSpPr/>
              <p:nvPr/>
            </p:nvSpPr>
            <p:spPr>
              <a:xfrm>
                <a:off x="3858104" y="2995398"/>
                <a:ext cx="838200" cy="1539280"/>
              </a:xfrm>
              <a:prstGeom prst="rightBrace">
                <a:avLst>
                  <a:gd name="adj1" fmla="val 0"/>
                  <a:gd name="adj2" fmla="val 5000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Box 28">
                <a:extLst>
                  <a:ext uri="{FF2B5EF4-FFF2-40B4-BE49-F238E27FC236}">
                    <a16:creationId xmlns:a16="http://schemas.microsoft.com/office/drawing/2014/main" id="{F2F8D26F-57EA-4141-BAEE-85C97CF6DB66}"/>
                  </a:ext>
                </a:extLst>
              </p:cNvPr>
              <p:cNvSpPr txBox="1"/>
              <p:nvPr/>
            </p:nvSpPr>
            <p:spPr>
              <a:xfrm>
                <a:off x="4696304" y="3580050"/>
                <a:ext cx="1811027" cy="368811"/>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b="1" kern="1200" dirty="0">
                    <a:solidFill>
                      <a:srgbClr val="002060"/>
                    </a:solidFill>
                    <a:effectLst/>
                    <a:ea typeface="Times New Roman" panose="02020603050405020304" pitchFamily="18" charset="0"/>
                    <a:cs typeface="Times New Roman" panose="02020603050405020304" pitchFamily="18" charset="0"/>
                  </a:rPr>
                  <a:t>Step 14: </a:t>
                </a:r>
                <a:r>
                  <a:rPr lang="en-US" sz="1200" kern="1200" dirty="0">
                    <a:solidFill>
                      <a:srgbClr val="002060"/>
                    </a:solidFill>
                    <a:effectLst/>
                    <a:ea typeface="Times New Roman" panose="02020603050405020304" pitchFamily="18" charset="0"/>
                    <a:cs typeface="Times New Roman" panose="02020603050405020304" pitchFamily="18" charset="0"/>
                  </a:rPr>
                  <a:t>Type Justification</a:t>
                </a:r>
                <a:endParaRPr lang="en-US" sz="1200" dirty="0">
                  <a:solidFill>
                    <a:srgbClr val="002060"/>
                  </a:solidFill>
                  <a:effectLst/>
                  <a:ea typeface="Calibri" panose="020F0502020204030204" pitchFamily="34" charset="0"/>
                  <a:cs typeface="Times New Roman" panose="02020603050405020304" pitchFamily="18" charset="0"/>
                </a:endParaRPr>
              </a:p>
            </p:txBody>
          </p:sp>
          <p:sp>
            <p:nvSpPr>
              <p:cNvPr id="21" name="Arrow: Down 20">
                <a:extLst>
                  <a:ext uri="{FF2B5EF4-FFF2-40B4-BE49-F238E27FC236}">
                    <a16:creationId xmlns:a16="http://schemas.microsoft.com/office/drawing/2014/main" id="{EB9333FD-10C3-4789-88B9-FFE7EA42BD83}"/>
                  </a:ext>
                </a:extLst>
              </p:cNvPr>
              <p:cNvSpPr/>
              <p:nvPr/>
            </p:nvSpPr>
            <p:spPr>
              <a:xfrm>
                <a:off x="1182254" y="4922392"/>
                <a:ext cx="261394" cy="403509"/>
              </a:xfrm>
              <a:prstGeom prst="down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Rounded Corners 21">
                <a:extLst>
                  <a:ext uri="{FF2B5EF4-FFF2-40B4-BE49-F238E27FC236}">
                    <a16:creationId xmlns:a16="http://schemas.microsoft.com/office/drawing/2014/main" id="{94C51DD3-9633-4BA6-92BC-C93E0A445458}"/>
                  </a:ext>
                </a:extLst>
              </p:cNvPr>
              <p:cNvSpPr/>
              <p:nvPr/>
            </p:nvSpPr>
            <p:spPr>
              <a:xfrm>
                <a:off x="524651" y="5344148"/>
                <a:ext cx="1668043" cy="403509"/>
              </a:xfrm>
              <a:prstGeom prst="roundRect">
                <a:avLst>
                  <a:gd name="adj" fmla="val 1275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9" name="TextBox 28">
            <a:extLst>
              <a:ext uri="{FF2B5EF4-FFF2-40B4-BE49-F238E27FC236}">
                <a16:creationId xmlns:a16="http://schemas.microsoft.com/office/drawing/2014/main" id="{CA8A8829-0CC5-4903-A830-6619F42D8C98}"/>
              </a:ext>
            </a:extLst>
          </p:cNvPr>
          <p:cNvSpPr txBox="1"/>
          <p:nvPr/>
        </p:nvSpPr>
        <p:spPr>
          <a:xfrm>
            <a:off x="453226" y="4470874"/>
            <a:ext cx="2405160" cy="328691"/>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b="1" kern="1200">
                <a:solidFill>
                  <a:srgbClr val="002060"/>
                </a:solidFill>
                <a:effectLst/>
                <a:ea typeface="Times New Roman" panose="02020603050405020304" pitchFamily="18" charset="0"/>
                <a:cs typeface="Times New Roman" panose="02020603050405020304" pitchFamily="18" charset="0"/>
              </a:rPr>
              <a:t>Step 15: </a:t>
            </a:r>
            <a:r>
              <a:rPr lang="en-US" sz="1200" kern="1200">
                <a:solidFill>
                  <a:srgbClr val="002060"/>
                </a:solidFill>
                <a:effectLst/>
                <a:ea typeface="Times New Roman" panose="02020603050405020304" pitchFamily="18" charset="0"/>
                <a:cs typeface="Times New Roman" panose="02020603050405020304" pitchFamily="18" charset="0"/>
              </a:rPr>
              <a:t>Click “Submit Application” </a:t>
            </a:r>
            <a:endParaRPr lang="en-US" sz="120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25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F4A70D-3EBD-458A-8C8A-574680C8282B}"/>
              </a:ext>
            </a:extLst>
          </p:cNvPr>
          <p:cNvSpPr/>
          <p:nvPr/>
        </p:nvSpPr>
        <p:spPr>
          <a:xfrm>
            <a:off x="4135631" y="84075"/>
            <a:ext cx="3996222"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a:ln/>
                <a:solidFill>
                  <a:srgbClr val="002060"/>
                </a:solidFill>
                <a:effectLst/>
              </a:rPr>
              <a:t>User Agreement</a:t>
            </a:r>
          </a:p>
        </p:txBody>
      </p:sp>
      <p:sp>
        <p:nvSpPr>
          <p:cNvPr id="3" name="Slide Number Placeholder 2">
            <a:extLst>
              <a:ext uri="{FF2B5EF4-FFF2-40B4-BE49-F238E27FC236}">
                <a16:creationId xmlns:a16="http://schemas.microsoft.com/office/drawing/2014/main" id="{E96F78B9-F8C3-4C26-922E-91369E694D2D}"/>
              </a:ext>
            </a:extLst>
          </p:cNvPr>
          <p:cNvSpPr>
            <a:spLocks noGrp="1"/>
          </p:cNvSpPr>
          <p:nvPr>
            <p:ph type="sldNum" sz="quarter" idx="12"/>
          </p:nvPr>
        </p:nvSpPr>
        <p:spPr/>
        <p:txBody>
          <a:bodyPr/>
          <a:lstStyle/>
          <a:p>
            <a:fld id="{0142A9DF-29B1-422F-A49E-AA9FDE39EC51}" type="slidenum">
              <a:rPr lang="en-US" smtClean="0"/>
              <a:t>12</a:t>
            </a:fld>
            <a:endParaRPr lang="en-US"/>
          </a:p>
        </p:txBody>
      </p:sp>
      <p:grpSp>
        <p:nvGrpSpPr>
          <p:cNvPr id="7" name="Group 6">
            <a:extLst>
              <a:ext uri="{FF2B5EF4-FFF2-40B4-BE49-F238E27FC236}">
                <a16:creationId xmlns:a16="http://schemas.microsoft.com/office/drawing/2014/main" id="{9B429232-F060-4D31-AEAB-58B1FEE390D4}"/>
              </a:ext>
            </a:extLst>
          </p:cNvPr>
          <p:cNvGrpSpPr/>
          <p:nvPr/>
        </p:nvGrpSpPr>
        <p:grpSpPr>
          <a:xfrm>
            <a:off x="1078488" y="732093"/>
            <a:ext cx="10801577" cy="5659379"/>
            <a:chOff x="1078488" y="732093"/>
            <a:chExt cx="10801577" cy="5659379"/>
          </a:xfrm>
        </p:grpSpPr>
        <p:grpSp>
          <p:nvGrpSpPr>
            <p:cNvPr id="8" name="Group 7">
              <a:extLst>
                <a:ext uri="{FF2B5EF4-FFF2-40B4-BE49-F238E27FC236}">
                  <a16:creationId xmlns:a16="http://schemas.microsoft.com/office/drawing/2014/main" id="{497EAF07-479A-4F67-B1D2-6AA9969FACB0}"/>
                </a:ext>
              </a:extLst>
            </p:cNvPr>
            <p:cNvGrpSpPr/>
            <p:nvPr/>
          </p:nvGrpSpPr>
          <p:grpSpPr>
            <a:xfrm>
              <a:off x="1078488" y="1963567"/>
              <a:ext cx="9519657" cy="4427905"/>
              <a:chOff x="-209255" y="0"/>
              <a:chExt cx="7019630" cy="3009900"/>
            </a:xfrm>
          </p:grpSpPr>
          <p:pic>
            <p:nvPicPr>
              <p:cNvPr id="12" name="Picture 11" descr="A screenshot of a social media post&#10;&#10;Description automatically generated">
                <a:extLst>
                  <a:ext uri="{FF2B5EF4-FFF2-40B4-BE49-F238E27FC236}">
                    <a16:creationId xmlns:a16="http://schemas.microsoft.com/office/drawing/2014/main" id="{748CFF9E-CE72-4F69-ACEE-745C7B9CD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 y="0"/>
                <a:ext cx="6477000" cy="3009900"/>
              </a:xfrm>
              <a:prstGeom prst="rect">
                <a:avLst/>
              </a:prstGeom>
              <a:effectLst>
                <a:innerShdw blurRad="114300">
                  <a:srgbClr val="002060"/>
                </a:innerShdw>
              </a:effectLst>
            </p:spPr>
          </p:pic>
          <p:sp>
            <p:nvSpPr>
              <p:cNvPr id="13" name="Rectangle: Rounded Corners 12">
                <a:extLst>
                  <a:ext uri="{FF2B5EF4-FFF2-40B4-BE49-F238E27FC236}">
                    <a16:creationId xmlns:a16="http://schemas.microsoft.com/office/drawing/2014/main" id="{6B30CB19-7D09-4A72-8918-ABCDA022A15E}"/>
                  </a:ext>
                </a:extLst>
              </p:cNvPr>
              <p:cNvSpPr/>
              <p:nvPr/>
            </p:nvSpPr>
            <p:spPr>
              <a:xfrm>
                <a:off x="390525" y="2686050"/>
                <a:ext cx="838200" cy="171450"/>
              </a:xfrm>
              <a:prstGeom prst="roundRect">
                <a:avLst>
                  <a:gd name="adj" fmla="val 1275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Arrow: Down 13">
                <a:extLst>
                  <a:ext uri="{FF2B5EF4-FFF2-40B4-BE49-F238E27FC236}">
                    <a16:creationId xmlns:a16="http://schemas.microsoft.com/office/drawing/2014/main" id="{53F30F58-536D-4AD7-A9DE-AF41EE3CB117}"/>
                  </a:ext>
                </a:extLst>
              </p:cNvPr>
              <p:cNvSpPr/>
              <p:nvPr/>
            </p:nvSpPr>
            <p:spPr>
              <a:xfrm rot="5400000">
                <a:off x="1314254" y="2609411"/>
                <a:ext cx="171450" cy="337427"/>
              </a:xfrm>
              <a:prstGeom prst="down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Box 28">
                <a:extLst>
                  <a:ext uri="{FF2B5EF4-FFF2-40B4-BE49-F238E27FC236}">
                    <a16:creationId xmlns:a16="http://schemas.microsoft.com/office/drawing/2014/main" id="{44FAE81E-71AA-4506-92C6-AA3753F4A025}"/>
                  </a:ext>
                </a:extLst>
              </p:cNvPr>
              <p:cNvSpPr txBox="1"/>
              <p:nvPr/>
            </p:nvSpPr>
            <p:spPr>
              <a:xfrm>
                <a:off x="1558873" y="2600325"/>
                <a:ext cx="1104900" cy="339852"/>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6000"/>
                  </a:lnSpc>
                  <a:spcBef>
                    <a:spcPts val="0"/>
                  </a:spcBef>
                  <a:spcAft>
                    <a:spcPts val="800"/>
                  </a:spcAft>
                </a:pPr>
                <a:r>
                  <a:rPr lang="en-US" sz="1200" b="1" kern="1200" dirty="0">
                    <a:solidFill>
                      <a:srgbClr val="142F54"/>
                    </a:solidFill>
                    <a:effectLst/>
                    <a:ea typeface="Times New Roman" panose="02020603050405020304" pitchFamily="18" charset="0"/>
                    <a:cs typeface="Arial" panose="020B0604020202020204" pitchFamily="34" charset="0"/>
                  </a:rPr>
                  <a:t>Step 17: </a:t>
                </a:r>
                <a:r>
                  <a:rPr lang="en-US" sz="1200" kern="1200" dirty="0">
                    <a:solidFill>
                      <a:srgbClr val="142F54"/>
                    </a:solidFill>
                    <a:effectLst/>
                    <a:ea typeface="Times New Roman" panose="02020603050405020304" pitchFamily="18" charset="0"/>
                    <a:cs typeface="Arial" panose="020B0604020202020204" pitchFamily="34" charset="0"/>
                  </a:rPr>
                  <a:t>Click “Continue to AFSAS” </a:t>
                </a:r>
                <a:endParaRPr lang="en-US" sz="1200" dirty="0">
                  <a:effectLst/>
                  <a:ea typeface="Calibri" panose="020F050202020403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6628BCA-45B4-4F78-B85C-23A3A86B6FD0}"/>
                  </a:ext>
                </a:extLst>
              </p:cNvPr>
              <p:cNvSpPr/>
              <p:nvPr/>
            </p:nvSpPr>
            <p:spPr>
              <a:xfrm>
                <a:off x="352425" y="1885950"/>
                <a:ext cx="6438900" cy="390525"/>
              </a:xfrm>
              <a:prstGeom prst="round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Rounded Corners 16">
                <a:extLst>
                  <a:ext uri="{FF2B5EF4-FFF2-40B4-BE49-F238E27FC236}">
                    <a16:creationId xmlns:a16="http://schemas.microsoft.com/office/drawing/2014/main" id="{433CBD18-ACB1-4817-8529-4A251457A032}"/>
                  </a:ext>
                </a:extLst>
              </p:cNvPr>
              <p:cNvSpPr/>
              <p:nvPr/>
            </p:nvSpPr>
            <p:spPr>
              <a:xfrm>
                <a:off x="333375" y="0"/>
                <a:ext cx="3324225" cy="171450"/>
              </a:xfrm>
              <a:prstGeom prst="round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Arrow: Down 17">
                <a:extLst>
                  <a:ext uri="{FF2B5EF4-FFF2-40B4-BE49-F238E27FC236}">
                    <a16:creationId xmlns:a16="http://schemas.microsoft.com/office/drawing/2014/main" id="{BB64A967-C180-4F76-B404-001AD52355BF}"/>
                  </a:ext>
                </a:extLst>
              </p:cNvPr>
              <p:cNvSpPr/>
              <p:nvPr/>
            </p:nvSpPr>
            <p:spPr>
              <a:xfrm>
                <a:off x="287882" y="1544637"/>
                <a:ext cx="205286" cy="377825"/>
              </a:xfrm>
              <a:prstGeom prst="down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Box 28">
                <a:extLst>
                  <a:ext uri="{FF2B5EF4-FFF2-40B4-BE49-F238E27FC236}">
                    <a16:creationId xmlns:a16="http://schemas.microsoft.com/office/drawing/2014/main" id="{D00AE0ED-BC68-4FF6-9850-235907216D48}"/>
                  </a:ext>
                </a:extLst>
              </p:cNvPr>
              <p:cNvSpPr txBox="1"/>
              <p:nvPr/>
            </p:nvSpPr>
            <p:spPr>
              <a:xfrm>
                <a:off x="-209255" y="1177927"/>
                <a:ext cx="1520531" cy="455918"/>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6000"/>
                  </a:lnSpc>
                  <a:spcBef>
                    <a:spcPts val="0"/>
                  </a:spcBef>
                  <a:spcAft>
                    <a:spcPts val="800"/>
                  </a:spcAft>
                </a:pPr>
                <a:r>
                  <a:rPr lang="en-US" sz="1200" b="1" kern="1200" dirty="0">
                    <a:solidFill>
                      <a:srgbClr val="142F54"/>
                    </a:solidFill>
                    <a:effectLst/>
                    <a:ea typeface="Times New Roman" panose="02020603050405020304" pitchFamily="18" charset="0"/>
                    <a:cs typeface="Arial" panose="020B0604020202020204" pitchFamily="34" charset="0"/>
                  </a:rPr>
                  <a:t>Step 16: </a:t>
                </a:r>
                <a:r>
                  <a:rPr lang="en-US" sz="1200" kern="1200" dirty="0">
                    <a:solidFill>
                      <a:srgbClr val="142F54"/>
                    </a:solidFill>
                    <a:effectLst/>
                    <a:ea typeface="Times New Roman" panose="02020603050405020304" pitchFamily="18" charset="0"/>
                    <a:cs typeface="Arial" panose="020B0604020202020204" pitchFamily="34" charset="0"/>
                  </a:rPr>
                  <a:t>Check all boxes confirming you have read and understand the statement  </a:t>
                </a:r>
                <a:endParaRPr lang="en-US" sz="1200" dirty="0">
                  <a:effectLst/>
                  <a:ea typeface="Calibri" panose="020F0502020204030204" pitchFamily="34" charset="0"/>
                  <a:cs typeface="Arial" panose="020B0604020202020204" pitchFamily="34" charset="0"/>
                </a:endParaRPr>
              </a:p>
            </p:txBody>
          </p:sp>
          <p:sp>
            <p:nvSpPr>
              <p:cNvPr id="20" name="Text Box 1">
                <a:extLst>
                  <a:ext uri="{FF2B5EF4-FFF2-40B4-BE49-F238E27FC236}">
                    <a16:creationId xmlns:a16="http://schemas.microsoft.com/office/drawing/2014/main" id="{9EB7501C-91A0-4F08-BB4C-6CE427A85D52}"/>
                  </a:ext>
                </a:extLst>
              </p:cNvPr>
              <p:cNvSpPr txBox="1"/>
              <p:nvPr/>
            </p:nvSpPr>
            <p:spPr>
              <a:xfrm>
                <a:off x="3724275" y="26689"/>
                <a:ext cx="3086100" cy="47025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6000"/>
                  </a:lnSpc>
                  <a:spcBef>
                    <a:spcPts val="0"/>
                  </a:spcBef>
                  <a:spcAft>
                    <a:spcPts val="800"/>
                  </a:spcAft>
                </a:pPr>
                <a:r>
                  <a:rPr lang="en-US" sz="1200" b="1" kern="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NOTE:</a:t>
                </a:r>
                <a:r>
                  <a:rPr lang="en-US" sz="1200" kern="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Only a portion of the user agreement is displayed for informational purposes.  There are several boxes to mark total.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AEC54EC4-589F-449D-80E4-CE08C1663A4D}"/>
                </a:ext>
              </a:extLst>
            </p:cNvPr>
            <p:cNvSpPr/>
            <p:nvPr/>
          </p:nvSpPr>
          <p:spPr>
            <a:xfrm>
              <a:off x="1968653" y="732093"/>
              <a:ext cx="9911412" cy="400110"/>
            </a:xfrm>
            <a:prstGeom prst="rect">
              <a:avLst/>
            </a:prstGeom>
            <a:noFill/>
          </p:spPr>
          <p:txBody>
            <a:bodyPr wrap="square" lIns="91440" tIns="45720" rIns="91440" bIns="45720">
              <a:spAutoFit/>
            </a:bodyPr>
            <a:lstStyle/>
            <a:p>
              <a:pPr marL="342900" indent="-342900">
                <a:buFont typeface="Wingdings" panose="05000000000000000000" pitchFamily="2" charset="2"/>
                <a:buChar char="q"/>
              </a:pPr>
              <a:r>
                <a:rPr lang="en-US" sz="2000" dirty="0">
                  <a:ln w="0"/>
                  <a:solidFill>
                    <a:srgbClr val="002060"/>
                  </a:solidFill>
                  <a:effectLst>
                    <a:innerShdw blurRad="63500" dist="50800" dir="13500000">
                      <a:prstClr val="black">
                        <a:alpha val="50000"/>
                      </a:prstClr>
                    </a:innerShdw>
                  </a:effectLst>
                </a:rPr>
                <a:t>User Agreement will populate when the user clicks “Submit Application”</a:t>
              </a:r>
              <a:endParaRPr lang="en-US" sz="2000" b="0" cap="none" spc="0" dirty="0">
                <a:ln w="0"/>
                <a:solidFill>
                  <a:srgbClr val="002060"/>
                </a:solidFill>
                <a:effectLst>
                  <a:innerShdw blurRad="63500" dist="50800" dir="13500000">
                    <a:prstClr val="black">
                      <a:alpha val="50000"/>
                    </a:prstClr>
                  </a:innerShdw>
                </a:effectLst>
              </a:endParaRPr>
            </a:p>
          </p:txBody>
        </p:sp>
        <p:sp>
          <p:nvSpPr>
            <p:cNvPr id="11" name="Rectangle 10">
              <a:extLst>
                <a:ext uri="{FF2B5EF4-FFF2-40B4-BE49-F238E27FC236}">
                  <a16:creationId xmlns:a16="http://schemas.microsoft.com/office/drawing/2014/main" id="{A5AFD265-BFB8-4776-BD8D-73D353E0635B}"/>
                </a:ext>
              </a:extLst>
            </p:cNvPr>
            <p:cNvSpPr/>
            <p:nvPr/>
          </p:nvSpPr>
          <p:spPr>
            <a:xfrm>
              <a:off x="1968653" y="999873"/>
              <a:ext cx="9472081" cy="1015663"/>
            </a:xfrm>
            <a:prstGeom prst="rect">
              <a:avLst/>
            </a:prstGeom>
            <a:noFill/>
          </p:spPr>
          <p:txBody>
            <a:bodyPr wrap="square" lIns="91440" tIns="45720" rIns="91440" bIns="45720">
              <a:spAutoFit/>
            </a:bodyPr>
            <a:lstStyle/>
            <a:p>
              <a:pPr marL="342900" indent="-342900">
                <a:buFont typeface="Wingdings" panose="05000000000000000000" pitchFamily="2" charset="2"/>
                <a:buChar char="q"/>
              </a:pPr>
              <a:r>
                <a:rPr lang="en-US" sz="2000" dirty="0">
                  <a:ln w="0"/>
                  <a:solidFill>
                    <a:srgbClr val="002060"/>
                  </a:solidFill>
                  <a:effectLst>
                    <a:innerShdw blurRad="63500" dist="50800" dir="13500000">
                      <a:prstClr val="black">
                        <a:alpha val="50000"/>
                      </a:prstClr>
                    </a:innerShdw>
                  </a:effectLst>
                </a:rPr>
                <a:t>User Agreement covers: </a:t>
              </a:r>
              <a:r>
                <a:rPr lang="en-US" sz="2000" b="0" cap="none" spc="0" dirty="0">
                  <a:ln w="0"/>
                  <a:solidFill>
                    <a:srgbClr val="002060"/>
                  </a:solidFill>
                  <a:effectLst>
                    <a:innerShdw blurRad="63500" dist="50800" dir="13500000">
                      <a:prstClr val="black">
                        <a:alpha val="50000"/>
                      </a:prstClr>
                    </a:innerShdw>
                  </a:effectLst>
                </a:rPr>
                <a:t>Types of information contained in RMI, </a:t>
              </a:r>
              <a:r>
                <a:rPr lang="en-US" sz="2000" dirty="0">
                  <a:ln w="0"/>
                  <a:solidFill>
                    <a:srgbClr val="002060"/>
                  </a:solidFill>
                  <a:effectLst>
                    <a:innerShdw blurRad="63500" dist="50800" dir="13500000">
                      <a:prstClr val="black">
                        <a:alpha val="50000"/>
                      </a:prstClr>
                    </a:innerShdw>
                  </a:effectLst>
                </a:rPr>
                <a:t>Restrictions on their reproduction and distribution, </a:t>
              </a:r>
              <a:r>
                <a:rPr lang="en-US" sz="2000" b="0" cap="none" spc="0" dirty="0">
                  <a:ln w="0"/>
                  <a:solidFill>
                    <a:srgbClr val="002060"/>
                  </a:solidFill>
                  <a:effectLst>
                    <a:innerShdw blurRad="63500" dist="50800" dir="13500000">
                      <a:prstClr val="black">
                        <a:alpha val="50000"/>
                      </a:prstClr>
                    </a:innerShdw>
                  </a:effectLst>
                </a:rPr>
                <a:t>Notification and consent to monitoring, </a:t>
              </a:r>
              <a:r>
                <a:rPr lang="en-US" sz="2000" dirty="0">
                  <a:ln w="0"/>
                  <a:solidFill>
                    <a:srgbClr val="002060"/>
                  </a:solidFill>
                  <a:effectLst>
                    <a:innerShdw blurRad="63500" dist="50800" dir="13500000">
                      <a:prstClr val="black">
                        <a:alpha val="50000"/>
                      </a:prstClr>
                    </a:innerShdw>
                  </a:effectLst>
                </a:rPr>
                <a:t>User agreement statement and concurrence</a:t>
              </a:r>
              <a:endParaRPr lang="en-US" sz="2000" b="0" cap="none" spc="0" dirty="0">
                <a:ln w="0"/>
                <a:solidFill>
                  <a:srgbClr val="002060"/>
                </a:solidFill>
                <a:effectLst>
                  <a:innerShdw blurRad="63500" dist="50800" dir="13500000">
                    <a:prstClr val="black">
                      <a:alpha val="50000"/>
                    </a:prstClr>
                  </a:innerShdw>
                </a:effectLst>
              </a:endParaRPr>
            </a:p>
          </p:txBody>
        </p:sp>
      </p:grpSp>
    </p:spTree>
    <p:extLst>
      <p:ext uri="{BB962C8B-B14F-4D97-AF65-F5344CB8AC3E}">
        <p14:creationId xmlns:p14="http://schemas.microsoft.com/office/powerpoint/2010/main" val="231573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D7D9DAD-6C20-4C59-AC9E-9EDFBBD444A7}"/>
              </a:ext>
            </a:extLst>
          </p:cNvPr>
          <p:cNvSpPr>
            <a:spLocks noGrp="1"/>
          </p:cNvSpPr>
          <p:nvPr>
            <p:ph type="sldNum" sz="quarter" idx="12"/>
          </p:nvPr>
        </p:nvSpPr>
        <p:spPr/>
        <p:txBody>
          <a:bodyPr/>
          <a:lstStyle/>
          <a:p>
            <a:fld id="{0142A9DF-29B1-422F-A49E-AA9FDE39EC51}" type="slidenum">
              <a:rPr lang="en-US" smtClean="0"/>
              <a:t>13</a:t>
            </a:fld>
            <a:endParaRPr lang="en-US"/>
          </a:p>
        </p:txBody>
      </p:sp>
      <p:grpSp>
        <p:nvGrpSpPr>
          <p:cNvPr id="24" name="Group 23">
            <a:extLst>
              <a:ext uri="{FF2B5EF4-FFF2-40B4-BE49-F238E27FC236}">
                <a16:creationId xmlns:a16="http://schemas.microsoft.com/office/drawing/2014/main" id="{CE4BABE9-299A-46A5-A2E3-81F5198ADB2A}"/>
              </a:ext>
            </a:extLst>
          </p:cNvPr>
          <p:cNvGrpSpPr/>
          <p:nvPr/>
        </p:nvGrpSpPr>
        <p:grpSpPr>
          <a:xfrm>
            <a:off x="655607" y="757507"/>
            <a:ext cx="10916195" cy="5342985"/>
            <a:chOff x="465908" y="642179"/>
            <a:chExt cx="10916195" cy="5342985"/>
          </a:xfrm>
        </p:grpSpPr>
        <p:pic>
          <p:nvPicPr>
            <p:cNvPr id="25" name="Picture 24" descr="A screenshot of a social media post&#10;&#10;Description automatically generated">
              <a:extLst>
                <a:ext uri="{FF2B5EF4-FFF2-40B4-BE49-F238E27FC236}">
                  <a16:creationId xmlns:a16="http://schemas.microsoft.com/office/drawing/2014/main" id="{EAFD1E02-31A8-46AD-A8DA-B7F182321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08" y="642179"/>
              <a:ext cx="10916195" cy="5342985"/>
            </a:xfrm>
            <a:prstGeom prst="rect">
              <a:avLst/>
            </a:prstGeom>
            <a:effectLst>
              <a:innerShdw blurRad="114300">
                <a:srgbClr val="002060"/>
              </a:innerShdw>
            </a:effectLst>
          </p:spPr>
        </p:pic>
        <p:sp>
          <p:nvSpPr>
            <p:cNvPr id="26" name="Rectangle: Rounded Corners 25">
              <a:extLst>
                <a:ext uri="{FF2B5EF4-FFF2-40B4-BE49-F238E27FC236}">
                  <a16:creationId xmlns:a16="http://schemas.microsoft.com/office/drawing/2014/main" id="{7BF3C27E-F5D4-45DD-8D50-53E4F6DF5041}"/>
                </a:ext>
              </a:extLst>
            </p:cNvPr>
            <p:cNvSpPr/>
            <p:nvPr/>
          </p:nvSpPr>
          <p:spPr>
            <a:xfrm>
              <a:off x="508038" y="683770"/>
              <a:ext cx="779504" cy="359659"/>
            </a:xfrm>
            <a:prstGeom prst="roundRect">
              <a:avLst>
                <a:gd name="adj" fmla="val 725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Arrow: Up 46">
              <a:extLst>
                <a:ext uri="{FF2B5EF4-FFF2-40B4-BE49-F238E27FC236}">
                  <a16:creationId xmlns:a16="http://schemas.microsoft.com/office/drawing/2014/main" id="{E5A82F73-817A-46BF-BE6C-ECA496A17BF8}"/>
                </a:ext>
              </a:extLst>
            </p:cNvPr>
            <p:cNvSpPr/>
            <p:nvPr/>
          </p:nvSpPr>
          <p:spPr>
            <a:xfrm rot="16200000">
              <a:off x="1406980" y="647450"/>
              <a:ext cx="266521" cy="421137"/>
            </a:xfrm>
            <a:prstGeom prst="up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59B23C03-56A0-43D2-9E05-7E702AB32DEE}"/>
                </a:ext>
              </a:extLst>
            </p:cNvPr>
            <p:cNvSpPr txBox="1"/>
            <p:nvPr/>
          </p:nvSpPr>
          <p:spPr>
            <a:xfrm>
              <a:off x="1675665" y="683770"/>
              <a:ext cx="1694288" cy="452965"/>
            </a:xfrm>
            <a:prstGeom prst="rect">
              <a:avLst/>
            </a:prstGeom>
            <a:solidFill>
              <a:schemeClr val="bg1">
                <a:lumMod val="95000"/>
              </a:schemeClr>
            </a:solidFill>
            <a:ln w="25400">
              <a:solidFill>
                <a:schemeClr val="accent4"/>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a:lnSpc>
                  <a:spcPct val="107000"/>
                </a:lnSpc>
                <a:spcAft>
                  <a:spcPts val="800"/>
                </a:spcAft>
              </a:pPr>
              <a:r>
                <a:rPr lang="en-US" sz="1200" kern="1200" dirty="0">
                  <a:solidFill>
                    <a:srgbClr val="002060"/>
                  </a:solidFill>
                  <a:effectLst/>
                  <a:ea typeface="Times New Roman" panose="02020603050405020304" pitchFamily="18" charset="0"/>
                  <a:cs typeface="Times New Roman" panose="02020603050405020304" pitchFamily="18" charset="0"/>
                </a:rPr>
                <a:t>Click RMI </a:t>
              </a:r>
              <a:r>
                <a:rPr lang="en-US" sz="1200" dirty="0">
                  <a:solidFill>
                    <a:srgbClr val="002060"/>
                  </a:solidFill>
                  <a:ea typeface="Times New Roman" panose="02020603050405020304" pitchFamily="18" charset="0"/>
                  <a:cs typeface="Times New Roman" panose="02020603050405020304" pitchFamily="18" charset="0"/>
                </a:rPr>
                <a:t>Logo to </a:t>
              </a:r>
              <a:r>
                <a:rPr lang="en-US" sz="1200" kern="1200" dirty="0">
                  <a:solidFill>
                    <a:srgbClr val="002060"/>
                  </a:solidFill>
                  <a:effectLst/>
                  <a:ea typeface="Times New Roman" panose="02020603050405020304" pitchFamily="18" charset="0"/>
                  <a:cs typeface="Times New Roman" panose="02020603050405020304" pitchFamily="18" charset="0"/>
                </a:rPr>
                <a:t>Hide or Show left-hand menu</a:t>
              </a:r>
              <a:endParaRPr lang="en-US" sz="1200" dirty="0">
                <a:solidFill>
                  <a:srgbClr val="002060"/>
                </a:solidFill>
                <a:effectLst/>
                <a:ea typeface="Calibri" panose="020F0502020204030204" pitchFamily="34" charset="0"/>
                <a:cs typeface="Times New Roman" panose="02020603050405020304" pitchFamily="18" charset="0"/>
              </a:endParaRPr>
            </a:p>
          </p:txBody>
        </p:sp>
        <p:sp>
          <p:nvSpPr>
            <p:cNvPr id="49" name="Rectangle: Rounded Corners 48">
              <a:extLst>
                <a:ext uri="{FF2B5EF4-FFF2-40B4-BE49-F238E27FC236}">
                  <a16:creationId xmlns:a16="http://schemas.microsoft.com/office/drawing/2014/main" id="{4EF890D9-EA97-459F-B054-8F74758604C3}"/>
                </a:ext>
              </a:extLst>
            </p:cNvPr>
            <p:cNvSpPr/>
            <p:nvPr/>
          </p:nvSpPr>
          <p:spPr>
            <a:xfrm>
              <a:off x="3396729" y="752624"/>
              <a:ext cx="5146907" cy="198721"/>
            </a:xfrm>
            <a:prstGeom prst="roundRect">
              <a:avLst>
                <a:gd name="adj" fmla="val 2725"/>
              </a:avLst>
            </a:prstGeom>
            <a:noFill/>
            <a:ln w="317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Arrow: Up 49">
              <a:extLst>
                <a:ext uri="{FF2B5EF4-FFF2-40B4-BE49-F238E27FC236}">
                  <a16:creationId xmlns:a16="http://schemas.microsoft.com/office/drawing/2014/main" id="{065B13A0-7BE7-4E83-A5D0-2D868C70E8DE}"/>
                </a:ext>
              </a:extLst>
            </p:cNvPr>
            <p:cNvSpPr/>
            <p:nvPr/>
          </p:nvSpPr>
          <p:spPr>
            <a:xfrm>
              <a:off x="5703661" y="1001476"/>
              <a:ext cx="266521" cy="421137"/>
            </a:xfrm>
            <a:prstGeom prst="up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28">
              <a:extLst>
                <a:ext uri="{FF2B5EF4-FFF2-40B4-BE49-F238E27FC236}">
                  <a16:creationId xmlns:a16="http://schemas.microsoft.com/office/drawing/2014/main" id="{DE849C9C-E779-4272-9F48-C91584D22377}"/>
                </a:ext>
              </a:extLst>
            </p:cNvPr>
            <p:cNvSpPr txBox="1"/>
            <p:nvPr/>
          </p:nvSpPr>
          <p:spPr>
            <a:xfrm>
              <a:off x="5238005" y="1269330"/>
              <a:ext cx="1336591" cy="443240"/>
            </a:xfrm>
            <a:prstGeom prst="rect">
              <a:avLst/>
            </a:prstGeom>
            <a:solidFill>
              <a:schemeClr val="bg1">
                <a:lumMod val="95000"/>
              </a:schemeClr>
            </a:solidFill>
            <a:ln w="25400">
              <a:solidFill>
                <a:schemeClr val="accent4"/>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kern="1200" dirty="0">
                  <a:solidFill>
                    <a:srgbClr val="002060"/>
                  </a:solidFill>
                  <a:effectLst/>
                  <a:ea typeface="Times New Roman" panose="02020603050405020304" pitchFamily="18" charset="0"/>
                  <a:cs typeface="Times New Roman" panose="02020603050405020304" pitchFamily="18" charset="0"/>
                </a:rPr>
                <a:t>Search Feedbacks ID &amp; Event ID</a:t>
              </a:r>
              <a:endParaRPr lang="en-US" sz="1200" dirty="0">
                <a:solidFill>
                  <a:srgbClr val="002060"/>
                </a:solidFill>
                <a:effectLst/>
                <a:ea typeface="Calibri" panose="020F0502020204030204" pitchFamily="34" charset="0"/>
                <a:cs typeface="Times New Roman" panose="02020603050405020304" pitchFamily="18" charset="0"/>
              </a:endParaRPr>
            </a:p>
          </p:txBody>
        </p:sp>
        <p:sp>
          <p:nvSpPr>
            <p:cNvPr id="52" name="Rectangle: Rounded Corners 51">
              <a:extLst>
                <a:ext uri="{FF2B5EF4-FFF2-40B4-BE49-F238E27FC236}">
                  <a16:creationId xmlns:a16="http://schemas.microsoft.com/office/drawing/2014/main" id="{48A118DB-2CF3-424C-B6DB-04ACB90E5A48}"/>
                </a:ext>
              </a:extLst>
            </p:cNvPr>
            <p:cNvSpPr/>
            <p:nvPr/>
          </p:nvSpPr>
          <p:spPr>
            <a:xfrm>
              <a:off x="8756073" y="645176"/>
              <a:ext cx="2626029" cy="765344"/>
            </a:xfrm>
            <a:prstGeom prst="roundRect">
              <a:avLst>
                <a:gd name="adj" fmla="val 7250"/>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 name="Arrow: Down 52">
              <a:extLst>
                <a:ext uri="{FF2B5EF4-FFF2-40B4-BE49-F238E27FC236}">
                  <a16:creationId xmlns:a16="http://schemas.microsoft.com/office/drawing/2014/main" id="{4051104F-6D83-4E27-B0A0-649C466ED2FF}"/>
                </a:ext>
              </a:extLst>
            </p:cNvPr>
            <p:cNvSpPr/>
            <p:nvPr/>
          </p:nvSpPr>
          <p:spPr>
            <a:xfrm rot="10800000" flipH="1">
              <a:off x="9922151" y="1452820"/>
              <a:ext cx="256970" cy="315299"/>
            </a:xfrm>
            <a:prstGeom prst="down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 name="TextBox 28">
              <a:extLst>
                <a:ext uri="{FF2B5EF4-FFF2-40B4-BE49-F238E27FC236}">
                  <a16:creationId xmlns:a16="http://schemas.microsoft.com/office/drawing/2014/main" id="{266BF28F-AD2D-4C99-854D-8DBA7616322C}"/>
                </a:ext>
              </a:extLst>
            </p:cNvPr>
            <p:cNvSpPr txBox="1"/>
            <p:nvPr/>
          </p:nvSpPr>
          <p:spPr>
            <a:xfrm>
              <a:off x="8858346" y="1777449"/>
              <a:ext cx="2488348" cy="765344"/>
            </a:xfrm>
            <a:prstGeom prst="rect">
              <a:avLst/>
            </a:prstGeom>
            <a:solidFill>
              <a:schemeClr val="bg1">
                <a:lumMod val="95000"/>
              </a:schemeClr>
            </a:solidFill>
            <a:ln w="25400">
              <a:solidFill>
                <a:schemeClr val="accent4"/>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kern="1200" dirty="0">
                  <a:solidFill>
                    <a:srgbClr val="002060"/>
                  </a:solidFill>
                  <a:effectLst/>
                  <a:ea typeface="Times New Roman" panose="02020603050405020304" pitchFamily="18" charset="0"/>
                  <a:cs typeface="Times New Roman" panose="02020603050405020304" pitchFamily="18" charset="0"/>
                </a:rPr>
                <a:t>User logon information. You can also click on your name for quick access to your account management </a:t>
              </a:r>
              <a:endParaRPr lang="en-US" sz="1200" dirty="0">
                <a:solidFill>
                  <a:srgbClr val="002060"/>
                </a:solidFill>
                <a:effectLst/>
                <a:ea typeface="Calibri" panose="020F0502020204030204" pitchFamily="34" charset="0"/>
                <a:cs typeface="Times New Roman" panose="02020603050405020304" pitchFamily="18" charset="0"/>
              </a:endParaRPr>
            </a:p>
          </p:txBody>
        </p:sp>
        <p:sp>
          <p:nvSpPr>
            <p:cNvPr id="55" name="Right Brace 54">
              <a:extLst>
                <a:ext uri="{FF2B5EF4-FFF2-40B4-BE49-F238E27FC236}">
                  <a16:creationId xmlns:a16="http://schemas.microsoft.com/office/drawing/2014/main" id="{8F2C1F3A-8727-42E1-A7C0-83481C763E79}"/>
                </a:ext>
              </a:extLst>
            </p:cNvPr>
            <p:cNvSpPr/>
            <p:nvPr/>
          </p:nvSpPr>
          <p:spPr>
            <a:xfrm>
              <a:off x="1739925" y="1136735"/>
              <a:ext cx="1525351" cy="2437032"/>
            </a:xfrm>
            <a:prstGeom prst="rightBrace">
              <a:avLst>
                <a:gd name="adj1" fmla="val 0"/>
                <a:gd name="adj2" fmla="val 13818"/>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TextBox 28">
              <a:extLst>
                <a:ext uri="{FF2B5EF4-FFF2-40B4-BE49-F238E27FC236}">
                  <a16:creationId xmlns:a16="http://schemas.microsoft.com/office/drawing/2014/main" id="{FBE4895C-0B90-4937-B028-B2471ECB174A}"/>
                </a:ext>
              </a:extLst>
            </p:cNvPr>
            <p:cNvSpPr txBox="1"/>
            <p:nvPr/>
          </p:nvSpPr>
          <p:spPr>
            <a:xfrm>
              <a:off x="2798860" y="1302509"/>
              <a:ext cx="1903643" cy="254412"/>
            </a:xfrm>
            <a:prstGeom prst="rect">
              <a:avLst/>
            </a:prstGeom>
            <a:solidFill>
              <a:schemeClr val="bg1">
                <a:lumMod val="95000"/>
              </a:schemeClr>
            </a:solidFill>
            <a:ln w="25400">
              <a:solidFill>
                <a:schemeClr val="accent4"/>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kern="1200" dirty="0">
                  <a:solidFill>
                    <a:srgbClr val="002060"/>
                  </a:solidFill>
                  <a:effectLst/>
                  <a:ea typeface="Times New Roman" panose="02020603050405020304" pitchFamily="18" charset="0"/>
                  <a:cs typeface="Times New Roman" panose="02020603050405020304" pitchFamily="18" charset="0"/>
                </a:rPr>
                <a:t>Left-hand menu navigation</a:t>
              </a:r>
              <a:endParaRPr lang="en-US" sz="1200" dirty="0">
                <a:solidFill>
                  <a:srgbClr val="002060"/>
                </a:solidFill>
                <a:effectLst/>
                <a:ea typeface="Calibri" panose="020F0502020204030204" pitchFamily="34" charset="0"/>
                <a:cs typeface="Times New Roman" panose="02020603050405020304" pitchFamily="18" charset="0"/>
              </a:endParaRPr>
            </a:p>
          </p:txBody>
        </p:sp>
        <p:sp>
          <p:nvSpPr>
            <p:cNvPr id="57" name="Text Box 71">
              <a:extLst>
                <a:ext uri="{FF2B5EF4-FFF2-40B4-BE49-F238E27FC236}">
                  <a16:creationId xmlns:a16="http://schemas.microsoft.com/office/drawing/2014/main" id="{1061CE89-1CEA-4B4B-9D78-3C0A96BB4812}"/>
                </a:ext>
              </a:extLst>
            </p:cNvPr>
            <p:cNvSpPr txBox="1"/>
            <p:nvPr/>
          </p:nvSpPr>
          <p:spPr>
            <a:xfrm>
              <a:off x="465908" y="3719223"/>
              <a:ext cx="1988858" cy="165658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ln>
                    <a:noFill/>
                  </a:ln>
                  <a:solidFill>
                    <a:schemeClr val="bg1"/>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NOTE:</a:t>
              </a:r>
              <a:r>
                <a:rPr lang="en-US" sz="1400" dirty="0">
                  <a:ln>
                    <a:noFill/>
                  </a:ln>
                  <a:solidFill>
                    <a:schemeClr val="bg1"/>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Left-hand menu options are role dependent.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ln>
                    <a:noFill/>
                  </a:ln>
                  <a:solidFill>
                    <a:schemeClr val="bg1"/>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Your User Administrator must approve requested roles for those menu options to appear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Rounded Corners 57">
              <a:extLst>
                <a:ext uri="{FF2B5EF4-FFF2-40B4-BE49-F238E27FC236}">
                  <a16:creationId xmlns:a16="http://schemas.microsoft.com/office/drawing/2014/main" id="{53B219AD-D4CB-453D-8DE6-7327F2F8154B}"/>
                </a:ext>
              </a:extLst>
            </p:cNvPr>
            <p:cNvSpPr/>
            <p:nvPr/>
          </p:nvSpPr>
          <p:spPr>
            <a:xfrm>
              <a:off x="2676833" y="1935576"/>
              <a:ext cx="5571239" cy="2355531"/>
            </a:xfrm>
            <a:prstGeom prst="roundRect">
              <a:avLst>
                <a:gd name="adj" fmla="val 7250"/>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9" name="Arrow: Up 58">
              <a:extLst>
                <a:ext uri="{FF2B5EF4-FFF2-40B4-BE49-F238E27FC236}">
                  <a16:creationId xmlns:a16="http://schemas.microsoft.com/office/drawing/2014/main" id="{C00FB5C9-9037-4E83-B287-07A25A432E2A}"/>
                </a:ext>
              </a:extLst>
            </p:cNvPr>
            <p:cNvSpPr/>
            <p:nvPr/>
          </p:nvSpPr>
          <p:spPr>
            <a:xfrm rot="16200000">
              <a:off x="8381192" y="3850469"/>
              <a:ext cx="266521" cy="421137"/>
            </a:xfrm>
            <a:prstGeom prst="up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28">
              <a:extLst>
                <a:ext uri="{FF2B5EF4-FFF2-40B4-BE49-F238E27FC236}">
                  <a16:creationId xmlns:a16="http://schemas.microsoft.com/office/drawing/2014/main" id="{8EEBC4E5-13A6-4369-99E2-67E8F527DC85}"/>
                </a:ext>
              </a:extLst>
            </p:cNvPr>
            <p:cNvSpPr txBox="1"/>
            <p:nvPr/>
          </p:nvSpPr>
          <p:spPr>
            <a:xfrm>
              <a:off x="8668023" y="3927777"/>
              <a:ext cx="1694288" cy="303521"/>
            </a:xfrm>
            <a:prstGeom prst="rect">
              <a:avLst/>
            </a:prstGeom>
            <a:solidFill>
              <a:schemeClr val="bg1">
                <a:lumMod val="95000"/>
              </a:schemeClr>
            </a:solidFill>
            <a:ln w="25400">
              <a:solidFill>
                <a:schemeClr val="accent4"/>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a:lnSpc>
                  <a:spcPct val="107000"/>
                </a:lnSpc>
                <a:spcAft>
                  <a:spcPts val="800"/>
                </a:spcAft>
              </a:pPr>
              <a:r>
                <a:rPr lang="en-US" sz="1200" kern="1200" dirty="0">
                  <a:solidFill>
                    <a:srgbClr val="002060"/>
                  </a:solidFill>
                  <a:effectLst/>
                  <a:ea typeface="Times New Roman" panose="02020603050405020304" pitchFamily="18" charset="0"/>
                  <a:cs typeface="Times New Roman" panose="02020603050405020304" pitchFamily="18" charset="0"/>
                </a:rPr>
                <a:t>Quick Menu Navigation</a:t>
              </a:r>
              <a:endParaRPr lang="en-US" sz="1200" dirty="0">
                <a:solidFill>
                  <a:srgbClr val="002060"/>
                </a:solidFill>
                <a:effectLst/>
                <a:ea typeface="Calibri" panose="020F0502020204030204" pitchFamily="34" charset="0"/>
                <a:cs typeface="Times New Roman" panose="02020603050405020304" pitchFamily="18" charset="0"/>
              </a:endParaRPr>
            </a:p>
          </p:txBody>
        </p:sp>
        <p:pic>
          <p:nvPicPr>
            <p:cNvPr id="61" name="Picture 60" descr="A screenshot of a cell phone&#10;&#10;Description automatically generated">
              <a:extLst>
                <a:ext uri="{FF2B5EF4-FFF2-40B4-BE49-F238E27FC236}">
                  <a16:creationId xmlns:a16="http://schemas.microsoft.com/office/drawing/2014/main" id="{5BA3F6A7-5E97-4A4D-8438-811F59ED5E3F}"/>
                </a:ext>
              </a:extLst>
            </p:cNvPr>
            <p:cNvPicPr/>
            <p:nvPr/>
          </p:nvPicPr>
          <p:blipFill>
            <a:blip r:embed="rId4">
              <a:extLst>
                <a:ext uri="{28A0092B-C50C-407E-A947-70E740481C1C}">
                  <a14:useLocalDpi xmlns:a14="http://schemas.microsoft.com/office/drawing/2010/main" val="0"/>
                </a:ext>
              </a:extLst>
            </a:blip>
            <a:stretch>
              <a:fillRect/>
            </a:stretch>
          </p:blipFill>
          <p:spPr>
            <a:xfrm>
              <a:off x="2576945" y="5052332"/>
              <a:ext cx="5818910" cy="859608"/>
            </a:xfrm>
            <a:prstGeom prst="rect">
              <a:avLst/>
            </a:prstGeom>
          </p:spPr>
        </p:pic>
        <p:sp>
          <p:nvSpPr>
            <p:cNvPr id="62" name="Arrow: Up 61">
              <a:extLst>
                <a:ext uri="{FF2B5EF4-FFF2-40B4-BE49-F238E27FC236}">
                  <a16:creationId xmlns:a16="http://schemas.microsoft.com/office/drawing/2014/main" id="{923D57EB-53F1-49A9-890A-FA74485A9586}"/>
                </a:ext>
              </a:extLst>
            </p:cNvPr>
            <p:cNvSpPr/>
            <p:nvPr/>
          </p:nvSpPr>
          <p:spPr>
            <a:xfrm rot="10800000">
              <a:off x="4529539" y="5156006"/>
              <a:ext cx="266521" cy="421137"/>
            </a:xfrm>
            <a:prstGeom prst="upArrow">
              <a:avLst/>
            </a:prstGeom>
            <a:solidFill>
              <a:srgbClr val="FF0000"/>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115611C-4047-419A-A179-2ED42463437F}"/>
                </a:ext>
              </a:extLst>
            </p:cNvPr>
            <p:cNvSpPr/>
            <p:nvPr/>
          </p:nvSpPr>
          <p:spPr>
            <a:xfrm>
              <a:off x="4272213" y="5586381"/>
              <a:ext cx="808410" cy="266862"/>
            </a:xfrm>
            <a:prstGeom prst="roundRect">
              <a:avLst>
                <a:gd name="adj" fmla="val 7250"/>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4" name="TextBox 28">
              <a:extLst>
                <a:ext uri="{FF2B5EF4-FFF2-40B4-BE49-F238E27FC236}">
                  <a16:creationId xmlns:a16="http://schemas.microsoft.com/office/drawing/2014/main" id="{0FA466D6-EE94-4DA5-B8E1-07E343EFE06F}"/>
                </a:ext>
              </a:extLst>
            </p:cNvPr>
            <p:cNvSpPr txBox="1"/>
            <p:nvPr/>
          </p:nvSpPr>
          <p:spPr>
            <a:xfrm>
              <a:off x="4072941" y="4787699"/>
              <a:ext cx="1284009" cy="485958"/>
            </a:xfrm>
            <a:prstGeom prst="rect">
              <a:avLst/>
            </a:prstGeom>
            <a:solidFill>
              <a:schemeClr val="bg1">
                <a:lumMod val="95000"/>
              </a:schemeClr>
            </a:solidFill>
            <a:ln w="25400">
              <a:solidFill>
                <a:schemeClr val="accent4"/>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kern="1200" dirty="0">
                  <a:solidFill>
                    <a:srgbClr val="002060"/>
                  </a:solidFill>
                  <a:effectLst/>
                  <a:ea typeface="Times New Roman" panose="02020603050405020304" pitchFamily="18" charset="0"/>
                  <a:cs typeface="Times New Roman" panose="02020603050405020304" pitchFamily="18" charset="0"/>
                </a:rPr>
                <a:t>Quick Access to create Feedback</a:t>
              </a:r>
              <a:endParaRPr lang="en-US" sz="1200" dirty="0">
                <a:solidFill>
                  <a:srgbClr val="002060"/>
                </a:solidFill>
                <a:effectLst/>
                <a:ea typeface="Calibri" panose="020F0502020204030204" pitchFamily="34" charset="0"/>
                <a:cs typeface="Times New Roman" panose="02020603050405020304" pitchFamily="18" charset="0"/>
              </a:endParaRPr>
            </a:p>
          </p:txBody>
        </p:sp>
      </p:grpSp>
      <p:sp>
        <p:nvSpPr>
          <p:cNvPr id="65" name="Title 1">
            <a:extLst>
              <a:ext uri="{FF2B5EF4-FFF2-40B4-BE49-F238E27FC236}">
                <a16:creationId xmlns:a16="http://schemas.microsoft.com/office/drawing/2014/main" id="{16E126BC-6FB2-49A8-859B-FAC4A4530B4C}"/>
              </a:ext>
            </a:extLst>
          </p:cNvPr>
          <p:cNvSpPr txBox="1">
            <a:spLocks/>
          </p:cNvSpPr>
          <p:nvPr/>
        </p:nvSpPr>
        <p:spPr>
          <a:xfrm>
            <a:off x="460121" y="-54380"/>
            <a:ext cx="11399519" cy="85317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900" b="1">
                <a:solidFill>
                  <a:srgbClr val="142F54"/>
                </a:solidFill>
                <a:latin typeface="+mn-lt"/>
              </a:rPr>
              <a:t>Risk Management Information(RMI)Homepage</a:t>
            </a:r>
            <a:endParaRPr lang="en-US" sz="4900" b="1" dirty="0">
              <a:solidFill>
                <a:srgbClr val="142F54"/>
              </a:solidFill>
              <a:latin typeface="+mn-lt"/>
            </a:endParaRPr>
          </a:p>
        </p:txBody>
      </p:sp>
      <p:sp>
        <p:nvSpPr>
          <p:cNvPr id="4" name="Arrow: Left 3">
            <a:extLst>
              <a:ext uri="{FF2B5EF4-FFF2-40B4-BE49-F238E27FC236}">
                <a16:creationId xmlns:a16="http://schemas.microsoft.com/office/drawing/2014/main" id="{0BC8484E-46FD-4D2E-B02A-51A152BDA4E4}"/>
              </a:ext>
            </a:extLst>
          </p:cNvPr>
          <p:cNvSpPr/>
          <p:nvPr/>
        </p:nvSpPr>
        <p:spPr>
          <a:xfrm>
            <a:off x="1262725" y="1664119"/>
            <a:ext cx="1381740" cy="613049"/>
          </a:xfrm>
          <a:prstGeom prst="leftArrow">
            <a:avLst/>
          </a:prstGeom>
          <a:solidFill>
            <a:srgbClr val="FF0000"/>
          </a:solid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Access to SIR </a:t>
            </a:r>
          </a:p>
        </p:txBody>
      </p:sp>
    </p:spTree>
    <p:extLst>
      <p:ext uri="{BB962C8B-B14F-4D97-AF65-F5344CB8AC3E}">
        <p14:creationId xmlns:p14="http://schemas.microsoft.com/office/powerpoint/2010/main" val="171024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4153ED-5359-42DE-8A6F-1CC30A240483}"/>
              </a:ext>
            </a:extLst>
          </p:cNvPr>
          <p:cNvSpPr>
            <a:spLocks noGrp="1"/>
          </p:cNvSpPr>
          <p:nvPr>
            <p:ph type="sldNum" sz="quarter" idx="12"/>
          </p:nvPr>
        </p:nvSpPr>
        <p:spPr/>
        <p:txBody>
          <a:bodyPr/>
          <a:lstStyle/>
          <a:p>
            <a:fld id="{0142A9DF-29B1-422F-A49E-AA9FDE39EC51}" type="slidenum">
              <a:rPr lang="en-US" smtClean="0"/>
              <a:t>14</a:t>
            </a:fld>
            <a:endParaRPr lang="en-US"/>
          </a:p>
        </p:txBody>
      </p:sp>
      <p:sp>
        <p:nvSpPr>
          <p:cNvPr id="3" name="Rectangle 2">
            <a:extLst>
              <a:ext uri="{FF2B5EF4-FFF2-40B4-BE49-F238E27FC236}">
                <a16:creationId xmlns:a16="http://schemas.microsoft.com/office/drawing/2014/main" id="{ED3B826A-1A59-4E2F-8DB2-EA129E0F8061}"/>
              </a:ext>
            </a:extLst>
          </p:cNvPr>
          <p:cNvSpPr/>
          <p:nvPr/>
        </p:nvSpPr>
        <p:spPr>
          <a:xfrm>
            <a:off x="198952" y="61817"/>
            <a:ext cx="11786213" cy="230832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rgbClr val="002060"/>
                </a:solidFill>
                <a:effectLst/>
              </a:rPr>
              <a:t>To view a demonstration of Creating an RMI Account, please reference </a:t>
            </a:r>
            <a:r>
              <a:rPr lang="en-US" sz="4800" b="1" dirty="0">
                <a:ln/>
                <a:solidFill>
                  <a:srgbClr val="FF0000"/>
                </a:solidFill>
              </a:rPr>
              <a:t>Video 1_ Getting Started Video  </a:t>
            </a:r>
            <a:r>
              <a:rPr lang="en-US" sz="4800" b="1" dirty="0">
                <a:ln/>
                <a:solidFill>
                  <a:srgbClr val="002060"/>
                </a:solidFill>
              </a:rPr>
              <a:t>by navigating to:</a:t>
            </a:r>
          </a:p>
        </p:txBody>
      </p:sp>
      <p:sp>
        <p:nvSpPr>
          <p:cNvPr id="4" name="Rectangle 3">
            <a:extLst>
              <a:ext uri="{FF2B5EF4-FFF2-40B4-BE49-F238E27FC236}">
                <a16:creationId xmlns:a16="http://schemas.microsoft.com/office/drawing/2014/main" id="{64D867C2-4409-4861-8EFD-C398CB5CFD42}"/>
              </a:ext>
            </a:extLst>
          </p:cNvPr>
          <p:cNvSpPr/>
          <p:nvPr/>
        </p:nvSpPr>
        <p:spPr>
          <a:xfrm>
            <a:off x="401846" y="2831125"/>
            <a:ext cx="11380426" cy="304698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rgbClr val="002060"/>
                </a:solidFill>
                <a:effectLst/>
              </a:rPr>
              <a:t>Help</a:t>
            </a:r>
            <a:r>
              <a:rPr lang="en-US" sz="4800" b="1" cap="none" spc="0" dirty="0">
                <a:ln/>
                <a:solidFill>
                  <a:srgbClr val="FF0000"/>
                </a:solidFill>
                <a:effectLst/>
              </a:rPr>
              <a:t>→ </a:t>
            </a:r>
            <a:r>
              <a:rPr lang="en-US" sz="4800" b="1" cap="none" spc="0" dirty="0">
                <a:ln/>
                <a:solidFill>
                  <a:srgbClr val="002060"/>
                </a:solidFill>
                <a:effectLst/>
              </a:rPr>
              <a:t>Help Files and User Guides</a:t>
            </a:r>
            <a:r>
              <a:rPr lang="en-US" sz="4800" b="1" dirty="0">
                <a:ln/>
                <a:solidFill>
                  <a:srgbClr val="FF0000"/>
                </a:solidFill>
              </a:rPr>
              <a:t> →</a:t>
            </a:r>
            <a:r>
              <a:rPr lang="en-US" sz="4800" b="1" dirty="0">
                <a:ln/>
                <a:solidFill>
                  <a:srgbClr val="002060"/>
                </a:solidFill>
              </a:rPr>
              <a:t>Scroll to SIR Help Files and User Guides </a:t>
            </a:r>
            <a:r>
              <a:rPr lang="en-US" sz="4800" b="1" dirty="0">
                <a:ln/>
                <a:solidFill>
                  <a:srgbClr val="FF0000"/>
                </a:solidFill>
              </a:rPr>
              <a:t>→ </a:t>
            </a:r>
            <a:r>
              <a:rPr lang="en-US" sz="4800" b="1" dirty="0">
                <a:ln/>
                <a:solidFill>
                  <a:srgbClr val="002060"/>
                </a:solidFill>
              </a:rPr>
              <a:t>Click the magnifying glass of the video you wish to view</a:t>
            </a:r>
            <a:endParaRPr lang="en-US" sz="4800" b="1" cap="none" spc="0" dirty="0">
              <a:ln/>
              <a:solidFill>
                <a:srgbClr val="002060"/>
              </a:solidFill>
              <a:effectLst/>
            </a:endParaRPr>
          </a:p>
        </p:txBody>
      </p:sp>
    </p:spTree>
    <p:extLst>
      <p:ext uri="{BB962C8B-B14F-4D97-AF65-F5344CB8AC3E}">
        <p14:creationId xmlns:p14="http://schemas.microsoft.com/office/powerpoint/2010/main" val="323366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4153ED-5359-42DE-8A6F-1CC30A240483}"/>
              </a:ext>
            </a:extLst>
          </p:cNvPr>
          <p:cNvSpPr>
            <a:spLocks noGrp="1"/>
          </p:cNvSpPr>
          <p:nvPr>
            <p:ph type="sldNum" sz="quarter" idx="12"/>
          </p:nvPr>
        </p:nvSpPr>
        <p:spPr/>
        <p:txBody>
          <a:bodyPr/>
          <a:lstStyle/>
          <a:p>
            <a:fld id="{0142A9DF-29B1-422F-A49E-AA9FDE39EC51}" type="slidenum">
              <a:rPr lang="en-US" smtClean="0"/>
              <a:t>15</a:t>
            </a:fld>
            <a:endParaRPr lang="en-US"/>
          </a:p>
        </p:txBody>
      </p:sp>
      <p:sp>
        <p:nvSpPr>
          <p:cNvPr id="3" name="Rectangle 2">
            <a:extLst>
              <a:ext uri="{FF2B5EF4-FFF2-40B4-BE49-F238E27FC236}">
                <a16:creationId xmlns:a16="http://schemas.microsoft.com/office/drawing/2014/main" id="{ED3B826A-1A59-4E2F-8DB2-EA129E0F8061}"/>
              </a:ext>
            </a:extLst>
          </p:cNvPr>
          <p:cNvSpPr/>
          <p:nvPr/>
        </p:nvSpPr>
        <p:spPr>
          <a:xfrm>
            <a:off x="508306" y="2010650"/>
            <a:ext cx="11380426"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a:ln/>
                <a:solidFill>
                  <a:srgbClr val="002060"/>
                </a:solidFill>
                <a:effectLst/>
              </a:rPr>
              <a:t>Account Registration</a:t>
            </a:r>
          </a:p>
        </p:txBody>
      </p:sp>
      <p:sp>
        <p:nvSpPr>
          <p:cNvPr id="5" name="Rectangle 4">
            <a:extLst>
              <a:ext uri="{FF2B5EF4-FFF2-40B4-BE49-F238E27FC236}">
                <a16:creationId xmlns:a16="http://schemas.microsoft.com/office/drawing/2014/main" id="{0042A68B-A4EE-4607-A20B-B49150F64433}"/>
              </a:ext>
            </a:extLst>
          </p:cNvPr>
          <p:cNvSpPr/>
          <p:nvPr/>
        </p:nvSpPr>
        <p:spPr>
          <a:xfrm>
            <a:off x="768756" y="3219789"/>
            <a:ext cx="10914938"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a:ln/>
                <a:solidFill>
                  <a:srgbClr val="002060"/>
                </a:solidFill>
                <a:effectLst/>
              </a:rPr>
              <a:t>Register for accounts in SIM (</a:t>
            </a:r>
            <a:r>
              <a:rPr lang="en-US" sz="2400" b="1" cap="none" spc="0" dirty="0">
                <a:ln/>
                <a:solidFill>
                  <a:srgbClr val="002060"/>
                </a:solidFill>
                <a:effectLst/>
                <a:hlinkClick r:id="rId3"/>
              </a:rPr>
              <a:t>https://sim.afsas.safety.af.mil</a:t>
            </a:r>
            <a:r>
              <a:rPr lang="en-US" sz="2400" b="1" cap="none" spc="0" dirty="0">
                <a:ln/>
                <a:solidFill>
                  <a:srgbClr val="002060"/>
                </a:solidFill>
                <a:effectLst/>
              </a:rPr>
              <a:t>) for training purposes. If users do not have a production account, you can have them register for this as well</a:t>
            </a:r>
          </a:p>
        </p:txBody>
      </p:sp>
    </p:spTree>
    <p:extLst>
      <p:ext uri="{BB962C8B-B14F-4D97-AF65-F5344CB8AC3E}">
        <p14:creationId xmlns:p14="http://schemas.microsoft.com/office/powerpoint/2010/main" val="350256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AFD09-078F-4D26-9577-FC4C7E4F0991}"/>
              </a:ext>
            </a:extLst>
          </p:cNvPr>
          <p:cNvSpPr>
            <a:spLocks noGrp="1"/>
          </p:cNvSpPr>
          <p:nvPr>
            <p:ph type="sldNum" sz="quarter" idx="12"/>
          </p:nvPr>
        </p:nvSpPr>
        <p:spPr/>
        <p:txBody>
          <a:bodyPr/>
          <a:lstStyle/>
          <a:p>
            <a:fld id="{0142A9DF-29B1-422F-A49E-AA9FDE39EC51}" type="slidenum">
              <a:rPr lang="en-US" smtClean="0"/>
              <a:t>2</a:t>
            </a:fld>
            <a:endParaRPr lang="en-US"/>
          </a:p>
        </p:txBody>
      </p:sp>
      <p:sp>
        <p:nvSpPr>
          <p:cNvPr id="3" name="TextBox 2">
            <a:extLst>
              <a:ext uri="{FF2B5EF4-FFF2-40B4-BE49-F238E27FC236}">
                <a16:creationId xmlns:a16="http://schemas.microsoft.com/office/drawing/2014/main" id="{C7AAD94F-994D-48E3-A510-078430A11B4D}"/>
              </a:ext>
            </a:extLst>
          </p:cNvPr>
          <p:cNvSpPr txBox="1"/>
          <p:nvPr/>
        </p:nvSpPr>
        <p:spPr>
          <a:xfrm>
            <a:off x="3246538" y="3893"/>
            <a:ext cx="5450348" cy="769441"/>
          </a:xfrm>
          <a:prstGeom prst="rect">
            <a:avLst/>
          </a:prstGeom>
          <a:noFill/>
        </p:spPr>
        <p:txBody>
          <a:bodyPr wrap="square" rtlCol="0">
            <a:spAutoFit/>
          </a:bodyPr>
          <a:lstStyle/>
          <a:p>
            <a:r>
              <a:rPr lang="en-US" sz="4400" b="1" dirty="0">
                <a:solidFill>
                  <a:srgbClr val="002060"/>
                </a:solidFill>
              </a:rPr>
              <a:t>Welcome and Agenda</a:t>
            </a:r>
          </a:p>
        </p:txBody>
      </p:sp>
      <p:sp>
        <p:nvSpPr>
          <p:cNvPr id="8" name="TextBox 7">
            <a:extLst>
              <a:ext uri="{FF2B5EF4-FFF2-40B4-BE49-F238E27FC236}">
                <a16:creationId xmlns:a16="http://schemas.microsoft.com/office/drawing/2014/main" id="{B595CF65-CF76-4780-AD2A-DB6C06FCF9DD}"/>
              </a:ext>
            </a:extLst>
          </p:cNvPr>
          <p:cNvSpPr txBox="1"/>
          <p:nvPr/>
        </p:nvSpPr>
        <p:spPr>
          <a:xfrm>
            <a:off x="4548691" y="828288"/>
            <a:ext cx="6133164" cy="2308324"/>
          </a:xfrm>
          <a:prstGeom prst="rect">
            <a:avLst/>
          </a:prstGeom>
          <a:noFill/>
        </p:spPr>
        <p:txBody>
          <a:bodyPr wrap="square" rtlCol="0">
            <a:spAutoFit/>
          </a:bodyPr>
          <a:lstStyle/>
          <a:p>
            <a:pPr marL="342900" indent="-342900">
              <a:buFont typeface="Wingdings" panose="05000000000000000000" pitchFamily="2" charset="2"/>
              <a:buChar char="q"/>
            </a:pPr>
            <a:r>
              <a:rPr lang="en-US" sz="2400" dirty="0">
                <a:solidFill>
                  <a:srgbClr val="002060"/>
                </a:solidFill>
              </a:rPr>
              <a:t>Introduction</a:t>
            </a:r>
          </a:p>
          <a:p>
            <a:pPr marL="342900" indent="-342900">
              <a:buFont typeface="Wingdings" panose="05000000000000000000" pitchFamily="2" charset="2"/>
              <a:buChar char="q"/>
            </a:pPr>
            <a:r>
              <a:rPr lang="en-US" sz="2400" dirty="0">
                <a:solidFill>
                  <a:srgbClr val="002060"/>
                </a:solidFill>
              </a:rPr>
              <a:t>Training Course Goals</a:t>
            </a:r>
          </a:p>
          <a:p>
            <a:pPr marL="342900" indent="-342900">
              <a:buFont typeface="Wingdings" panose="05000000000000000000" pitchFamily="2" charset="2"/>
              <a:buChar char="q"/>
            </a:pPr>
            <a:r>
              <a:rPr lang="en-US" sz="2400" dirty="0">
                <a:solidFill>
                  <a:srgbClr val="002060"/>
                </a:solidFill>
              </a:rPr>
              <a:t>Housekeeping</a:t>
            </a:r>
          </a:p>
          <a:p>
            <a:pPr marL="342900" indent="-342900">
              <a:buFont typeface="Wingdings" panose="05000000000000000000" pitchFamily="2" charset="2"/>
              <a:buChar char="q"/>
            </a:pPr>
            <a:r>
              <a:rPr lang="en-US" sz="2400" dirty="0">
                <a:solidFill>
                  <a:srgbClr val="002060"/>
                </a:solidFill>
              </a:rPr>
              <a:t>RMI Getting Started</a:t>
            </a:r>
          </a:p>
          <a:p>
            <a:pPr marL="342900" indent="-342900">
              <a:buFont typeface="Wingdings" panose="05000000000000000000" pitchFamily="2" charset="2"/>
              <a:buChar char="q"/>
            </a:pPr>
            <a:r>
              <a:rPr lang="en-US" sz="2400" dirty="0">
                <a:solidFill>
                  <a:srgbClr val="002060"/>
                </a:solidFill>
              </a:rPr>
              <a:t>RMI Overview </a:t>
            </a:r>
          </a:p>
          <a:p>
            <a:pPr marL="342900" indent="-342900">
              <a:buFont typeface="Wingdings" panose="05000000000000000000" pitchFamily="2" charset="2"/>
              <a:buChar char="q"/>
            </a:pPr>
            <a:r>
              <a:rPr lang="en-US" sz="2400" dirty="0">
                <a:solidFill>
                  <a:srgbClr val="002060"/>
                </a:solidFill>
              </a:rPr>
              <a:t>RMI-My Account Overview </a:t>
            </a:r>
          </a:p>
        </p:txBody>
      </p:sp>
    </p:spTree>
    <p:extLst>
      <p:ext uri="{BB962C8B-B14F-4D97-AF65-F5344CB8AC3E}">
        <p14:creationId xmlns:p14="http://schemas.microsoft.com/office/powerpoint/2010/main" val="210857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D064-6715-440E-AC3F-B9329CA34B5C}"/>
              </a:ext>
            </a:extLst>
          </p:cNvPr>
          <p:cNvSpPr>
            <a:spLocks noGrp="1"/>
          </p:cNvSpPr>
          <p:nvPr>
            <p:ph type="title"/>
          </p:nvPr>
        </p:nvSpPr>
        <p:spPr>
          <a:xfrm>
            <a:off x="148086" y="297271"/>
            <a:ext cx="11961056" cy="653934"/>
          </a:xfrm>
        </p:spPr>
        <p:txBody>
          <a:bodyPr/>
          <a:lstStyle/>
          <a:p>
            <a:pPr algn="ctr"/>
            <a:r>
              <a:rPr lang="en-US" b="1" dirty="0">
                <a:solidFill>
                  <a:srgbClr val="002060"/>
                </a:solidFill>
                <a:latin typeface="+mn-lt"/>
              </a:rPr>
              <a:t>Module 1: RMI Getting Started</a:t>
            </a:r>
            <a:br>
              <a:rPr lang="en-US" b="1" dirty="0">
                <a:solidFill>
                  <a:srgbClr val="002060"/>
                </a:solidFill>
                <a:latin typeface="+mn-lt"/>
              </a:rPr>
            </a:br>
            <a:endParaRPr lang="en-US" b="1" dirty="0">
              <a:solidFill>
                <a:srgbClr val="002060"/>
              </a:solidFill>
              <a:latin typeface="+mn-lt"/>
            </a:endParaRPr>
          </a:p>
        </p:txBody>
      </p:sp>
      <p:sp>
        <p:nvSpPr>
          <p:cNvPr id="4" name="Slide Number Placeholder 3">
            <a:extLst>
              <a:ext uri="{FF2B5EF4-FFF2-40B4-BE49-F238E27FC236}">
                <a16:creationId xmlns:a16="http://schemas.microsoft.com/office/drawing/2014/main" id="{03E5D222-AAF5-4EFD-AF64-5036A1B63030}"/>
              </a:ext>
            </a:extLst>
          </p:cNvPr>
          <p:cNvSpPr>
            <a:spLocks noGrp="1"/>
          </p:cNvSpPr>
          <p:nvPr>
            <p:ph type="sldNum" sz="quarter" idx="12"/>
          </p:nvPr>
        </p:nvSpPr>
        <p:spPr/>
        <p:txBody>
          <a:bodyPr/>
          <a:lstStyle/>
          <a:p>
            <a:fld id="{0142A9DF-29B1-422F-A49E-AA9FDE39EC51}" type="slidenum">
              <a:rPr lang="en-US" smtClean="0"/>
              <a:t>3</a:t>
            </a:fld>
            <a:endParaRPr lang="en-US"/>
          </a:p>
        </p:txBody>
      </p:sp>
      <p:sp>
        <p:nvSpPr>
          <p:cNvPr id="5" name="Content Placeholder 2">
            <a:extLst>
              <a:ext uri="{FF2B5EF4-FFF2-40B4-BE49-F238E27FC236}">
                <a16:creationId xmlns:a16="http://schemas.microsoft.com/office/drawing/2014/main" id="{85FE06CB-D132-4E3F-B97D-61D74E3EBE0F}"/>
              </a:ext>
            </a:extLst>
          </p:cNvPr>
          <p:cNvSpPr txBox="1">
            <a:spLocks/>
          </p:cNvSpPr>
          <p:nvPr/>
        </p:nvSpPr>
        <p:spPr>
          <a:xfrm>
            <a:off x="4059314" y="1705781"/>
            <a:ext cx="5178204" cy="272306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dirty="0">
                <a:solidFill>
                  <a:srgbClr val="002060"/>
                </a:solidFill>
                <a:cs typeface="Calibri"/>
              </a:rPr>
              <a:t>This module will walk users through:</a:t>
            </a:r>
          </a:p>
          <a:p>
            <a:pPr lvl="1">
              <a:lnSpc>
                <a:spcPct val="100000"/>
              </a:lnSpc>
              <a:buFont typeface="Wingdings" panose="05000000000000000000" pitchFamily="2" charset="2"/>
              <a:buChar char="q"/>
            </a:pPr>
            <a:r>
              <a:rPr lang="en-US" dirty="0">
                <a:solidFill>
                  <a:srgbClr val="002060"/>
                </a:solidFill>
                <a:cs typeface="Calibri"/>
              </a:rPr>
              <a:t> Accessing RMI</a:t>
            </a:r>
          </a:p>
          <a:p>
            <a:pPr lvl="1">
              <a:lnSpc>
                <a:spcPct val="100000"/>
              </a:lnSpc>
              <a:buFont typeface="Wingdings" panose="05000000000000000000" pitchFamily="2" charset="2"/>
              <a:buChar char="q"/>
            </a:pPr>
            <a:r>
              <a:rPr lang="en-US" dirty="0">
                <a:solidFill>
                  <a:srgbClr val="002060"/>
                </a:solidFill>
                <a:cs typeface="Calibri"/>
              </a:rPr>
              <a:t> Register for an account </a:t>
            </a:r>
          </a:p>
          <a:p>
            <a:pPr lvl="1">
              <a:lnSpc>
                <a:spcPct val="100000"/>
              </a:lnSpc>
              <a:buFont typeface="Wingdings" panose="05000000000000000000" pitchFamily="2" charset="2"/>
              <a:buChar char="q"/>
            </a:pPr>
            <a:r>
              <a:rPr lang="en-US" dirty="0">
                <a:solidFill>
                  <a:srgbClr val="002060"/>
                </a:solidFill>
                <a:cs typeface="Calibri"/>
              </a:rPr>
              <a:t> Request roles</a:t>
            </a:r>
          </a:p>
          <a:p>
            <a:pPr lvl="1">
              <a:lnSpc>
                <a:spcPct val="100000"/>
              </a:lnSpc>
              <a:buFont typeface="Wingdings" panose="05000000000000000000" pitchFamily="2" charset="2"/>
              <a:buChar char="q"/>
            </a:pPr>
            <a:r>
              <a:rPr lang="en-US" dirty="0">
                <a:solidFill>
                  <a:srgbClr val="002060"/>
                </a:solidFill>
                <a:cs typeface="Calibri"/>
              </a:rPr>
              <a:t> Basic system navigation</a:t>
            </a:r>
          </a:p>
          <a:p>
            <a:pPr lvl="1">
              <a:lnSpc>
                <a:spcPct val="100000"/>
              </a:lnSpc>
              <a:buFont typeface="Wingdings" panose="05000000000000000000" pitchFamily="2" charset="2"/>
              <a:buChar char="q"/>
            </a:pPr>
            <a:r>
              <a:rPr lang="en-US" dirty="0">
                <a:solidFill>
                  <a:srgbClr val="002060"/>
                </a:solidFill>
                <a:cs typeface="Calibri"/>
              </a:rPr>
              <a:t> Hands-on practice</a:t>
            </a:r>
          </a:p>
          <a:p>
            <a:pPr marL="0" indent="0">
              <a:lnSpc>
                <a:spcPct val="100000"/>
              </a:lnSpc>
              <a:buFont typeface="Arial" panose="020B0604020202020204" pitchFamily="34" charset="0"/>
              <a:buNone/>
            </a:pPr>
            <a:endParaRPr lang="en-US" sz="2000" dirty="0">
              <a:solidFill>
                <a:srgbClr val="002060"/>
              </a:solidFill>
              <a:cs typeface="Calibri"/>
            </a:endParaRPr>
          </a:p>
          <a:p>
            <a:pPr marL="0" indent="0">
              <a:lnSpc>
                <a:spcPct val="100000"/>
              </a:lnSpc>
              <a:buFont typeface="Arial" panose="020B0604020202020204" pitchFamily="34" charset="0"/>
              <a:buNone/>
            </a:pPr>
            <a:endParaRPr lang="en-US" sz="2000" dirty="0">
              <a:solidFill>
                <a:srgbClr val="002060"/>
              </a:solidFill>
            </a:endParaRPr>
          </a:p>
          <a:p>
            <a:pPr marL="0" indent="0">
              <a:lnSpc>
                <a:spcPct val="100000"/>
              </a:lnSpc>
              <a:buFont typeface="Arial" panose="020B0604020202020204" pitchFamily="34" charset="0"/>
              <a:buNone/>
            </a:pPr>
            <a:endParaRPr lang="en-US" sz="2000" dirty="0">
              <a:solidFill>
                <a:srgbClr val="002060"/>
              </a:solidFill>
              <a:cs typeface="Calibri"/>
            </a:endParaRPr>
          </a:p>
        </p:txBody>
      </p:sp>
    </p:spTree>
    <p:extLst>
      <p:ext uri="{BB962C8B-B14F-4D97-AF65-F5344CB8AC3E}">
        <p14:creationId xmlns:p14="http://schemas.microsoft.com/office/powerpoint/2010/main" val="124883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F4A70D-3EBD-458A-8C8A-574680C8282B}"/>
              </a:ext>
            </a:extLst>
          </p:cNvPr>
          <p:cNvSpPr/>
          <p:nvPr/>
        </p:nvSpPr>
        <p:spPr>
          <a:xfrm>
            <a:off x="3542573" y="0"/>
            <a:ext cx="4062331"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rgbClr val="002060"/>
                </a:solidFill>
                <a:effectLst/>
              </a:rPr>
              <a:t>Important Notes</a:t>
            </a:r>
          </a:p>
        </p:txBody>
      </p:sp>
      <p:sp>
        <p:nvSpPr>
          <p:cNvPr id="2" name="Slide Number Placeholder 1">
            <a:extLst>
              <a:ext uri="{FF2B5EF4-FFF2-40B4-BE49-F238E27FC236}">
                <a16:creationId xmlns:a16="http://schemas.microsoft.com/office/drawing/2014/main" id="{5170EB8A-609B-4926-B239-492CFDBA22E1}"/>
              </a:ext>
            </a:extLst>
          </p:cNvPr>
          <p:cNvSpPr>
            <a:spLocks noGrp="1"/>
          </p:cNvSpPr>
          <p:nvPr>
            <p:ph type="sldNum" sz="quarter" idx="12"/>
          </p:nvPr>
        </p:nvSpPr>
        <p:spPr/>
        <p:txBody>
          <a:bodyPr/>
          <a:lstStyle/>
          <a:p>
            <a:fld id="{0142A9DF-29B1-422F-A49E-AA9FDE39EC51}" type="slidenum">
              <a:rPr lang="en-US" smtClean="0"/>
              <a:t>4</a:t>
            </a:fld>
            <a:endParaRPr lang="en-US"/>
          </a:p>
        </p:txBody>
      </p:sp>
      <p:sp>
        <p:nvSpPr>
          <p:cNvPr id="5" name="Content Placeholder 5">
            <a:extLst>
              <a:ext uri="{FF2B5EF4-FFF2-40B4-BE49-F238E27FC236}">
                <a16:creationId xmlns:a16="http://schemas.microsoft.com/office/drawing/2014/main" id="{35D2F9FF-52B5-4114-8057-FA3AD1496E93}"/>
              </a:ext>
            </a:extLst>
          </p:cNvPr>
          <p:cNvSpPr txBox="1">
            <a:spLocks/>
          </p:cNvSpPr>
          <p:nvPr/>
        </p:nvSpPr>
        <p:spPr>
          <a:xfrm>
            <a:off x="993661" y="923814"/>
            <a:ext cx="10787213" cy="50103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400" b="1" dirty="0">
                <a:solidFill>
                  <a:srgbClr val="002060"/>
                </a:solidFill>
              </a:rPr>
              <a:t>RMI-SIR is a shared application with Air Force Safety Automated system</a:t>
            </a:r>
          </a:p>
          <a:p>
            <a:pPr>
              <a:buFont typeface="Wingdings" panose="05000000000000000000" pitchFamily="2" charset="2"/>
              <a:buChar char="q"/>
            </a:pPr>
            <a:r>
              <a:rPr lang="en-US" sz="2400" b="1" dirty="0">
                <a:solidFill>
                  <a:srgbClr val="002060"/>
                </a:solidFill>
              </a:rPr>
              <a:t>To access RMI (Production Site aka PROD)</a:t>
            </a:r>
          </a:p>
          <a:p>
            <a:pPr lvl="1">
              <a:buFont typeface="Wingdings" panose="05000000000000000000" pitchFamily="2" charset="2"/>
              <a:buChar char="§"/>
            </a:pPr>
            <a:r>
              <a:rPr lang="en-US" sz="2000" dirty="0">
                <a:solidFill>
                  <a:srgbClr val="002060"/>
                </a:solidFill>
              </a:rPr>
              <a:t>Navigate via the AFSAS URL: </a:t>
            </a:r>
            <a:r>
              <a:rPr lang="en-US" sz="2000" b="1" dirty="0">
                <a:solidFill>
                  <a:srgbClr val="002060"/>
                </a:solidFill>
                <a:hlinkClick r:id="rId3">
                  <a:extLst>
                    <a:ext uri="{A12FA001-AC4F-418D-AE19-62706E023703}">
                      <ahyp:hlinkClr xmlns:ahyp="http://schemas.microsoft.com/office/drawing/2018/hyperlinkcolor" xmlns="" val="tx"/>
                    </a:ext>
                  </a:extLst>
                </a:hlinkClick>
              </a:rPr>
              <a:t>https://afsas.safety.af.mil</a:t>
            </a:r>
            <a:r>
              <a:rPr lang="en-US" sz="2000" b="1" dirty="0">
                <a:solidFill>
                  <a:srgbClr val="002060"/>
                </a:solidFill>
              </a:rPr>
              <a:t>  </a:t>
            </a:r>
          </a:p>
          <a:p>
            <a:pPr>
              <a:buFont typeface="Wingdings" panose="05000000000000000000" pitchFamily="2" charset="2"/>
              <a:buChar char="q"/>
            </a:pPr>
            <a:r>
              <a:rPr lang="en-US" sz="2400" b="1" dirty="0">
                <a:solidFill>
                  <a:srgbClr val="002060"/>
                </a:solidFill>
              </a:rPr>
              <a:t>To access the </a:t>
            </a:r>
            <a:r>
              <a:rPr lang="en-US" sz="2400" b="1" dirty="0">
                <a:solidFill>
                  <a:srgbClr val="FF0000"/>
                </a:solidFill>
              </a:rPr>
              <a:t>RMI Training/Testing Site</a:t>
            </a:r>
            <a:r>
              <a:rPr lang="en-US" sz="2400" b="1" dirty="0">
                <a:solidFill>
                  <a:srgbClr val="002060"/>
                </a:solidFill>
              </a:rPr>
              <a:t> (Simulation aka SIM) </a:t>
            </a:r>
          </a:p>
          <a:p>
            <a:pPr lvl="1">
              <a:buFont typeface="Wingdings" panose="05000000000000000000" pitchFamily="2" charset="2"/>
              <a:buChar char="§"/>
            </a:pPr>
            <a:r>
              <a:rPr lang="en-US" sz="2000" dirty="0">
                <a:solidFill>
                  <a:srgbClr val="002060"/>
                </a:solidFill>
              </a:rPr>
              <a:t>Navigate via the Simulator URL: </a:t>
            </a:r>
            <a:r>
              <a:rPr lang="en-US" sz="2000" b="1" dirty="0">
                <a:solidFill>
                  <a:srgbClr val="002060"/>
                </a:solidFill>
                <a:hlinkClick r:id="rId4">
                  <a:extLst>
                    <a:ext uri="{A12FA001-AC4F-418D-AE19-62706E023703}">
                      <ahyp:hlinkClr xmlns:ahyp="http://schemas.microsoft.com/office/drawing/2018/hyperlinkcolor" xmlns="" val="tx"/>
                    </a:ext>
                  </a:extLst>
                </a:hlinkClick>
              </a:rPr>
              <a:t>https://sim.afsas.safety.af.mil</a:t>
            </a:r>
            <a:r>
              <a:rPr lang="en-US" sz="2000" b="1" dirty="0">
                <a:solidFill>
                  <a:srgbClr val="002060"/>
                </a:solidFill>
              </a:rPr>
              <a:t> </a:t>
            </a:r>
          </a:p>
          <a:p>
            <a:pPr lvl="1">
              <a:buFont typeface="Wingdings" panose="05000000000000000000" pitchFamily="2" charset="2"/>
              <a:buChar char="§"/>
            </a:pPr>
            <a:r>
              <a:rPr lang="en-US" sz="2000" dirty="0">
                <a:solidFill>
                  <a:srgbClr val="FF0000"/>
                </a:solidFill>
              </a:rPr>
              <a:t>This site contains fictious data and is for training purposes only.</a:t>
            </a:r>
          </a:p>
          <a:p>
            <a:pPr>
              <a:buFont typeface="Wingdings" panose="05000000000000000000" pitchFamily="2" charset="2"/>
              <a:buChar char="q"/>
            </a:pPr>
            <a:r>
              <a:rPr lang="en-US" sz="2400" b="1" dirty="0">
                <a:solidFill>
                  <a:srgbClr val="002060"/>
                </a:solidFill>
              </a:rPr>
              <a:t> RMI Production Site and RMI Training/Testing Site (SIM) are NOT linked and are independent of each other. </a:t>
            </a:r>
          </a:p>
          <a:p>
            <a:pPr lvl="1">
              <a:buFont typeface="Wingdings" panose="05000000000000000000" pitchFamily="2" charset="2"/>
              <a:buChar char="§"/>
            </a:pPr>
            <a:r>
              <a:rPr lang="en-US" sz="2000" dirty="0">
                <a:solidFill>
                  <a:srgbClr val="002060"/>
                </a:solidFill>
              </a:rPr>
              <a:t>Users will be required to complete the self-registration process for each site, and roles will need to be assigned as required for each account. </a:t>
            </a:r>
            <a:r>
              <a:rPr lang="en-US" sz="2000" dirty="0">
                <a:solidFill>
                  <a:srgbClr val="FF0000"/>
                </a:solidFill>
              </a:rPr>
              <a:t>Be sure to verify the URL as these sites look identical! </a:t>
            </a:r>
            <a:r>
              <a:rPr lang="en-US" sz="2000" dirty="0">
                <a:solidFill>
                  <a:srgbClr val="002060"/>
                </a:solidFill>
              </a:rPr>
              <a:t> The RMI logo will display “Simulator” when logged into the Simulation URL. </a:t>
            </a:r>
          </a:p>
          <a:p>
            <a:pPr marL="0" indent="0">
              <a:buFont typeface="Arial" panose="020B0604020202020204" pitchFamily="34" charset="0"/>
              <a:buNone/>
            </a:pPr>
            <a:r>
              <a:rPr lang="en-US" sz="2667" dirty="0">
                <a:solidFill>
                  <a:srgbClr val="002060"/>
                </a:solidFill>
              </a:rPr>
              <a:t> </a:t>
            </a:r>
          </a:p>
        </p:txBody>
      </p:sp>
    </p:spTree>
    <p:extLst>
      <p:ext uri="{BB962C8B-B14F-4D97-AF65-F5344CB8AC3E}">
        <p14:creationId xmlns:p14="http://schemas.microsoft.com/office/powerpoint/2010/main" val="188096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F4A70D-3EBD-458A-8C8A-574680C8282B}"/>
              </a:ext>
            </a:extLst>
          </p:cNvPr>
          <p:cNvSpPr/>
          <p:nvPr/>
        </p:nvSpPr>
        <p:spPr>
          <a:xfrm>
            <a:off x="4482417" y="143060"/>
            <a:ext cx="322716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rgbClr val="002060"/>
                </a:solidFill>
                <a:effectLst/>
              </a:rPr>
              <a:t>RMI Module </a:t>
            </a:r>
          </a:p>
        </p:txBody>
      </p:sp>
      <p:sp>
        <p:nvSpPr>
          <p:cNvPr id="2" name="Slide Number Placeholder 1">
            <a:extLst>
              <a:ext uri="{FF2B5EF4-FFF2-40B4-BE49-F238E27FC236}">
                <a16:creationId xmlns:a16="http://schemas.microsoft.com/office/drawing/2014/main" id="{5170EB8A-609B-4926-B239-492CFDBA22E1}"/>
              </a:ext>
            </a:extLst>
          </p:cNvPr>
          <p:cNvSpPr>
            <a:spLocks noGrp="1"/>
          </p:cNvSpPr>
          <p:nvPr>
            <p:ph type="sldNum" sz="quarter" idx="12"/>
          </p:nvPr>
        </p:nvSpPr>
        <p:spPr/>
        <p:txBody>
          <a:bodyPr/>
          <a:lstStyle/>
          <a:p>
            <a:fld id="{0142A9DF-29B1-422F-A49E-AA9FDE39EC51}" type="slidenum">
              <a:rPr lang="en-US" smtClean="0"/>
              <a:t>5</a:t>
            </a:fld>
            <a:endParaRPr lang="en-US"/>
          </a:p>
        </p:txBody>
      </p:sp>
      <p:sp>
        <p:nvSpPr>
          <p:cNvPr id="6" name="Rectangle 5">
            <a:extLst>
              <a:ext uri="{FF2B5EF4-FFF2-40B4-BE49-F238E27FC236}">
                <a16:creationId xmlns:a16="http://schemas.microsoft.com/office/drawing/2014/main" id="{2A08F16C-DC8D-4DA9-AC1A-FA606E5FFEAF}"/>
              </a:ext>
            </a:extLst>
          </p:cNvPr>
          <p:cNvSpPr/>
          <p:nvPr/>
        </p:nvSpPr>
        <p:spPr>
          <a:xfrm>
            <a:off x="3068581" y="1021209"/>
            <a:ext cx="5781964" cy="5078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700" b="1" cap="none" spc="0" dirty="0">
                <a:ln/>
                <a:solidFill>
                  <a:srgbClr val="002060"/>
                </a:solidFill>
                <a:effectLst/>
              </a:rPr>
              <a:t>Streamlined Incident Reporting (SIR) </a:t>
            </a:r>
          </a:p>
        </p:txBody>
      </p:sp>
      <p:sp>
        <p:nvSpPr>
          <p:cNvPr id="8" name="Rectangle 7">
            <a:extLst>
              <a:ext uri="{FF2B5EF4-FFF2-40B4-BE49-F238E27FC236}">
                <a16:creationId xmlns:a16="http://schemas.microsoft.com/office/drawing/2014/main" id="{A75D5FF3-31B7-497D-980D-20C64F461276}"/>
              </a:ext>
            </a:extLst>
          </p:cNvPr>
          <p:cNvSpPr/>
          <p:nvPr/>
        </p:nvSpPr>
        <p:spPr>
          <a:xfrm>
            <a:off x="2557894" y="2487612"/>
            <a:ext cx="7623545" cy="424731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buFont typeface="Wingdings" panose="05000000000000000000" pitchFamily="2" charset="2"/>
              <a:buChar char="q"/>
            </a:pPr>
            <a:r>
              <a:rPr lang="en-US" sz="2200" b="1" cap="none" spc="0" dirty="0">
                <a:ln/>
                <a:solidFill>
                  <a:srgbClr val="002060"/>
                </a:solidFill>
                <a:effectLst/>
              </a:rPr>
              <a:t>Roles </a:t>
            </a:r>
            <a:r>
              <a:rPr lang="en-US" sz="2200" b="1" dirty="0">
                <a:ln/>
                <a:solidFill>
                  <a:srgbClr val="002060"/>
                </a:solidFill>
              </a:rPr>
              <a:t>granted</a:t>
            </a:r>
            <a:r>
              <a:rPr lang="en-US" sz="2200" b="1" cap="none" spc="0" dirty="0">
                <a:ln/>
                <a:solidFill>
                  <a:srgbClr val="002060"/>
                </a:solidFill>
                <a:effectLst/>
              </a:rPr>
              <a:t> by User Administrators assigned at each UIC</a:t>
            </a:r>
          </a:p>
          <a:p>
            <a:pPr marL="342900" indent="-342900">
              <a:buFont typeface="Wingdings" panose="05000000000000000000" pitchFamily="2" charset="2"/>
              <a:buChar char="q"/>
            </a:pPr>
            <a:r>
              <a:rPr lang="en-US" sz="2200" b="1" dirty="0">
                <a:ln/>
                <a:solidFill>
                  <a:srgbClr val="002060"/>
                </a:solidFill>
              </a:rPr>
              <a:t>Access SIR via SAFETY on the RMI Homepage left-hand menu</a:t>
            </a:r>
          </a:p>
          <a:p>
            <a:pPr marL="342900" indent="-342900">
              <a:buFont typeface="Wingdings" panose="05000000000000000000" pitchFamily="2" charset="2"/>
              <a:buChar char="q"/>
            </a:pPr>
            <a:r>
              <a:rPr lang="en-US" sz="2200" b="1" cap="none" spc="0" dirty="0">
                <a:ln/>
                <a:solidFill>
                  <a:srgbClr val="002060"/>
                </a:solidFill>
                <a:effectLst/>
              </a:rPr>
              <a:t>Echelon II Administrators will authorize roles</a:t>
            </a:r>
          </a:p>
          <a:p>
            <a:pPr>
              <a:buFont typeface="Wingdings" panose="05000000000000000000" pitchFamily="2" charset="2"/>
              <a:buChar char="q"/>
            </a:pPr>
            <a:r>
              <a:rPr lang="en-US" sz="2200" b="1" dirty="0">
                <a:solidFill>
                  <a:srgbClr val="002060"/>
                </a:solidFill>
              </a:rPr>
              <a:t> RMI requires an elevated account. </a:t>
            </a:r>
          </a:p>
          <a:p>
            <a:pPr lvl="1">
              <a:buFont typeface="Wingdings" panose="05000000000000000000" pitchFamily="2" charset="2"/>
              <a:buChar char="§"/>
            </a:pPr>
            <a:r>
              <a:rPr lang="en-US" sz="2000" dirty="0">
                <a:solidFill>
                  <a:srgbClr val="002060"/>
                </a:solidFill>
              </a:rPr>
              <a:t>Users will request roles during self-registration; however, roles will not appear until the </a:t>
            </a:r>
            <a:r>
              <a:rPr lang="en-US" sz="2000" u="sng" dirty="0">
                <a:solidFill>
                  <a:srgbClr val="002060"/>
                </a:solidFill>
              </a:rPr>
              <a:t>User Administrator</a:t>
            </a:r>
            <a:r>
              <a:rPr lang="en-US" sz="2000" dirty="0">
                <a:solidFill>
                  <a:srgbClr val="002060"/>
                </a:solidFill>
              </a:rPr>
              <a:t> grants approval for the requested roles. </a:t>
            </a:r>
          </a:p>
          <a:p>
            <a:pPr>
              <a:buFont typeface="Wingdings" panose="05000000000000000000" pitchFamily="2" charset="2"/>
              <a:buChar char="q"/>
            </a:pPr>
            <a:r>
              <a:rPr lang="en-US" sz="2200" b="1" dirty="0">
                <a:solidFill>
                  <a:srgbClr val="002060"/>
                </a:solidFill>
              </a:rPr>
              <a:t> Justification is required for all elevated accounts. </a:t>
            </a:r>
          </a:p>
          <a:p>
            <a:pPr lvl="1">
              <a:buFont typeface="Wingdings" panose="05000000000000000000" pitchFamily="2" charset="2"/>
              <a:buChar char="§"/>
            </a:pPr>
            <a:r>
              <a:rPr lang="en-US" sz="2000" dirty="0">
                <a:solidFill>
                  <a:srgbClr val="002060"/>
                </a:solidFill>
              </a:rPr>
              <a:t>Users must provide a detailed and meaningful justification addressing “why” they require access to RMI, and the roles requested.  The more detailed the explanation the faster your User Administrator can process the role requests.</a:t>
            </a:r>
          </a:p>
          <a:p>
            <a:pPr marL="285750" indent="-285750">
              <a:buFont typeface="Wingdings" panose="05000000000000000000" pitchFamily="2" charset="2"/>
              <a:buChar char="§"/>
            </a:pPr>
            <a:endParaRPr lang="en-US" sz="2000" cap="none" spc="0" dirty="0">
              <a:ln/>
              <a:solidFill>
                <a:srgbClr val="002060"/>
              </a:solidFill>
              <a:effectLst/>
            </a:endParaRPr>
          </a:p>
        </p:txBody>
      </p:sp>
      <p:sp>
        <p:nvSpPr>
          <p:cNvPr id="11" name="Rectangle 10">
            <a:extLst>
              <a:ext uri="{FF2B5EF4-FFF2-40B4-BE49-F238E27FC236}">
                <a16:creationId xmlns:a16="http://schemas.microsoft.com/office/drawing/2014/main" id="{CE567DE8-0266-4353-8DDC-262F2F1F889D}"/>
              </a:ext>
            </a:extLst>
          </p:cNvPr>
          <p:cNvSpPr/>
          <p:nvPr/>
        </p:nvSpPr>
        <p:spPr>
          <a:xfrm>
            <a:off x="1768044" y="1592827"/>
            <a:ext cx="9203244"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a:ln/>
                <a:solidFill>
                  <a:srgbClr val="FF0000"/>
                </a:solidFill>
              </a:rPr>
              <a:t>SIR is a module within RMI utilized to create, finalize, and search event investigations as well as access analytics regarding event investigations</a:t>
            </a:r>
          </a:p>
        </p:txBody>
      </p:sp>
    </p:spTree>
    <p:extLst>
      <p:ext uri="{BB962C8B-B14F-4D97-AF65-F5344CB8AC3E}">
        <p14:creationId xmlns:p14="http://schemas.microsoft.com/office/powerpoint/2010/main" val="52529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450F2-870A-474A-900E-FCED75137A39}"/>
              </a:ext>
            </a:extLst>
          </p:cNvPr>
          <p:cNvSpPr/>
          <p:nvPr/>
        </p:nvSpPr>
        <p:spPr>
          <a:xfrm>
            <a:off x="2843248" y="108971"/>
            <a:ext cx="6505499"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rgbClr val="002060"/>
                </a:solidFill>
                <a:effectLst/>
              </a:rPr>
              <a:t>RMI Roles and Permissions</a:t>
            </a:r>
          </a:p>
        </p:txBody>
      </p:sp>
      <p:sp>
        <p:nvSpPr>
          <p:cNvPr id="8" name="Slide Number Placeholder 7">
            <a:extLst>
              <a:ext uri="{FF2B5EF4-FFF2-40B4-BE49-F238E27FC236}">
                <a16:creationId xmlns:a16="http://schemas.microsoft.com/office/drawing/2014/main" id="{B36ED363-DDE7-44B8-9347-8895620B3684}"/>
              </a:ext>
            </a:extLst>
          </p:cNvPr>
          <p:cNvSpPr>
            <a:spLocks noGrp="1"/>
          </p:cNvSpPr>
          <p:nvPr>
            <p:ph type="sldNum" sz="quarter" idx="12"/>
          </p:nvPr>
        </p:nvSpPr>
        <p:spPr/>
        <p:txBody>
          <a:bodyPr/>
          <a:lstStyle/>
          <a:p>
            <a:fld id="{0142A9DF-29B1-422F-A49E-AA9FDE39EC51}" type="slidenum">
              <a:rPr lang="en-US" smtClean="0"/>
              <a:t>6</a:t>
            </a:fld>
            <a:endParaRPr lang="en-US" dirty="0"/>
          </a:p>
        </p:txBody>
      </p:sp>
      <p:sp>
        <p:nvSpPr>
          <p:cNvPr id="7" name="TextBox 6">
            <a:extLst>
              <a:ext uri="{FF2B5EF4-FFF2-40B4-BE49-F238E27FC236}">
                <a16:creationId xmlns:a16="http://schemas.microsoft.com/office/drawing/2014/main" id="{9A132AE7-8D17-4DDF-A840-AC59745304B1}"/>
              </a:ext>
            </a:extLst>
          </p:cNvPr>
          <p:cNvSpPr txBox="1"/>
          <p:nvPr/>
        </p:nvSpPr>
        <p:spPr>
          <a:xfrm>
            <a:off x="3227712" y="999782"/>
            <a:ext cx="7662909"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RMI is a role-based application.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The roles assigned will define access to modules, actions available and functions assigned in the workflow. </a:t>
            </a:r>
          </a:p>
        </p:txBody>
      </p:sp>
      <p:sp>
        <p:nvSpPr>
          <p:cNvPr id="6" name="TextBox 5">
            <a:extLst>
              <a:ext uri="{FF2B5EF4-FFF2-40B4-BE49-F238E27FC236}">
                <a16:creationId xmlns:a16="http://schemas.microsoft.com/office/drawing/2014/main" id="{6C4900DB-9651-46AE-98E0-C8BA71E6F8EB}"/>
              </a:ext>
            </a:extLst>
          </p:cNvPr>
          <p:cNvSpPr txBox="1"/>
          <p:nvPr/>
        </p:nvSpPr>
        <p:spPr>
          <a:xfrm>
            <a:off x="4117193" y="2231272"/>
            <a:ext cx="409810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Calibri" panose="020F0502020204030204"/>
                <a:ea typeface="+mn-ea"/>
                <a:cs typeface="+mn-cs"/>
              </a:rPr>
              <a:t>RMI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Calibri" panose="020F0502020204030204"/>
              </a:rPr>
              <a:t>Must create an account to access SIR  </a:t>
            </a:r>
            <a:endParaRPr kumimoji="0" lang="en-US" sz="200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E13A8FD-5A4A-4C01-A808-190C13FDE55D}"/>
              </a:ext>
            </a:extLst>
          </p:cNvPr>
          <p:cNvSpPr txBox="1"/>
          <p:nvPr/>
        </p:nvSpPr>
        <p:spPr>
          <a:xfrm>
            <a:off x="3339107" y="4520739"/>
            <a:ext cx="5654271"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002060"/>
                </a:solidFill>
                <a:latin typeface="Calibri" panose="020F0502020204030204"/>
              </a:rPr>
              <a:t>SIR </a:t>
            </a:r>
            <a:endParaRPr kumimoji="0" lang="en-US" sz="3200" b="1"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Calibri" panose="020F0502020204030204"/>
              </a:rPr>
              <a:t>Must be assigned roles in RMI to be able to access Safety Module options.  Options available will vary based on roles assigned to the user.</a:t>
            </a:r>
            <a:endParaRPr kumimoji="0" lang="en-US" sz="200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F877C533-4D63-456B-8218-151A3ACF9E32}"/>
              </a:ext>
            </a:extLst>
          </p:cNvPr>
          <p:cNvSpPr/>
          <p:nvPr/>
        </p:nvSpPr>
        <p:spPr>
          <a:xfrm rot="5400000">
            <a:off x="5526264" y="3376027"/>
            <a:ext cx="1279958" cy="892509"/>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69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17C4AE-5E35-4976-8948-C53BA390CE26}"/>
              </a:ext>
            </a:extLst>
          </p:cNvPr>
          <p:cNvSpPr/>
          <p:nvPr/>
        </p:nvSpPr>
        <p:spPr>
          <a:xfrm>
            <a:off x="531223" y="74083"/>
            <a:ext cx="11129554" cy="769441"/>
          </a:xfrm>
          <a:prstGeom prst="rect">
            <a:avLst/>
          </a:prstGeom>
        </p:spPr>
        <p:txBody>
          <a:bodyPr wrap="square">
            <a:spAutoFit/>
          </a:bodyPr>
          <a:lstStyle/>
          <a:p>
            <a:pPr algn="ctr"/>
            <a:r>
              <a:rPr lang="en-US" sz="4400" b="1" dirty="0">
                <a:solidFill>
                  <a:srgbClr val="002060"/>
                </a:solidFill>
                <a:cs typeface="Calibri" panose="020F0502020204030204" pitchFamily="34" charset="0"/>
              </a:rPr>
              <a:t>Available Roles</a:t>
            </a:r>
          </a:p>
        </p:txBody>
      </p:sp>
      <p:sp>
        <p:nvSpPr>
          <p:cNvPr id="5" name="Slide Number Placeholder 4">
            <a:extLst>
              <a:ext uri="{FF2B5EF4-FFF2-40B4-BE49-F238E27FC236}">
                <a16:creationId xmlns:a16="http://schemas.microsoft.com/office/drawing/2014/main" id="{9D5F1CFD-01D5-4486-BBB0-B4BBF28555FE}"/>
              </a:ext>
            </a:extLst>
          </p:cNvPr>
          <p:cNvSpPr>
            <a:spLocks noGrp="1"/>
          </p:cNvSpPr>
          <p:nvPr>
            <p:ph type="sldNum" sz="quarter" idx="12"/>
          </p:nvPr>
        </p:nvSpPr>
        <p:spPr/>
        <p:txBody>
          <a:bodyPr/>
          <a:lstStyle/>
          <a:p>
            <a:fld id="{5AC2016E-6754-4D41-8EAF-4C7E4F1AA175}" type="slidenum">
              <a:rPr lang="en-US" smtClean="0"/>
              <a:t>7</a:t>
            </a:fld>
            <a:endParaRPr lang="en-US" dirty="0"/>
          </a:p>
        </p:txBody>
      </p:sp>
      <p:sp>
        <p:nvSpPr>
          <p:cNvPr id="6" name="TextBox 5">
            <a:extLst>
              <a:ext uri="{FF2B5EF4-FFF2-40B4-BE49-F238E27FC236}">
                <a16:creationId xmlns:a16="http://schemas.microsoft.com/office/drawing/2014/main" id="{15EB115D-C5EF-48FE-B911-7597528999AB}"/>
              </a:ext>
            </a:extLst>
          </p:cNvPr>
          <p:cNvSpPr txBox="1"/>
          <p:nvPr/>
        </p:nvSpPr>
        <p:spPr>
          <a:xfrm>
            <a:off x="358123" y="965727"/>
            <a:ext cx="11833877" cy="5632311"/>
          </a:xfrm>
          <a:prstGeom prst="rect">
            <a:avLst/>
          </a:prstGeom>
          <a:noFill/>
        </p:spPr>
        <p:txBody>
          <a:bodyPr wrap="square" rtlCol="0">
            <a:spAutoFit/>
          </a:bodyPr>
          <a:lstStyle/>
          <a:p>
            <a:pPr marL="342900" indent="-342900">
              <a:buFont typeface="Wingdings" panose="05000000000000000000" pitchFamily="2" charset="2"/>
              <a:buChar char="q"/>
            </a:pPr>
            <a:r>
              <a:rPr lang="en-US" sz="2000" b="1" dirty="0">
                <a:solidFill>
                  <a:srgbClr val="002060"/>
                </a:solidFill>
                <a:cs typeface="Calibri" panose="020F0502020204030204" pitchFamily="34" charset="0"/>
              </a:rPr>
              <a:t>EVENT INVESTIGATOR </a:t>
            </a:r>
          </a:p>
          <a:p>
            <a:r>
              <a:rPr lang="en-US" sz="2000" dirty="0">
                <a:solidFill>
                  <a:srgbClr val="002060"/>
                </a:solidFill>
                <a:cs typeface="Calibri" panose="020F0502020204030204" pitchFamily="34" charset="0"/>
              </a:rPr>
              <a:t>	This role grants you the ability to enter data for events for which you are assigned as an investigator </a:t>
            </a:r>
          </a:p>
          <a:p>
            <a:pPr marL="342900" indent="-342900">
              <a:buFont typeface="Wingdings" panose="05000000000000000000" pitchFamily="2" charset="2"/>
              <a:buChar char="q"/>
            </a:pPr>
            <a:r>
              <a:rPr lang="en-US" sz="2000" b="1" dirty="0">
                <a:solidFill>
                  <a:srgbClr val="002060"/>
                </a:solidFill>
                <a:cs typeface="Calibri" panose="020F0502020204030204" pitchFamily="34" charset="0"/>
              </a:rPr>
              <a:t>SAFETY INVESTIGATOR SUPERVISOR </a:t>
            </a:r>
          </a:p>
          <a:p>
            <a:r>
              <a:rPr lang="en-US" sz="2000" dirty="0">
                <a:solidFill>
                  <a:srgbClr val="002060"/>
                </a:solidFill>
                <a:cs typeface="Calibri" panose="020F0502020204030204" pitchFamily="34" charset="0"/>
              </a:rPr>
              <a:t>	This role grants you the ability to enter data for event investigations for which the convening authority 	is below your organization and in your chain of command</a:t>
            </a:r>
          </a:p>
          <a:p>
            <a:pPr marL="342900" indent="-342900">
              <a:buFont typeface="Wingdings" panose="05000000000000000000" pitchFamily="2" charset="2"/>
              <a:buChar char="q"/>
            </a:pPr>
            <a:r>
              <a:rPr lang="en-US" sz="2000" b="1" dirty="0">
                <a:solidFill>
                  <a:srgbClr val="002060"/>
                </a:solidFill>
                <a:cs typeface="Calibri" panose="020F0502020204030204" pitchFamily="34" charset="0"/>
              </a:rPr>
              <a:t>MESSAGE APPROVER</a:t>
            </a:r>
          </a:p>
          <a:p>
            <a:r>
              <a:rPr lang="en-US" sz="2000" dirty="0">
                <a:solidFill>
                  <a:srgbClr val="002060"/>
                </a:solidFill>
                <a:cs typeface="Calibri" panose="020F0502020204030204" pitchFamily="34" charset="0"/>
              </a:rPr>
              <a:t>	This role grants you the ability to review, approve, and release all messages for their organization 	and 	subordinate commands</a:t>
            </a:r>
          </a:p>
          <a:p>
            <a:pPr marL="342900" indent="-342900">
              <a:buFont typeface="Wingdings" panose="05000000000000000000" pitchFamily="2" charset="2"/>
              <a:buChar char="q"/>
            </a:pPr>
            <a:r>
              <a:rPr lang="en-US" sz="2000" b="1" dirty="0">
                <a:solidFill>
                  <a:srgbClr val="002060"/>
                </a:solidFill>
                <a:cs typeface="Calibri" panose="020F0502020204030204" pitchFamily="34" charset="0"/>
              </a:rPr>
              <a:t>RECOMMENDATIONS APPROVER</a:t>
            </a:r>
          </a:p>
          <a:p>
            <a:r>
              <a:rPr lang="en-US" sz="2000" dirty="0">
                <a:solidFill>
                  <a:srgbClr val="002060"/>
                </a:solidFill>
                <a:cs typeface="Calibri" panose="020F0502020204030204" pitchFamily="34" charset="0"/>
              </a:rPr>
              <a:t>	This role grants you the ability to approve closure of recommendations. The recommendation must 	have your organization assigned as an approval authority</a:t>
            </a:r>
          </a:p>
          <a:p>
            <a:pPr marL="342900" indent="-342900">
              <a:buFont typeface="Wingdings" panose="05000000000000000000" pitchFamily="2" charset="2"/>
              <a:buChar char="q"/>
            </a:pPr>
            <a:r>
              <a:rPr lang="en-US" sz="2000" b="1" dirty="0">
                <a:solidFill>
                  <a:srgbClr val="002060"/>
                </a:solidFill>
                <a:cs typeface="Calibri" panose="020F0502020204030204" pitchFamily="34" charset="0"/>
              </a:rPr>
              <a:t>QUALITY CONTROL: EVENT</a:t>
            </a:r>
          </a:p>
          <a:p>
            <a:r>
              <a:rPr lang="en-US" sz="2000" b="1" dirty="0">
                <a:solidFill>
                  <a:srgbClr val="002060"/>
                </a:solidFill>
                <a:cs typeface="Calibri" panose="020F0502020204030204" pitchFamily="34" charset="0"/>
              </a:rPr>
              <a:t>	</a:t>
            </a:r>
            <a:r>
              <a:rPr lang="en-US" sz="2000" dirty="0">
                <a:solidFill>
                  <a:srgbClr val="002060"/>
                </a:solidFill>
                <a:cs typeface="Calibri" panose="020F0502020204030204" pitchFamily="34" charset="0"/>
              </a:rPr>
              <a:t>This role grants you the ability to perform Quality Control functions such as accepting or rejecting an 	event message, and editing any open or closed event </a:t>
            </a:r>
            <a:r>
              <a:rPr lang="en-US" sz="2000" dirty="0">
                <a:solidFill>
                  <a:srgbClr val="FF0000"/>
                </a:solidFill>
                <a:cs typeface="Calibri" panose="020F0502020204030204" pitchFamily="34" charset="0"/>
              </a:rPr>
              <a:t>(Currently resides at NSC) </a:t>
            </a:r>
            <a:endParaRPr lang="en-US" sz="2000" dirty="0">
              <a:solidFill>
                <a:srgbClr val="002060"/>
              </a:solidFill>
              <a:cs typeface="Calibri" panose="020F0502020204030204" pitchFamily="34" charset="0"/>
            </a:endParaRPr>
          </a:p>
          <a:p>
            <a:pPr marL="342900" indent="-342900">
              <a:buFont typeface="Wingdings" panose="05000000000000000000" pitchFamily="2" charset="2"/>
              <a:buChar char="q"/>
            </a:pPr>
            <a:r>
              <a:rPr lang="en-US" sz="2000" b="1" dirty="0">
                <a:solidFill>
                  <a:srgbClr val="002060"/>
                </a:solidFill>
                <a:cs typeface="Calibri" panose="020F0502020204030204" pitchFamily="34" charset="0"/>
              </a:rPr>
              <a:t>MOFE</a:t>
            </a:r>
          </a:p>
          <a:p>
            <a:r>
              <a:rPr lang="en-US" sz="2000" b="1" dirty="0">
                <a:solidFill>
                  <a:srgbClr val="002060"/>
                </a:solidFill>
                <a:cs typeface="Calibri" panose="020F0502020204030204" pitchFamily="34" charset="0"/>
              </a:rPr>
              <a:t>	</a:t>
            </a:r>
            <a:r>
              <a:rPr lang="en-US" sz="2000" dirty="0">
                <a:solidFill>
                  <a:srgbClr val="002060"/>
                </a:solidFill>
                <a:cs typeface="Calibri" panose="020F0502020204030204" pitchFamily="34" charset="0"/>
              </a:rPr>
              <a:t>This role grants you the ability to prepare and release a Memorandum of Final Evaluation 	</a:t>
            </a:r>
            <a:r>
              <a:rPr lang="en-US" sz="2000" dirty="0">
                <a:solidFill>
                  <a:srgbClr val="FF0000"/>
                </a:solidFill>
                <a:cs typeface="Calibri" panose="020F0502020204030204" pitchFamily="34" charset="0"/>
              </a:rPr>
              <a:t>(Currently resides at NSC) </a:t>
            </a:r>
          </a:p>
          <a:p>
            <a:endParaRPr lang="en-US" sz="2000" dirty="0">
              <a:solidFill>
                <a:srgbClr val="002060"/>
              </a:solidFill>
              <a:cs typeface="Calibri" panose="020F0502020204030204" pitchFamily="34" charset="0"/>
            </a:endParaRPr>
          </a:p>
        </p:txBody>
      </p:sp>
    </p:spTree>
    <p:extLst>
      <p:ext uri="{BB962C8B-B14F-4D97-AF65-F5344CB8AC3E}">
        <p14:creationId xmlns:p14="http://schemas.microsoft.com/office/powerpoint/2010/main" val="147291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F4A70D-3EBD-458A-8C8A-574680C8282B}"/>
              </a:ext>
            </a:extLst>
          </p:cNvPr>
          <p:cNvSpPr/>
          <p:nvPr/>
        </p:nvSpPr>
        <p:spPr>
          <a:xfrm>
            <a:off x="1433238" y="-137836"/>
            <a:ext cx="8532563"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rgbClr val="002060"/>
                </a:solidFill>
                <a:effectLst/>
              </a:rPr>
              <a:t>Requesting an Account</a:t>
            </a:r>
          </a:p>
        </p:txBody>
      </p:sp>
      <p:sp>
        <p:nvSpPr>
          <p:cNvPr id="5" name="Slide Number Placeholder 4">
            <a:extLst>
              <a:ext uri="{FF2B5EF4-FFF2-40B4-BE49-F238E27FC236}">
                <a16:creationId xmlns:a16="http://schemas.microsoft.com/office/drawing/2014/main" id="{140C0C86-BB22-4E1A-9B22-8C531D1EEF0F}"/>
              </a:ext>
            </a:extLst>
          </p:cNvPr>
          <p:cNvSpPr>
            <a:spLocks noGrp="1"/>
          </p:cNvSpPr>
          <p:nvPr>
            <p:ph type="sldNum" sz="quarter" idx="12"/>
          </p:nvPr>
        </p:nvSpPr>
        <p:spPr/>
        <p:txBody>
          <a:bodyPr/>
          <a:lstStyle/>
          <a:p>
            <a:fld id="{0142A9DF-29B1-422F-A49E-AA9FDE39EC51}" type="slidenum">
              <a:rPr lang="en-US" smtClean="0"/>
              <a:t>8</a:t>
            </a:fld>
            <a:endParaRPr lang="en-US"/>
          </a:p>
        </p:txBody>
      </p:sp>
      <p:grpSp>
        <p:nvGrpSpPr>
          <p:cNvPr id="3" name="Group 2">
            <a:extLst>
              <a:ext uri="{FF2B5EF4-FFF2-40B4-BE49-F238E27FC236}">
                <a16:creationId xmlns:a16="http://schemas.microsoft.com/office/drawing/2014/main" id="{545DA1B5-28F9-4E8E-8122-B09EE7E82DAE}"/>
              </a:ext>
            </a:extLst>
          </p:cNvPr>
          <p:cNvGrpSpPr/>
          <p:nvPr/>
        </p:nvGrpSpPr>
        <p:grpSpPr>
          <a:xfrm>
            <a:off x="1614104" y="418026"/>
            <a:ext cx="9679138" cy="5976592"/>
            <a:chOff x="1614104" y="418026"/>
            <a:chExt cx="9679138" cy="5976592"/>
          </a:xfrm>
        </p:grpSpPr>
        <p:grpSp>
          <p:nvGrpSpPr>
            <p:cNvPr id="2" name="Group 1">
              <a:extLst>
                <a:ext uri="{FF2B5EF4-FFF2-40B4-BE49-F238E27FC236}">
                  <a16:creationId xmlns:a16="http://schemas.microsoft.com/office/drawing/2014/main" id="{4C2E6678-7F05-4414-B2EA-E7C2207199CC}"/>
                </a:ext>
              </a:extLst>
            </p:cNvPr>
            <p:cNvGrpSpPr/>
            <p:nvPr/>
          </p:nvGrpSpPr>
          <p:grpSpPr>
            <a:xfrm>
              <a:off x="1614104" y="418026"/>
              <a:ext cx="9679138" cy="5976592"/>
              <a:chOff x="1614104" y="418026"/>
              <a:chExt cx="9679138" cy="5976592"/>
            </a:xfrm>
          </p:grpSpPr>
          <p:grpSp>
            <p:nvGrpSpPr>
              <p:cNvPr id="30" name="Group 29">
                <a:extLst>
                  <a:ext uri="{FF2B5EF4-FFF2-40B4-BE49-F238E27FC236}">
                    <a16:creationId xmlns:a16="http://schemas.microsoft.com/office/drawing/2014/main" id="{7AFF088E-B5D6-4075-8EE4-9F9BA354B78A}"/>
                  </a:ext>
                </a:extLst>
              </p:cNvPr>
              <p:cNvGrpSpPr/>
              <p:nvPr/>
            </p:nvGrpSpPr>
            <p:grpSpPr>
              <a:xfrm>
                <a:off x="1614104" y="418026"/>
                <a:ext cx="9679138" cy="5976592"/>
                <a:chOff x="1892960" y="299877"/>
                <a:chExt cx="9337402" cy="5976592"/>
              </a:xfrm>
            </p:grpSpPr>
            <p:sp>
              <p:nvSpPr>
                <p:cNvPr id="31" name="Rectangle 30">
                  <a:extLst>
                    <a:ext uri="{FF2B5EF4-FFF2-40B4-BE49-F238E27FC236}">
                      <a16:creationId xmlns:a16="http://schemas.microsoft.com/office/drawing/2014/main" id="{58C8337A-4D56-496F-B44B-35E1AC88B2F7}"/>
                    </a:ext>
                  </a:extLst>
                </p:cNvPr>
                <p:cNvSpPr/>
                <p:nvPr/>
              </p:nvSpPr>
              <p:spPr>
                <a:xfrm>
                  <a:off x="1892960" y="299877"/>
                  <a:ext cx="9337402" cy="1015663"/>
                </a:xfrm>
                <a:prstGeom prst="rect">
                  <a:avLst/>
                </a:prstGeom>
                <a:noFill/>
              </p:spPr>
              <p:txBody>
                <a:bodyPr wrap="square" lIns="91440" tIns="45720" rIns="91440" bIns="45720">
                  <a:spAutoFit/>
                </a:bodyPr>
                <a:lstStyle/>
                <a:p>
                  <a:r>
                    <a:rPr lang="en-US" sz="2000" b="1" dirty="0">
                      <a:ln w="0"/>
                      <a:solidFill>
                        <a:srgbClr val="002060"/>
                      </a:solidFill>
                      <a:effectLst>
                        <a:innerShdw blurRad="63500" dist="50800" dir="13500000">
                          <a:prstClr val="black">
                            <a:alpha val="50000"/>
                          </a:prstClr>
                        </a:innerShdw>
                      </a:effectLst>
                    </a:rPr>
                    <a:t>STEP 1: </a:t>
                  </a:r>
                  <a:r>
                    <a:rPr lang="en-US" sz="2000" dirty="0">
                      <a:ln w="0"/>
                      <a:solidFill>
                        <a:srgbClr val="002060"/>
                      </a:solidFill>
                      <a:effectLst>
                        <a:innerShdw blurRad="63500" dist="50800" dir="13500000">
                          <a:prstClr val="black">
                            <a:alpha val="50000"/>
                          </a:prstClr>
                        </a:innerShdw>
                      </a:effectLst>
                    </a:rPr>
                    <a:t>A</a:t>
                  </a:r>
                  <a:r>
                    <a:rPr lang="en-US" sz="2000" b="0" cap="none" spc="0" dirty="0">
                      <a:ln w="0"/>
                      <a:solidFill>
                        <a:srgbClr val="002060"/>
                      </a:solidFill>
                      <a:effectLst>
                        <a:innerShdw blurRad="63500" dist="50800" dir="13500000">
                          <a:prstClr val="black">
                            <a:alpha val="50000"/>
                          </a:prstClr>
                        </a:innerShdw>
                      </a:effectLst>
                    </a:rPr>
                    <a:t>ccess RMI-SIM via </a:t>
                  </a:r>
                  <a:r>
                    <a:rPr lang="en-US" sz="2000" b="0" cap="none" spc="0" dirty="0">
                      <a:ln w="0"/>
                      <a:solidFill>
                        <a:srgbClr val="002060"/>
                      </a:solidFill>
                      <a:effectLst>
                        <a:innerShdw blurRad="63500" dist="50800" dir="13500000">
                          <a:prstClr val="black">
                            <a:alpha val="50000"/>
                          </a:prstClr>
                        </a:innerShdw>
                      </a:effectLst>
                      <a:hlinkClick r:id="rId3"/>
                    </a:rPr>
                    <a:t>https://afsas.safety.af.mil</a:t>
                  </a:r>
                  <a:r>
                    <a:rPr lang="en-US" sz="2000" b="0" cap="none" spc="0" dirty="0">
                      <a:ln w="0"/>
                      <a:solidFill>
                        <a:srgbClr val="002060"/>
                      </a:solidFill>
                      <a:effectLst>
                        <a:innerShdw blurRad="63500" dist="50800" dir="13500000">
                          <a:prstClr val="black">
                            <a:alpha val="50000"/>
                          </a:prstClr>
                        </a:innerShdw>
                      </a:effectLst>
                    </a:rPr>
                    <a:t> for RMI Production (Live &amp; Real Data)</a:t>
                  </a:r>
                </a:p>
                <a:p>
                  <a:r>
                    <a:rPr lang="en-US" sz="2000" b="1" dirty="0">
                      <a:ln w="0"/>
                      <a:solidFill>
                        <a:srgbClr val="002060"/>
                      </a:solidFill>
                      <a:effectLst>
                        <a:innerShdw blurRad="63500" dist="50800" dir="13500000">
                          <a:prstClr val="black">
                            <a:alpha val="50000"/>
                          </a:prstClr>
                        </a:innerShdw>
                      </a:effectLst>
                    </a:rPr>
                    <a:t>STEP 2: </a:t>
                  </a:r>
                  <a:r>
                    <a:rPr lang="en-US" sz="2000" dirty="0">
                      <a:ln w="0"/>
                      <a:solidFill>
                        <a:srgbClr val="002060"/>
                      </a:solidFill>
                      <a:effectLst>
                        <a:innerShdw blurRad="63500" dist="50800" dir="13500000">
                          <a:prstClr val="black">
                            <a:alpha val="50000"/>
                          </a:prstClr>
                        </a:innerShdw>
                      </a:effectLst>
                    </a:rPr>
                    <a:t>Accept the US Department of Defense Warning Statement</a:t>
                  </a:r>
                </a:p>
                <a:p>
                  <a:r>
                    <a:rPr lang="en-US" sz="2000" b="1" dirty="0">
                      <a:ln w="0"/>
                      <a:solidFill>
                        <a:srgbClr val="002060"/>
                      </a:solidFill>
                      <a:effectLst>
                        <a:innerShdw blurRad="63500" dist="50800" dir="13500000">
                          <a:prstClr val="black">
                            <a:alpha val="50000"/>
                          </a:prstClr>
                        </a:innerShdw>
                      </a:effectLst>
                    </a:rPr>
                    <a:t>STEP 3: </a:t>
                  </a:r>
                  <a:r>
                    <a:rPr lang="en-US" sz="2000" dirty="0">
                      <a:ln w="0"/>
                      <a:solidFill>
                        <a:srgbClr val="002060"/>
                      </a:solidFill>
                      <a:effectLst>
                        <a:innerShdw blurRad="63500" dist="50800" dir="13500000">
                          <a:prstClr val="black">
                            <a:alpha val="50000"/>
                          </a:prstClr>
                        </a:innerShdw>
                      </a:effectLst>
                    </a:rPr>
                    <a:t>Click “Create Account” </a:t>
                  </a:r>
                  <a:endParaRPr lang="en-US" sz="2000" b="0" cap="none" spc="0" dirty="0">
                    <a:ln w="0"/>
                    <a:solidFill>
                      <a:srgbClr val="002060"/>
                    </a:solidFill>
                    <a:effectLst>
                      <a:innerShdw blurRad="63500" dist="50800" dir="13500000">
                        <a:prstClr val="black">
                          <a:alpha val="50000"/>
                        </a:prstClr>
                      </a:innerShdw>
                    </a:effectLst>
                  </a:endParaRPr>
                </a:p>
              </p:txBody>
            </p:sp>
            <p:grpSp>
              <p:nvGrpSpPr>
                <p:cNvPr id="32" name="Group 31">
                  <a:extLst>
                    <a:ext uri="{FF2B5EF4-FFF2-40B4-BE49-F238E27FC236}">
                      <a16:creationId xmlns:a16="http://schemas.microsoft.com/office/drawing/2014/main" id="{C626C85F-4ACC-4546-A528-D8DF36F3B3A9}"/>
                    </a:ext>
                  </a:extLst>
                </p:cNvPr>
                <p:cNvGrpSpPr/>
                <p:nvPr/>
              </p:nvGrpSpPr>
              <p:grpSpPr>
                <a:xfrm>
                  <a:off x="2177155" y="1309841"/>
                  <a:ext cx="8459743" cy="4966628"/>
                  <a:chOff x="1942201" y="1597575"/>
                  <a:chExt cx="8541138" cy="4734093"/>
                </a:xfrm>
              </p:grpSpPr>
              <p:grpSp>
                <p:nvGrpSpPr>
                  <p:cNvPr id="33" name="Group 32">
                    <a:extLst>
                      <a:ext uri="{FF2B5EF4-FFF2-40B4-BE49-F238E27FC236}">
                        <a16:creationId xmlns:a16="http://schemas.microsoft.com/office/drawing/2014/main" id="{AF54F9EA-A1FA-43CB-BAEE-B73021589155}"/>
                      </a:ext>
                    </a:extLst>
                  </p:cNvPr>
                  <p:cNvGrpSpPr/>
                  <p:nvPr/>
                </p:nvGrpSpPr>
                <p:grpSpPr>
                  <a:xfrm>
                    <a:off x="1942201" y="1597575"/>
                    <a:ext cx="8541138" cy="4734093"/>
                    <a:chOff x="2842" y="-167094"/>
                    <a:chExt cx="8322558" cy="5892044"/>
                  </a:xfrm>
                </p:grpSpPr>
                <p:pic>
                  <p:nvPicPr>
                    <p:cNvPr id="35" name="Picture 34" descr="A screenshot of a social media post&#10;&#10;Description automatically generated">
                      <a:extLst>
                        <a:ext uri="{FF2B5EF4-FFF2-40B4-BE49-F238E27FC236}">
                          <a16:creationId xmlns:a16="http://schemas.microsoft.com/office/drawing/2014/main" id="{7EE5E4E4-3FF4-4590-B083-4A1641A19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2" y="-167094"/>
                      <a:ext cx="8322558" cy="5892044"/>
                    </a:xfrm>
                    <a:prstGeom prst="rect">
                      <a:avLst/>
                    </a:prstGeom>
                    <a:effectLst>
                      <a:innerShdw blurRad="114300">
                        <a:schemeClr val="accent5">
                          <a:lumMod val="50000"/>
                        </a:schemeClr>
                      </a:innerShdw>
                    </a:effectLst>
                  </p:spPr>
                </p:pic>
                <p:sp>
                  <p:nvSpPr>
                    <p:cNvPr id="36" name="TextBox 7">
                      <a:extLst>
                        <a:ext uri="{FF2B5EF4-FFF2-40B4-BE49-F238E27FC236}">
                          <a16:creationId xmlns:a16="http://schemas.microsoft.com/office/drawing/2014/main" id="{F3B8ED63-0012-4294-A595-0C70BAAD1117}"/>
                        </a:ext>
                      </a:extLst>
                    </p:cNvPr>
                    <p:cNvSpPr txBox="1"/>
                    <p:nvPr/>
                  </p:nvSpPr>
                  <p:spPr>
                    <a:xfrm>
                      <a:off x="2329493" y="1587631"/>
                      <a:ext cx="800421" cy="310452"/>
                    </a:xfrm>
                    <a:prstGeom prst="rect">
                      <a:avLst/>
                    </a:prstGeom>
                    <a:solidFill>
                      <a:schemeClr val="bg1"/>
                    </a:solidFill>
                  </p:spPr>
                  <p:txBody>
                    <a:bodyPr wrap="square" rtlCol="0">
                      <a:noAutofit/>
                    </a:bodyPr>
                    <a:lstStyle/>
                    <a:p>
                      <a:pPr marL="0" marR="0">
                        <a:lnSpc>
                          <a:spcPct val="107000"/>
                        </a:lnSpc>
                        <a:spcBef>
                          <a:spcPts val="0"/>
                        </a:spcBef>
                        <a:spcAft>
                          <a:spcPts val="800"/>
                        </a:spcAft>
                      </a:pPr>
                      <a:r>
                        <a:rPr lang="en-US" sz="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123456789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9">
                      <a:extLst>
                        <a:ext uri="{FF2B5EF4-FFF2-40B4-BE49-F238E27FC236}">
                          <a16:creationId xmlns:a16="http://schemas.microsoft.com/office/drawing/2014/main" id="{2C3508E1-A997-4C19-BE4B-DBC8C81234CE}"/>
                        </a:ext>
                      </a:extLst>
                    </p:cNvPr>
                    <p:cNvSpPr txBox="1"/>
                    <p:nvPr/>
                  </p:nvSpPr>
                  <p:spPr>
                    <a:xfrm>
                      <a:off x="2383377" y="2191954"/>
                      <a:ext cx="620395" cy="158427"/>
                    </a:xfrm>
                    <a:prstGeom prst="rect">
                      <a:avLst/>
                    </a:prstGeom>
                    <a:solidFill>
                      <a:schemeClr val="bg1">
                        <a:lumMod val="95000"/>
                      </a:schemeClr>
                    </a:solidFill>
                  </p:spPr>
                  <p:txBody>
                    <a:bodyPr wrap="square" rtlCol="0">
                      <a:noAutofit/>
                    </a:bodyPr>
                    <a:lstStyle/>
                    <a:p>
                      <a:pPr marL="0" marR="0">
                        <a:lnSpc>
                          <a:spcPct val="107000"/>
                        </a:lnSpc>
                        <a:spcBef>
                          <a:spcPts val="0"/>
                        </a:spcBef>
                        <a:spcAft>
                          <a:spcPts val="80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10">
                      <a:extLst>
                        <a:ext uri="{FF2B5EF4-FFF2-40B4-BE49-F238E27FC236}">
                          <a16:creationId xmlns:a16="http://schemas.microsoft.com/office/drawing/2014/main" id="{B215E26F-2BC6-4B8C-A53C-2717CF9E375C}"/>
                        </a:ext>
                      </a:extLst>
                    </p:cNvPr>
                    <p:cNvSpPr txBox="1"/>
                    <p:nvPr/>
                  </p:nvSpPr>
                  <p:spPr>
                    <a:xfrm>
                      <a:off x="2369515" y="2420306"/>
                      <a:ext cx="690189" cy="158426"/>
                    </a:xfrm>
                    <a:prstGeom prst="rect">
                      <a:avLst/>
                    </a:prstGeom>
                    <a:solidFill>
                      <a:schemeClr val="bg1">
                        <a:lumMod val="95000"/>
                      </a:schemeClr>
                    </a:solidFill>
                  </p:spPr>
                  <p:txBody>
                    <a:bodyPr wrap="square" rtlCol="0">
                      <a:noAutofit/>
                    </a:bodyPr>
                    <a:lstStyle/>
                    <a:p>
                      <a:pPr marL="0" marR="0">
                        <a:lnSpc>
                          <a:spcPct val="107000"/>
                        </a:lnSpc>
                        <a:spcBef>
                          <a:spcPts val="0"/>
                        </a:spcBef>
                        <a:spcAft>
                          <a:spcPts val="80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28">
                      <a:extLst>
                        <a:ext uri="{FF2B5EF4-FFF2-40B4-BE49-F238E27FC236}">
                          <a16:creationId xmlns:a16="http://schemas.microsoft.com/office/drawing/2014/main" id="{CCF2FFCC-3C1A-4D39-8AB9-CCC747B560AF}"/>
                        </a:ext>
                      </a:extLst>
                    </p:cNvPr>
                    <p:cNvSpPr txBox="1"/>
                    <p:nvPr/>
                  </p:nvSpPr>
                  <p:spPr>
                    <a:xfrm>
                      <a:off x="3336799" y="1571505"/>
                      <a:ext cx="1359836" cy="310452"/>
                    </a:xfrm>
                    <a:prstGeom prst="rect">
                      <a:avLst/>
                    </a:prstGeom>
                    <a:solidFill>
                      <a:schemeClr val="bg1">
                        <a:lumMod val="95000"/>
                      </a:schemeClr>
                    </a:solidFill>
                    <a:ln w="25400">
                      <a:solidFill>
                        <a:srgbClr val="FFCC00"/>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gn="ctr">
                        <a:lnSpc>
                          <a:spcPct val="107000"/>
                        </a:lnSpc>
                        <a:spcBef>
                          <a:spcPts val="0"/>
                        </a:spcBef>
                        <a:spcAft>
                          <a:spcPts val="800"/>
                        </a:spcAft>
                      </a:pPr>
                      <a:r>
                        <a:rPr lang="en-US" sz="1000" b="1" kern="1200">
                          <a:solidFill>
                            <a:srgbClr val="142F54"/>
                          </a:solidFill>
                          <a:effectLst/>
                          <a:ea typeface="Times New Roman" panose="02020603050405020304" pitchFamily="18" charset="0"/>
                          <a:cs typeface="Times New Roman" panose="02020603050405020304" pitchFamily="18" charset="0"/>
                        </a:rPr>
                        <a:t> </a:t>
                      </a:r>
                      <a:r>
                        <a:rPr lang="en-US" sz="1000" kern="1200">
                          <a:solidFill>
                            <a:srgbClr val="142F54"/>
                          </a:solidFill>
                          <a:effectLst/>
                          <a:ea typeface="Times New Roman" panose="02020603050405020304" pitchFamily="18" charset="0"/>
                          <a:cs typeface="Times New Roman" panose="02020603050405020304" pitchFamily="18" charset="0"/>
                        </a:rPr>
                        <a:t>DoD ID will populate </a:t>
                      </a:r>
                      <a:endParaRPr lang="en-US" sz="1000">
                        <a:effectLst/>
                        <a:ea typeface="Calibri" panose="020F0502020204030204" pitchFamily="34" charset="0"/>
                        <a:cs typeface="Times New Roman" panose="02020603050405020304" pitchFamily="18" charset="0"/>
                      </a:endParaRPr>
                    </a:p>
                  </p:txBody>
                </p:sp>
                <p:sp>
                  <p:nvSpPr>
                    <p:cNvPr id="40" name="TextBox 28">
                      <a:extLst>
                        <a:ext uri="{FF2B5EF4-FFF2-40B4-BE49-F238E27FC236}">
                          <a16:creationId xmlns:a16="http://schemas.microsoft.com/office/drawing/2014/main" id="{ACA46B7A-4FEB-4D7C-8807-89069472175B}"/>
                        </a:ext>
                      </a:extLst>
                    </p:cNvPr>
                    <p:cNvSpPr txBox="1"/>
                    <p:nvPr/>
                  </p:nvSpPr>
                  <p:spPr>
                    <a:xfrm>
                      <a:off x="5378511" y="1879200"/>
                      <a:ext cx="2772480" cy="522458"/>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b="1" kern="1200">
                          <a:solidFill>
                            <a:srgbClr val="002060"/>
                          </a:solidFill>
                          <a:effectLst/>
                          <a:ea typeface="Times New Roman" panose="02020603050405020304" pitchFamily="18" charset="0"/>
                          <a:cs typeface="Times New Roman" panose="02020603050405020304" pitchFamily="18" charset="0"/>
                        </a:rPr>
                        <a:t>Step 4: </a:t>
                      </a:r>
                      <a:r>
                        <a:rPr lang="en-US" sz="1200" kern="1200">
                          <a:solidFill>
                            <a:srgbClr val="002060"/>
                          </a:solidFill>
                          <a:effectLst/>
                          <a:ea typeface="Times New Roman" panose="02020603050405020304" pitchFamily="18" charset="0"/>
                          <a:cs typeface="Times New Roman" panose="02020603050405020304" pitchFamily="18" charset="0"/>
                        </a:rPr>
                        <a:t>Enter Last Name, First Name, MI</a:t>
                      </a:r>
                      <a:endParaRPr lang="en-US" sz="1200">
                        <a:solidFill>
                          <a:srgbClr val="002060"/>
                        </a:solidFill>
                        <a:effectLst/>
                        <a:ea typeface="Calibri" panose="020F0502020204030204" pitchFamily="34" charset="0"/>
                        <a:cs typeface="Times New Roman" panose="02020603050405020304" pitchFamily="18" charset="0"/>
                      </a:endParaRPr>
                    </a:p>
                  </p:txBody>
                </p:sp>
                <p:sp>
                  <p:nvSpPr>
                    <p:cNvPr id="41" name="Right Brace 40">
                      <a:extLst>
                        <a:ext uri="{FF2B5EF4-FFF2-40B4-BE49-F238E27FC236}">
                          <a16:creationId xmlns:a16="http://schemas.microsoft.com/office/drawing/2014/main" id="{B2A6BBC5-4B64-404B-93D3-977A9CD00742}"/>
                        </a:ext>
                      </a:extLst>
                    </p:cNvPr>
                    <p:cNvSpPr/>
                    <p:nvPr/>
                  </p:nvSpPr>
                  <p:spPr>
                    <a:xfrm>
                      <a:off x="4496626" y="1926283"/>
                      <a:ext cx="746190" cy="691307"/>
                    </a:xfrm>
                    <a:prstGeom prst="rightBrace">
                      <a:avLst>
                        <a:gd name="adj1" fmla="val 0"/>
                        <a:gd name="adj2" fmla="val 32387"/>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Right Brace 41">
                      <a:extLst>
                        <a:ext uri="{FF2B5EF4-FFF2-40B4-BE49-F238E27FC236}">
                          <a16:creationId xmlns:a16="http://schemas.microsoft.com/office/drawing/2014/main" id="{CB2A0A89-6BBA-4234-BE0B-C4978ED846C0}"/>
                        </a:ext>
                      </a:extLst>
                    </p:cNvPr>
                    <p:cNvSpPr/>
                    <p:nvPr/>
                  </p:nvSpPr>
                  <p:spPr>
                    <a:xfrm>
                      <a:off x="4905828" y="2678055"/>
                      <a:ext cx="335986" cy="266039"/>
                    </a:xfrm>
                    <a:prstGeom prst="rightBrace">
                      <a:avLst>
                        <a:gd name="adj1" fmla="val 0"/>
                        <a:gd name="adj2" fmla="val 53157"/>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TextBox 28">
                      <a:extLst>
                        <a:ext uri="{FF2B5EF4-FFF2-40B4-BE49-F238E27FC236}">
                          <a16:creationId xmlns:a16="http://schemas.microsoft.com/office/drawing/2014/main" id="{273D1CBE-4F36-40EA-9C49-6DAEB1810A95}"/>
                        </a:ext>
                      </a:extLst>
                    </p:cNvPr>
                    <p:cNvSpPr txBox="1"/>
                    <p:nvPr/>
                  </p:nvSpPr>
                  <p:spPr>
                    <a:xfrm>
                      <a:off x="5378510" y="2612886"/>
                      <a:ext cx="2772481" cy="359435"/>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b="1" kern="1200">
                          <a:solidFill>
                            <a:srgbClr val="002060"/>
                          </a:solidFill>
                          <a:effectLst/>
                          <a:ea typeface="Times New Roman" panose="02020603050405020304" pitchFamily="18" charset="0"/>
                          <a:cs typeface="Times New Roman" panose="02020603050405020304" pitchFamily="18" charset="0"/>
                        </a:rPr>
                        <a:t>Step 5: </a:t>
                      </a:r>
                      <a:r>
                        <a:rPr lang="en-US" sz="1200" kern="1200">
                          <a:solidFill>
                            <a:srgbClr val="002060"/>
                          </a:solidFill>
                          <a:effectLst/>
                          <a:ea typeface="Times New Roman" panose="02020603050405020304" pitchFamily="18" charset="0"/>
                          <a:cs typeface="Times New Roman" panose="02020603050405020304" pitchFamily="18" charset="0"/>
                        </a:rPr>
                        <a:t>Select your branch of service </a:t>
                      </a:r>
                      <a:endParaRPr lang="en-US" sz="1200">
                        <a:solidFill>
                          <a:srgbClr val="002060"/>
                        </a:solidFill>
                        <a:effectLst/>
                        <a:ea typeface="Calibri" panose="020F0502020204030204" pitchFamily="34" charset="0"/>
                        <a:cs typeface="Times New Roman" panose="02020603050405020304" pitchFamily="18" charset="0"/>
                      </a:endParaRPr>
                    </a:p>
                  </p:txBody>
                </p:sp>
                <p:sp>
                  <p:nvSpPr>
                    <p:cNvPr id="44" name="Right Brace 43">
                      <a:extLst>
                        <a:ext uri="{FF2B5EF4-FFF2-40B4-BE49-F238E27FC236}">
                          <a16:creationId xmlns:a16="http://schemas.microsoft.com/office/drawing/2014/main" id="{AADA33D2-6D5E-4A7D-B903-E952A33DC4FF}"/>
                        </a:ext>
                      </a:extLst>
                    </p:cNvPr>
                    <p:cNvSpPr/>
                    <p:nvPr/>
                  </p:nvSpPr>
                  <p:spPr>
                    <a:xfrm>
                      <a:off x="4316248" y="2998988"/>
                      <a:ext cx="972464" cy="1205779"/>
                    </a:xfrm>
                    <a:prstGeom prst="rightBrace">
                      <a:avLst>
                        <a:gd name="adj1" fmla="val 0"/>
                        <a:gd name="adj2" fmla="val 52170"/>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TextBox 28">
                      <a:extLst>
                        <a:ext uri="{FF2B5EF4-FFF2-40B4-BE49-F238E27FC236}">
                          <a16:creationId xmlns:a16="http://schemas.microsoft.com/office/drawing/2014/main" id="{807C4FFC-1CB3-45BD-AC2F-64E6FB097210}"/>
                        </a:ext>
                      </a:extLst>
                    </p:cNvPr>
                    <p:cNvSpPr txBox="1"/>
                    <p:nvPr/>
                  </p:nvSpPr>
                  <p:spPr>
                    <a:xfrm>
                      <a:off x="5378509" y="3124412"/>
                      <a:ext cx="2772483" cy="826720"/>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b="1" kern="1200" dirty="0">
                          <a:solidFill>
                            <a:srgbClr val="002060"/>
                          </a:solidFill>
                          <a:effectLst/>
                          <a:ea typeface="Times New Roman" panose="02020603050405020304" pitchFamily="18" charset="0"/>
                          <a:cs typeface="Times New Roman" panose="02020603050405020304" pitchFamily="18" charset="0"/>
                        </a:rPr>
                        <a:t>Step 6</a:t>
                      </a:r>
                      <a:r>
                        <a:rPr lang="en-US" sz="1200" kern="1200" dirty="0">
                          <a:solidFill>
                            <a:srgbClr val="002060"/>
                          </a:solidFill>
                          <a:effectLst/>
                          <a:ea typeface="Times New Roman" panose="02020603050405020304" pitchFamily="18" charset="0"/>
                          <a:cs typeface="Times New Roman" panose="02020603050405020304" pitchFamily="18" charset="0"/>
                        </a:rPr>
                        <a:t>: Enter your command information here (predictive text will help  locate options). </a:t>
                      </a:r>
                      <a:r>
                        <a:rPr lang="en-US" sz="1200" b="1" kern="1200" dirty="0">
                          <a:solidFill>
                            <a:srgbClr val="FF0000"/>
                          </a:solidFill>
                          <a:effectLst/>
                          <a:ea typeface="Times New Roman" panose="02020603050405020304" pitchFamily="18" charset="0"/>
                          <a:cs typeface="Times New Roman" panose="02020603050405020304" pitchFamily="18" charset="0"/>
                        </a:rPr>
                        <a:t>For Office Symbol use “SAFE”</a:t>
                      </a:r>
                      <a:endParaRPr lang="en-US" sz="1200" b="1" dirty="0">
                        <a:solidFill>
                          <a:srgbClr val="FF0000"/>
                        </a:solidFill>
                        <a:effectLst/>
                        <a:ea typeface="Calibri" panose="020F0502020204030204" pitchFamily="34" charset="0"/>
                        <a:cs typeface="Times New Roman" panose="02020603050405020304" pitchFamily="18" charset="0"/>
                      </a:endParaRPr>
                    </a:p>
                  </p:txBody>
                </p:sp>
                <p:sp>
                  <p:nvSpPr>
                    <p:cNvPr id="46" name="Right Brace 45">
                      <a:extLst>
                        <a:ext uri="{FF2B5EF4-FFF2-40B4-BE49-F238E27FC236}">
                          <a16:creationId xmlns:a16="http://schemas.microsoft.com/office/drawing/2014/main" id="{BFEA4730-F4E3-48E6-BB08-2F2F858F82EB}"/>
                        </a:ext>
                      </a:extLst>
                    </p:cNvPr>
                    <p:cNvSpPr/>
                    <p:nvPr/>
                  </p:nvSpPr>
                  <p:spPr>
                    <a:xfrm>
                      <a:off x="4802952" y="4200826"/>
                      <a:ext cx="485760" cy="496691"/>
                    </a:xfrm>
                    <a:prstGeom prst="rightBrace">
                      <a:avLst>
                        <a:gd name="adj1" fmla="val 0"/>
                        <a:gd name="adj2" fmla="val 11117"/>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TextBox 28">
                      <a:extLst>
                        <a:ext uri="{FF2B5EF4-FFF2-40B4-BE49-F238E27FC236}">
                          <a16:creationId xmlns:a16="http://schemas.microsoft.com/office/drawing/2014/main" id="{7860F608-AB3B-4F87-96E7-846C4075A8D0}"/>
                        </a:ext>
                      </a:extLst>
                    </p:cNvPr>
                    <p:cNvSpPr txBox="1"/>
                    <p:nvPr/>
                  </p:nvSpPr>
                  <p:spPr>
                    <a:xfrm>
                      <a:off x="5374426" y="4091977"/>
                      <a:ext cx="2776566" cy="359434"/>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b="1" kern="1200" dirty="0">
                          <a:solidFill>
                            <a:srgbClr val="002060"/>
                          </a:solidFill>
                          <a:effectLst/>
                          <a:ea typeface="Times New Roman" panose="02020603050405020304" pitchFamily="18" charset="0"/>
                          <a:cs typeface="Times New Roman" panose="02020603050405020304" pitchFamily="18" charset="0"/>
                        </a:rPr>
                        <a:t>Step 7</a:t>
                      </a:r>
                      <a:r>
                        <a:rPr lang="en-US" sz="1200" kern="1200" dirty="0">
                          <a:solidFill>
                            <a:srgbClr val="002060"/>
                          </a:solidFill>
                          <a:effectLst/>
                          <a:ea typeface="Times New Roman" panose="02020603050405020304" pitchFamily="18" charset="0"/>
                          <a:cs typeface="Times New Roman" panose="02020603050405020304" pitchFamily="18" charset="0"/>
                        </a:rPr>
                        <a:t>: Provide a valid email address</a:t>
                      </a:r>
                      <a:endParaRPr lang="en-US" sz="1200" dirty="0">
                        <a:solidFill>
                          <a:srgbClr val="002060"/>
                        </a:solidFill>
                        <a:effectLst/>
                        <a:ea typeface="Calibri" panose="020F0502020204030204" pitchFamily="34" charset="0"/>
                        <a:cs typeface="Times New Roman" panose="02020603050405020304" pitchFamily="18" charset="0"/>
                      </a:endParaRPr>
                    </a:p>
                  </p:txBody>
                </p:sp>
                <p:sp>
                  <p:nvSpPr>
                    <p:cNvPr id="48" name="Right Brace 47">
                      <a:extLst>
                        <a:ext uri="{FF2B5EF4-FFF2-40B4-BE49-F238E27FC236}">
                          <a16:creationId xmlns:a16="http://schemas.microsoft.com/office/drawing/2014/main" id="{4C68EC62-5D22-41F9-AF63-2A4C36F2A501}"/>
                        </a:ext>
                      </a:extLst>
                    </p:cNvPr>
                    <p:cNvSpPr/>
                    <p:nvPr/>
                  </p:nvSpPr>
                  <p:spPr>
                    <a:xfrm>
                      <a:off x="2953813" y="4772242"/>
                      <a:ext cx="624205" cy="338554"/>
                    </a:xfrm>
                    <a:prstGeom prst="rightBrace">
                      <a:avLst>
                        <a:gd name="adj1" fmla="val 0"/>
                        <a:gd name="adj2" fmla="val 30383"/>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TextBox 28">
                      <a:extLst>
                        <a:ext uri="{FF2B5EF4-FFF2-40B4-BE49-F238E27FC236}">
                          <a16:creationId xmlns:a16="http://schemas.microsoft.com/office/drawing/2014/main" id="{4C47E867-C5D3-466F-93D2-AC9876BE7DA5}"/>
                        </a:ext>
                      </a:extLst>
                    </p:cNvPr>
                    <p:cNvSpPr txBox="1"/>
                    <p:nvPr/>
                  </p:nvSpPr>
                  <p:spPr>
                    <a:xfrm>
                      <a:off x="3600519" y="4373362"/>
                      <a:ext cx="1127203" cy="859752"/>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b="1" kern="1200">
                          <a:solidFill>
                            <a:srgbClr val="002060"/>
                          </a:solidFill>
                          <a:effectLst/>
                          <a:ea typeface="Times New Roman" panose="02020603050405020304" pitchFamily="18" charset="0"/>
                          <a:cs typeface="Times New Roman" panose="02020603050405020304" pitchFamily="18" charset="0"/>
                        </a:rPr>
                        <a:t>Step 8</a:t>
                      </a:r>
                      <a:r>
                        <a:rPr lang="en-US" sz="1200" kern="1200">
                          <a:solidFill>
                            <a:srgbClr val="002060"/>
                          </a:solidFill>
                          <a:effectLst/>
                          <a:ea typeface="Times New Roman" panose="02020603050405020304" pitchFamily="18" charset="0"/>
                          <a:cs typeface="Times New Roman" panose="02020603050405020304" pitchFamily="18" charset="0"/>
                        </a:rPr>
                        <a:t>: Mark “Yes” or ‘No” as applicable</a:t>
                      </a:r>
                      <a:endParaRPr lang="en-US" sz="1200">
                        <a:solidFill>
                          <a:srgbClr val="002060"/>
                        </a:solidFill>
                        <a:effectLst/>
                        <a:ea typeface="Calibri" panose="020F0502020204030204" pitchFamily="34" charset="0"/>
                        <a:cs typeface="Times New Roman" panose="02020603050405020304" pitchFamily="18" charset="0"/>
                      </a:endParaRPr>
                    </a:p>
                  </p:txBody>
                </p:sp>
                <p:sp>
                  <p:nvSpPr>
                    <p:cNvPr id="50" name="Rectangle: Rounded Corners 49">
                      <a:extLst>
                        <a:ext uri="{FF2B5EF4-FFF2-40B4-BE49-F238E27FC236}">
                          <a16:creationId xmlns:a16="http://schemas.microsoft.com/office/drawing/2014/main" id="{3A46C428-498F-4B17-9B3E-CBC5B859377D}"/>
                        </a:ext>
                      </a:extLst>
                    </p:cNvPr>
                    <p:cNvSpPr/>
                    <p:nvPr/>
                  </p:nvSpPr>
                  <p:spPr>
                    <a:xfrm>
                      <a:off x="6709843" y="5250955"/>
                      <a:ext cx="1403716" cy="3062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TextBox 16">
                      <a:extLst>
                        <a:ext uri="{FF2B5EF4-FFF2-40B4-BE49-F238E27FC236}">
                          <a16:creationId xmlns:a16="http://schemas.microsoft.com/office/drawing/2014/main" id="{99FEAC54-AD8C-4451-9676-32236098F3BF}"/>
                        </a:ext>
                      </a:extLst>
                    </p:cNvPr>
                    <p:cNvSpPr txBox="1"/>
                    <p:nvPr/>
                  </p:nvSpPr>
                  <p:spPr>
                    <a:xfrm>
                      <a:off x="5374427" y="4599975"/>
                      <a:ext cx="2776566" cy="359434"/>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nSpc>
                          <a:spcPct val="107000"/>
                        </a:lnSpc>
                        <a:spcBef>
                          <a:spcPts val="0"/>
                        </a:spcBef>
                        <a:spcAft>
                          <a:spcPts val="800"/>
                        </a:spcAft>
                      </a:pPr>
                      <a:r>
                        <a:rPr lang="en-US" sz="1200" b="1" kern="1200">
                          <a:solidFill>
                            <a:srgbClr val="002060"/>
                          </a:solidFill>
                          <a:effectLst/>
                          <a:ea typeface="Times New Roman" panose="02020603050405020304" pitchFamily="18" charset="0"/>
                          <a:cs typeface="Times New Roman" panose="02020603050405020304" pitchFamily="18" charset="0"/>
                        </a:rPr>
                        <a:t>Step 9: </a:t>
                      </a:r>
                      <a:r>
                        <a:rPr lang="en-US" sz="1200">
                          <a:solidFill>
                            <a:srgbClr val="002060"/>
                          </a:solidFill>
                          <a:ea typeface="Times New Roman" panose="02020603050405020304" pitchFamily="18" charset="0"/>
                          <a:cs typeface="Times New Roman" panose="02020603050405020304" pitchFamily="18" charset="0"/>
                        </a:rPr>
                        <a:t>Click “Create Account” to continue</a:t>
                      </a:r>
                      <a:endParaRPr lang="en-US" sz="1200">
                        <a:solidFill>
                          <a:srgbClr val="002060"/>
                        </a:solidFill>
                        <a:effectLst/>
                        <a:ea typeface="Calibri" panose="020F0502020204030204" pitchFamily="34" charset="0"/>
                        <a:cs typeface="Times New Roman" panose="02020603050405020304" pitchFamily="18" charset="0"/>
                      </a:endParaRPr>
                    </a:p>
                  </p:txBody>
                </p:sp>
                <p:sp>
                  <p:nvSpPr>
                    <p:cNvPr id="52" name="Arrow: Down 51">
                      <a:extLst>
                        <a:ext uri="{FF2B5EF4-FFF2-40B4-BE49-F238E27FC236}">
                          <a16:creationId xmlns:a16="http://schemas.microsoft.com/office/drawing/2014/main" id="{FA80BE6E-C483-44BC-AF11-8519B48C5B7A}"/>
                        </a:ext>
                      </a:extLst>
                    </p:cNvPr>
                    <p:cNvSpPr/>
                    <p:nvPr/>
                  </p:nvSpPr>
                  <p:spPr>
                    <a:xfrm>
                      <a:off x="7256261" y="4998736"/>
                      <a:ext cx="173914" cy="2241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4" name="TextBox 9">
                    <a:extLst>
                      <a:ext uri="{FF2B5EF4-FFF2-40B4-BE49-F238E27FC236}">
                        <a16:creationId xmlns:a16="http://schemas.microsoft.com/office/drawing/2014/main" id="{C6562DC2-3BFB-495E-84F8-29B6182DB5D7}"/>
                      </a:ext>
                    </a:extLst>
                  </p:cNvPr>
                  <p:cNvSpPr txBox="1"/>
                  <p:nvPr/>
                </p:nvSpPr>
                <p:spPr>
                  <a:xfrm>
                    <a:off x="4417868" y="3309527"/>
                    <a:ext cx="620367" cy="127291"/>
                  </a:xfrm>
                  <a:prstGeom prst="rect">
                    <a:avLst/>
                  </a:prstGeom>
                  <a:solidFill>
                    <a:schemeClr val="bg1">
                      <a:lumMod val="95000"/>
                    </a:schemeClr>
                  </a:solidFill>
                </p:spPr>
                <p:txBody>
                  <a:bodyPr wrap="square" rtlCol="0">
                    <a:noAutofit/>
                  </a:bodyPr>
                  <a:lstStyle/>
                  <a:p>
                    <a:pPr marL="0" marR="0">
                      <a:lnSpc>
                        <a:spcPct val="107000"/>
                      </a:lnSpc>
                      <a:spcBef>
                        <a:spcPts val="0"/>
                      </a:spcBef>
                      <a:spcAft>
                        <a:spcPts val="80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7" name="TextBox 28">
                <a:extLst>
                  <a:ext uri="{FF2B5EF4-FFF2-40B4-BE49-F238E27FC236}">
                    <a16:creationId xmlns:a16="http://schemas.microsoft.com/office/drawing/2014/main" id="{D8B700EC-D11A-4E46-94A4-E05D97C7359A}"/>
                  </a:ext>
                </a:extLst>
              </p:cNvPr>
              <p:cNvSpPr txBox="1"/>
              <p:nvPr/>
            </p:nvSpPr>
            <p:spPr>
              <a:xfrm>
                <a:off x="4450517" y="4482954"/>
                <a:ext cx="620219" cy="224205"/>
              </a:xfrm>
              <a:prstGeom prst="rect">
                <a:avLst/>
              </a:prstGeom>
              <a:solidFill>
                <a:schemeClr val="bg1">
                  <a:lumMod val="95000"/>
                </a:schemeClr>
              </a:solidFill>
              <a:ln w="25400">
                <a:noFill/>
              </a:ln>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gn="ctr">
                  <a:lnSpc>
                    <a:spcPct val="106000"/>
                  </a:lnSpc>
                  <a:spcBef>
                    <a:spcPts val="0"/>
                  </a:spcBef>
                  <a:spcAft>
                    <a:spcPts val="800"/>
                  </a:spcAft>
                </a:pPr>
                <a:r>
                  <a:rPr lang="en-US" sz="800" kern="1200" dirty="0">
                    <a:solidFill>
                      <a:srgbClr val="171717"/>
                    </a:solidFill>
                    <a:effectLst/>
                    <a:ea typeface="Times New Roman" panose="02020603050405020304" pitchFamily="18" charset="0"/>
                    <a:cs typeface="Arial" panose="020B0604020202020204" pitchFamily="34" charset="0"/>
                  </a:rPr>
                  <a:t>SAFE</a:t>
                </a:r>
                <a:endParaRPr lang="en-US" sz="800" dirty="0">
                  <a:effectLst/>
                  <a:ea typeface="Calibri" panose="020F0502020204030204" pitchFamily="34" charset="0"/>
                  <a:cs typeface="Arial" panose="020B0604020202020204" pitchFamily="34" charset="0"/>
                </a:endParaRPr>
              </a:p>
            </p:txBody>
          </p:sp>
          <p:sp>
            <p:nvSpPr>
              <p:cNvPr id="28" name="Arrow: Down 27">
                <a:extLst>
                  <a:ext uri="{FF2B5EF4-FFF2-40B4-BE49-F238E27FC236}">
                    <a16:creationId xmlns:a16="http://schemas.microsoft.com/office/drawing/2014/main" id="{ED5EE374-B673-4D61-9179-4B168A8BA6CC}"/>
                  </a:ext>
                </a:extLst>
              </p:cNvPr>
              <p:cNvSpPr/>
              <p:nvPr/>
            </p:nvSpPr>
            <p:spPr>
              <a:xfrm rot="16200000">
                <a:off x="4245072" y="4406454"/>
                <a:ext cx="261692" cy="37369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TextBox 28">
                <a:extLst>
                  <a:ext uri="{FF2B5EF4-FFF2-40B4-BE49-F238E27FC236}">
                    <a16:creationId xmlns:a16="http://schemas.microsoft.com/office/drawing/2014/main" id="{B243BB25-12D2-49C4-8564-29F35EB60F36}"/>
                  </a:ext>
                </a:extLst>
              </p:cNvPr>
              <p:cNvSpPr txBox="1"/>
              <p:nvPr/>
            </p:nvSpPr>
            <p:spPr>
              <a:xfrm>
                <a:off x="3016189" y="4357140"/>
                <a:ext cx="1204583" cy="387645"/>
              </a:xfrm>
              <a:prstGeom prst="rect">
                <a:avLst/>
              </a:prstGeom>
              <a:solidFill>
                <a:schemeClr val="bg1">
                  <a:lumMod val="95000"/>
                </a:schemeClr>
              </a:solidFill>
              <a:ln w="25400">
                <a:solidFill>
                  <a:schemeClr val="accent4">
                    <a:lumMod val="60000"/>
                    <a:lumOff val="40000"/>
                  </a:schemeClr>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gn="ctr">
                  <a:lnSpc>
                    <a:spcPct val="106000"/>
                  </a:lnSpc>
                  <a:spcBef>
                    <a:spcPts val="0"/>
                  </a:spcBef>
                  <a:spcAft>
                    <a:spcPts val="800"/>
                  </a:spcAft>
                </a:pPr>
                <a:r>
                  <a:rPr lang="en-US" sz="1000" kern="1200" dirty="0">
                    <a:solidFill>
                      <a:srgbClr val="142F54"/>
                    </a:solidFill>
                    <a:effectLst/>
                    <a:ea typeface="Times New Roman" panose="02020603050405020304" pitchFamily="18" charset="0"/>
                    <a:cs typeface="Arial" panose="020B0604020202020204" pitchFamily="34" charset="0"/>
                  </a:rPr>
                  <a:t>For Office Symbol use SAFE</a:t>
                </a:r>
                <a:endParaRPr lang="en-US" sz="1000" dirty="0">
                  <a:effectLst/>
                  <a:ea typeface="Calibri" panose="020F0502020204030204" pitchFamily="34" charset="0"/>
                  <a:cs typeface="Arial" panose="020B0604020202020204" pitchFamily="34" charset="0"/>
                </a:endParaRPr>
              </a:p>
            </p:txBody>
          </p:sp>
        </p:grpSp>
        <p:sp>
          <p:nvSpPr>
            <p:cNvPr id="53" name="TextBox 28">
              <a:extLst>
                <a:ext uri="{FF2B5EF4-FFF2-40B4-BE49-F238E27FC236}">
                  <a16:creationId xmlns:a16="http://schemas.microsoft.com/office/drawing/2014/main" id="{B251748E-ABE1-4EE7-9A09-019E60634468}"/>
                </a:ext>
              </a:extLst>
            </p:cNvPr>
            <p:cNvSpPr txBox="1"/>
            <p:nvPr/>
          </p:nvSpPr>
          <p:spPr>
            <a:xfrm>
              <a:off x="3483927" y="1817298"/>
              <a:ext cx="6970917" cy="696874"/>
            </a:xfrm>
            <a:prstGeom prst="rect">
              <a:avLst/>
            </a:prstGeom>
            <a:solidFill>
              <a:srgbClr val="002060"/>
            </a:solidFill>
            <a:ln w="25400">
              <a:solidFill>
                <a:srgbClr val="FF0000"/>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0" marR="0" algn="ctr">
                <a:lnSpc>
                  <a:spcPct val="107000"/>
                </a:lnSpc>
                <a:spcBef>
                  <a:spcPts val="0"/>
                </a:spcBef>
                <a:spcAft>
                  <a:spcPts val="800"/>
                </a:spcAft>
              </a:pPr>
              <a:r>
                <a:rPr lang="en-US" sz="1050" b="1" kern="1200" dirty="0">
                  <a:solidFill>
                    <a:srgbClr val="FFFFFF"/>
                  </a:solidFill>
                  <a:effectLst/>
                  <a:ea typeface="Times New Roman" panose="02020603050405020304" pitchFamily="18" charset="0"/>
                  <a:cs typeface="Times New Roman" panose="02020603050405020304" pitchFamily="18" charset="0"/>
                </a:rPr>
                <a:t>RMI shares a platform with the Air Force (AFSAS), therefore, you will see Air Force centered items in RMI. Not all features are leverage for Naval purposes currently. Office symbol, Motorcycle Rider, Job Functions, &amp; ASAP scoreboard are examples of USAF centered items not leveraged for Naval purposes and do not have an impact on your RMI accts.</a:t>
              </a:r>
              <a:endParaRPr lang="en-US" sz="105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5499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9D0794-961F-4841-AD47-710008D70448}"/>
              </a:ext>
            </a:extLst>
          </p:cNvPr>
          <p:cNvSpPr>
            <a:spLocks noGrp="1"/>
          </p:cNvSpPr>
          <p:nvPr>
            <p:ph type="sldNum" sz="quarter" idx="12"/>
          </p:nvPr>
        </p:nvSpPr>
        <p:spPr/>
        <p:txBody>
          <a:bodyPr/>
          <a:lstStyle/>
          <a:p>
            <a:fld id="{0142A9DF-29B1-422F-A49E-AA9FDE39EC51}" type="slidenum">
              <a:rPr lang="en-US" smtClean="0"/>
              <a:t>9</a:t>
            </a:fld>
            <a:endParaRPr lang="en-US"/>
          </a:p>
        </p:txBody>
      </p:sp>
      <p:grpSp>
        <p:nvGrpSpPr>
          <p:cNvPr id="7" name="Group 6">
            <a:extLst>
              <a:ext uri="{FF2B5EF4-FFF2-40B4-BE49-F238E27FC236}">
                <a16:creationId xmlns:a16="http://schemas.microsoft.com/office/drawing/2014/main" id="{1EDD55DE-CE5D-4182-8F97-F4FB197FA298}"/>
              </a:ext>
            </a:extLst>
          </p:cNvPr>
          <p:cNvGrpSpPr/>
          <p:nvPr/>
        </p:nvGrpSpPr>
        <p:grpSpPr>
          <a:xfrm>
            <a:off x="1261275" y="125167"/>
            <a:ext cx="9669449" cy="4592198"/>
            <a:chOff x="1261275" y="125167"/>
            <a:chExt cx="9669449" cy="4592198"/>
          </a:xfrm>
        </p:grpSpPr>
        <p:sp>
          <p:nvSpPr>
            <p:cNvPr id="4" name="Rectangle 3">
              <a:extLst>
                <a:ext uri="{FF2B5EF4-FFF2-40B4-BE49-F238E27FC236}">
                  <a16:creationId xmlns:a16="http://schemas.microsoft.com/office/drawing/2014/main" id="{3AF4A70D-3EBD-458A-8C8A-574680C8282B}"/>
                </a:ext>
              </a:extLst>
            </p:cNvPr>
            <p:cNvSpPr/>
            <p:nvPr/>
          </p:nvSpPr>
          <p:spPr>
            <a:xfrm>
              <a:off x="2271064" y="125167"/>
              <a:ext cx="7262886"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a:ln/>
                  <a:solidFill>
                    <a:srgbClr val="002060"/>
                  </a:solidFill>
                  <a:effectLst/>
                </a:rPr>
                <a:t>Requesting an Account (Cont.)</a:t>
              </a:r>
            </a:p>
          </p:txBody>
        </p:sp>
        <p:sp>
          <p:nvSpPr>
            <p:cNvPr id="31" name="Rectangle 30">
              <a:extLst>
                <a:ext uri="{FF2B5EF4-FFF2-40B4-BE49-F238E27FC236}">
                  <a16:creationId xmlns:a16="http://schemas.microsoft.com/office/drawing/2014/main" id="{960049C5-5B5B-4ED0-A86D-2C3C1FD4F048}"/>
                </a:ext>
              </a:extLst>
            </p:cNvPr>
            <p:cNvSpPr/>
            <p:nvPr/>
          </p:nvSpPr>
          <p:spPr>
            <a:xfrm>
              <a:off x="2383688" y="895480"/>
              <a:ext cx="8182946" cy="1323439"/>
            </a:xfrm>
            <a:prstGeom prst="rect">
              <a:avLst/>
            </a:prstGeom>
            <a:noFill/>
          </p:spPr>
          <p:txBody>
            <a:bodyPr wrap="square" lIns="91440" tIns="45720" rIns="91440" bIns="45720">
              <a:spAutoFit/>
            </a:bodyPr>
            <a:lstStyle/>
            <a:p>
              <a:r>
                <a:rPr lang="en-US" sz="2000" b="1" dirty="0">
                  <a:ln w="0"/>
                  <a:solidFill>
                    <a:srgbClr val="002060"/>
                  </a:solidFill>
                  <a:effectLst>
                    <a:innerShdw blurRad="63500" dist="50800" dir="13500000">
                      <a:prstClr val="black">
                        <a:alpha val="50000"/>
                      </a:prstClr>
                    </a:innerShdw>
                  </a:effectLst>
                </a:rPr>
                <a:t>STEP 10: </a:t>
              </a:r>
              <a:r>
                <a:rPr lang="en-US" sz="2000" dirty="0">
                  <a:ln w="0"/>
                  <a:solidFill>
                    <a:srgbClr val="002060"/>
                  </a:solidFill>
                  <a:effectLst>
                    <a:innerShdw blurRad="63500" dist="50800" dir="13500000">
                      <a:prstClr val="black">
                        <a:alpha val="50000"/>
                      </a:prstClr>
                    </a:innerShdw>
                  </a:effectLst>
                </a:rPr>
                <a:t>Complete contact information on the populated screen</a:t>
              </a:r>
            </a:p>
            <a:p>
              <a:r>
                <a:rPr lang="en-US" sz="2000" b="1" cap="none" spc="0" dirty="0">
                  <a:ln w="0"/>
                  <a:solidFill>
                    <a:srgbClr val="002060"/>
                  </a:solidFill>
                  <a:effectLst>
                    <a:innerShdw blurRad="63500" dist="50800" dir="13500000">
                      <a:prstClr val="black">
                        <a:alpha val="50000"/>
                      </a:prstClr>
                    </a:innerShdw>
                  </a:effectLst>
                </a:rPr>
                <a:t>STEP 11: </a:t>
              </a:r>
              <a:r>
                <a:rPr lang="en-US" sz="2000" b="0" cap="none" spc="0" dirty="0">
                  <a:ln w="0"/>
                  <a:solidFill>
                    <a:srgbClr val="002060"/>
                  </a:solidFill>
                  <a:effectLst>
                    <a:innerShdw blurRad="63500" dist="50800" dir="13500000">
                      <a:prstClr val="black">
                        <a:alpha val="50000"/>
                      </a:prstClr>
                    </a:innerShdw>
                  </a:effectLst>
                </a:rPr>
                <a:t>Mark the Job Functions for </a:t>
              </a:r>
              <a:r>
                <a:rPr lang="en-US" sz="2000" dirty="0">
                  <a:ln w="0"/>
                  <a:solidFill>
                    <a:srgbClr val="002060"/>
                  </a:solidFill>
                  <a:effectLst>
                    <a:innerShdw blurRad="63500" dist="50800" dir="13500000">
                      <a:prstClr val="black">
                        <a:alpha val="50000"/>
                      </a:prstClr>
                    </a:innerShdw>
                  </a:effectLst>
                </a:rPr>
                <a:t>position(s) held. </a:t>
              </a:r>
            </a:p>
            <a:p>
              <a:r>
                <a:rPr lang="en-US" sz="2000" dirty="0">
                  <a:ln w="0"/>
                  <a:solidFill>
                    <a:srgbClr val="FF0000"/>
                  </a:solidFill>
                  <a:effectLst>
                    <a:innerShdw blurRad="63500" dist="50800" dir="13500000">
                      <a:prstClr val="black">
                        <a:alpha val="50000"/>
                      </a:prstClr>
                    </a:innerShdw>
                  </a:effectLst>
                </a:rPr>
                <a:t>Job Functions will not impact what you have access to do in RMI. </a:t>
              </a:r>
            </a:p>
            <a:p>
              <a:r>
                <a:rPr lang="en-US" sz="2000" i="1" dirty="0">
                  <a:ln w="0"/>
                  <a:solidFill>
                    <a:srgbClr val="002060"/>
                  </a:solidFill>
                  <a:effectLst>
                    <a:innerShdw blurRad="63500" dist="50800" dir="13500000">
                      <a:prstClr val="black">
                        <a:alpha val="50000"/>
                      </a:prstClr>
                    </a:innerShdw>
                  </a:effectLst>
                </a:rPr>
                <a:t>Common functions for RMI-SIR are highlighted. </a:t>
              </a:r>
              <a:endParaRPr lang="en-US" sz="2000" b="0" i="1" cap="none" spc="0" dirty="0">
                <a:ln w="0"/>
                <a:solidFill>
                  <a:srgbClr val="002060"/>
                </a:solidFill>
                <a:effectLst>
                  <a:innerShdw blurRad="63500" dist="50800" dir="13500000">
                    <a:prstClr val="black">
                      <a:alpha val="50000"/>
                    </a:prstClr>
                  </a:innerShdw>
                </a:effectLst>
              </a:endParaRPr>
            </a:p>
          </p:txBody>
        </p:sp>
        <p:pic>
          <p:nvPicPr>
            <p:cNvPr id="6" name="Picture 5" descr="A screenshot of a cell phone&#10;&#10;Description automatically generated">
              <a:extLst>
                <a:ext uri="{FF2B5EF4-FFF2-40B4-BE49-F238E27FC236}">
                  <a16:creationId xmlns:a16="http://schemas.microsoft.com/office/drawing/2014/main" id="{432996FD-AB99-48B3-A1F6-A17E83858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275" y="2241526"/>
              <a:ext cx="9669449" cy="2475839"/>
            </a:xfrm>
            <a:prstGeom prst="rect">
              <a:avLst/>
            </a:prstGeom>
            <a:effectLst>
              <a:innerShdw blurRad="114300">
                <a:srgbClr val="002060"/>
              </a:innerShdw>
            </a:effectLst>
          </p:spPr>
        </p:pic>
        <p:grpSp>
          <p:nvGrpSpPr>
            <p:cNvPr id="12" name="Group 11">
              <a:extLst>
                <a:ext uri="{FF2B5EF4-FFF2-40B4-BE49-F238E27FC236}">
                  <a16:creationId xmlns:a16="http://schemas.microsoft.com/office/drawing/2014/main" id="{EF1F38AF-AD0D-42F7-8B60-38BBCC0DD46D}"/>
                </a:ext>
              </a:extLst>
            </p:cNvPr>
            <p:cNvGrpSpPr/>
            <p:nvPr/>
          </p:nvGrpSpPr>
          <p:grpSpPr>
            <a:xfrm>
              <a:off x="5633603" y="2997269"/>
              <a:ext cx="3743311" cy="1363913"/>
              <a:chOff x="5665832" y="3443274"/>
              <a:chExt cx="3347106" cy="1244234"/>
            </a:xfrm>
          </p:grpSpPr>
          <p:sp>
            <p:nvSpPr>
              <p:cNvPr id="13" name="Rectangle: Rounded Corners 12">
                <a:extLst>
                  <a:ext uri="{FF2B5EF4-FFF2-40B4-BE49-F238E27FC236}">
                    <a16:creationId xmlns:a16="http://schemas.microsoft.com/office/drawing/2014/main" id="{357FC73D-3537-4C11-93A8-546F8A8E48DD}"/>
                  </a:ext>
                </a:extLst>
              </p:cNvPr>
              <p:cNvSpPr/>
              <p:nvPr/>
            </p:nvSpPr>
            <p:spPr>
              <a:xfrm>
                <a:off x="5665832" y="4279609"/>
                <a:ext cx="1061539" cy="2376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Rounded Corners 13">
                <a:extLst>
                  <a:ext uri="{FF2B5EF4-FFF2-40B4-BE49-F238E27FC236}">
                    <a16:creationId xmlns:a16="http://schemas.microsoft.com/office/drawing/2014/main" id="{3B7FD897-8CF7-44CD-BBE4-67304BBEF1E7}"/>
                  </a:ext>
                </a:extLst>
              </p:cNvPr>
              <p:cNvSpPr/>
              <p:nvPr/>
            </p:nvSpPr>
            <p:spPr>
              <a:xfrm>
                <a:off x="7469316" y="4449857"/>
                <a:ext cx="1543622" cy="2376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Rounded Corners 14">
                <a:extLst>
                  <a:ext uri="{FF2B5EF4-FFF2-40B4-BE49-F238E27FC236}">
                    <a16:creationId xmlns:a16="http://schemas.microsoft.com/office/drawing/2014/main" id="{F1DD9E21-8D67-49C5-8E1A-1033DA0FEA8C}"/>
                  </a:ext>
                </a:extLst>
              </p:cNvPr>
              <p:cNvSpPr/>
              <p:nvPr/>
            </p:nvSpPr>
            <p:spPr>
              <a:xfrm>
                <a:off x="7462552" y="3443274"/>
                <a:ext cx="1189058" cy="2376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213494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EAA50C03453469FD6EC105B7C7E28" ma:contentTypeVersion="9" ma:contentTypeDescription="Create a new document." ma:contentTypeScope="" ma:versionID="13d265d0203783f10238ecad63e4e460">
  <xsd:schema xmlns:xsd="http://www.w3.org/2001/XMLSchema" xmlns:xs="http://www.w3.org/2001/XMLSchema" xmlns:p="http://schemas.microsoft.com/office/2006/metadata/properties" xmlns:ns2="1c99519d-6e70-42d9-8291-28c167312e0d" xmlns:ns3="580ab9fe-c6c7-4b1e-bf86-d0a9a03cc8c5" targetNamespace="http://schemas.microsoft.com/office/2006/metadata/properties" ma:root="true" ma:fieldsID="074c32bc16db96e477396fd585da7d82" ns2:_="" ns3:_="">
    <xsd:import namespace="1c99519d-6e70-42d9-8291-28c167312e0d"/>
    <xsd:import namespace="580ab9fe-c6c7-4b1e-bf86-d0a9a03cc8c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9519d-6e70-42d9-8291-28c167312e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0ab9fe-c6c7-4b1e-bf86-d0a9a03cc8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5C104E-25ED-4C4F-AF7A-41A6E8205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99519d-6e70-42d9-8291-28c167312e0d"/>
    <ds:schemaRef ds:uri="580ab9fe-c6c7-4b1e-bf86-d0a9a03cc8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AC499-0DB9-4756-B5AC-2B5AC4B31F64}">
  <ds:schemaRefs>
    <ds:schemaRef ds:uri="http://schemas.microsoft.com/sharepoint/v3/contenttype/forms"/>
  </ds:schemaRefs>
</ds:datastoreItem>
</file>

<file path=customXml/itemProps3.xml><?xml version="1.0" encoding="utf-8"?>
<ds:datastoreItem xmlns:ds="http://schemas.openxmlformats.org/officeDocument/2006/customXml" ds:itemID="{3C48A15B-F606-427A-98E1-A39CFAC00F1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0ab9fe-c6c7-4b1e-bf86-d0a9a03cc8c5"/>
    <ds:schemaRef ds:uri="http://purl.org/dc/terms/"/>
    <ds:schemaRef ds:uri="1c99519d-6e70-42d9-8291-28c167312e0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19664</TotalTime>
  <Words>2058</Words>
  <Application>Microsoft Office PowerPoint</Application>
  <PresentationFormat>Widescreen</PresentationFormat>
  <Paragraphs>185</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Black</vt:lpstr>
      <vt:lpstr>Calibri</vt:lpstr>
      <vt:lpstr>Calibri Light</vt:lpstr>
      <vt:lpstr>Times New Roman</vt:lpstr>
      <vt:lpstr>Wingdings</vt:lpstr>
      <vt:lpstr>Yu Mincho</vt:lpstr>
      <vt:lpstr>Office Theme</vt:lpstr>
      <vt:lpstr>2_Office Theme</vt:lpstr>
      <vt:lpstr> Risk Management Information (RMI) Account Registration </vt:lpstr>
      <vt:lpstr>PowerPoint Presentation</vt:lpstr>
      <vt:lpstr>Module 1: RMI Getting Started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RMI-SIR  https://afsas.safety.af.mil</dc:title>
  <dc:creator>Smolka, Melissa M</dc:creator>
  <cp:lastModifiedBy>Best, Andrew J LT USN NAVSCOLAVSAFE PNS FL (USA)</cp:lastModifiedBy>
  <cp:revision>303</cp:revision>
  <cp:lastPrinted>2020-09-10T18:54:57Z</cp:lastPrinted>
  <dcterms:created xsi:type="dcterms:W3CDTF">2019-07-14T01:01:45Z</dcterms:created>
  <dcterms:modified xsi:type="dcterms:W3CDTF">2023-11-29T16:56:45Z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0x0101006F1EAA50C03453469FD6EC105B7C7E28</vt:lpwstr>
  </property>
</Properties>
</file>