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1" r:id="rId5"/>
  </p:sldMasterIdLst>
  <p:notesMasterIdLst>
    <p:notesMasterId r:id="rId8"/>
  </p:notesMasterIdLst>
  <p:sldIdLst>
    <p:sldId id="256" r:id="rId6"/>
    <p:sldId id="257" r:id="rId7"/>
  </p:sldIdLst>
  <p:sldSz cx="18288000" cy="10287000"/>
  <p:notesSz cx="7010400" cy="9296400"/>
  <p:embeddedFontLst>
    <p:embeddedFont>
      <p:font typeface="Barlow Condensed" panose="00000506000000000000" pitchFamily="2" charset="0"/>
      <p:regular r:id="rId9"/>
      <p:bold r:id="rId10"/>
      <p:italic r:id="rId11"/>
      <p:boldItalic r:id="rId12"/>
    </p:embeddedFont>
    <p:embeddedFont>
      <p:font typeface="Telegraf Bold" panose="020B0604020202020204" charset="0"/>
      <p:regular r:id="rId13"/>
    </p:embeddedFont>
    <p:embeddedFont>
      <p:font typeface="Barlow Condensed Bold" panose="00000806000000000000" pitchFamily="2" charset="0"/>
      <p:regular r:id="rId14"/>
      <p:bold r:id="rId15"/>
    </p:embeddedFont>
    <p:embeddedFont>
      <p:font typeface="Montserrat Classic Bold"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Aileron Regular"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2C92D5"/>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6336" autoAdjust="0"/>
  </p:normalViewPr>
  <p:slideViewPr>
    <p:cSldViewPr>
      <p:cViewPr varScale="1">
        <p:scale>
          <a:sx n="76" d="100"/>
          <a:sy n="76" d="100"/>
        </p:scale>
        <p:origin x="4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766"/>
    </p:cViewPr>
  </p:sorterViewPr>
  <p:notesViewPr>
    <p:cSldViewPr>
      <p:cViewPr varScale="1">
        <p:scale>
          <a:sx n="72" d="100"/>
          <a:sy n="72" d="100"/>
        </p:scale>
        <p:origin x="339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slide" Target="slides/slide2.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DA9F7D-96E3-49AA-BC3F-084D270641CD}" type="datetimeFigureOut">
              <a:rPr lang="en-US" smtClean="0"/>
              <a:t>4/24/2023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EC377B-9AB7-47C1-B53E-1A2950FAD618}" type="slidenum">
              <a:rPr lang="en-US" smtClean="0"/>
              <a:t>‹#›</a:t>
            </a:fld>
            <a:endParaRPr lang="en-US" dirty="0"/>
          </a:p>
        </p:txBody>
      </p:sp>
    </p:spTree>
    <p:extLst>
      <p:ext uri="{BB962C8B-B14F-4D97-AF65-F5344CB8AC3E}">
        <p14:creationId xmlns:p14="http://schemas.microsoft.com/office/powerpoint/2010/main" val="293137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SFF QUAD TEMPLATE">
    <p:spTree>
      <p:nvGrpSpPr>
        <p:cNvPr id="1" name=""/>
        <p:cNvGrpSpPr/>
        <p:nvPr/>
      </p:nvGrpSpPr>
      <p:grpSpPr>
        <a:xfrm>
          <a:off x="0" y="0"/>
          <a:ext cx="0" cy="0"/>
          <a:chOff x="0" y="0"/>
          <a:chExt cx="0" cy="0"/>
        </a:xfrm>
      </p:grpSpPr>
      <p:cxnSp>
        <p:nvCxnSpPr>
          <p:cNvPr id="8" name="Straight Connector 7"/>
          <p:cNvCxnSpPr/>
          <p:nvPr/>
        </p:nvCxnSpPr>
        <p:spPr>
          <a:xfrm>
            <a:off x="9144000" y="806099"/>
            <a:ext cx="0" cy="792801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Line 9"/>
          <p:cNvSpPr>
            <a:spLocks noChangeShapeType="1"/>
          </p:cNvSpPr>
          <p:nvPr/>
        </p:nvSpPr>
        <p:spPr bwMode="auto">
          <a:xfrm flipH="1">
            <a:off x="152400" y="4981623"/>
            <a:ext cx="17983200" cy="238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600" dirty="0">
              <a:solidFill>
                <a:srgbClr val="000082"/>
              </a:solidFill>
              <a:latin typeface="Times New Roman" pitchFamily="18" charset="0"/>
              <a:cs typeface="Times New Roman" pitchFamily="18" charset="0"/>
            </a:endParaRPr>
          </a:p>
        </p:txBody>
      </p:sp>
      <p:sp>
        <p:nvSpPr>
          <p:cNvPr id="5" name="Title 1"/>
          <p:cNvSpPr>
            <a:spLocks noGrp="1"/>
          </p:cNvSpPr>
          <p:nvPr>
            <p:ph type="title"/>
          </p:nvPr>
        </p:nvSpPr>
        <p:spPr>
          <a:xfrm>
            <a:off x="0" y="0"/>
            <a:ext cx="18288000" cy="845289"/>
          </a:xfrm>
          <a:prstGeom prst="rect">
            <a:avLst/>
          </a:prstGeom>
        </p:spPr>
        <p:txBody>
          <a:bodyPr/>
          <a:lstStyle>
            <a:lvl1pPr>
              <a:defRPr sz="4200" i="0">
                <a:latin typeface="+mj-lt"/>
              </a:defRPr>
            </a:lvl1pPr>
          </a:lstStyle>
          <a:p>
            <a:r>
              <a:rPr lang="en-US" smtClean="0"/>
              <a:t>Click to edit Master title style</a:t>
            </a:r>
            <a:endParaRPr lang="en-US" dirty="0"/>
          </a:p>
        </p:txBody>
      </p:sp>
      <p:sp>
        <p:nvSpPr>
          <p:cNvPr id="7" name="Content Placeholder 2"/>
          <p:cNvSpPr>
            <a:spLocks noGrp="1"/>
          </p:cNvSpPr>
          <p:nvPr>
            <p:ph idx="11"/>
          </p:nvPr>
        </p:nvSpPr>
        <p:spPr>
          <a:xfrm>
            <a:off x="9144000" y="4974329"/>
            <a:ext cx="9144000" cy="3771900"/>
          </a:xfrm>
          <a:prstGeom prst="rect">
            <a:avLst/>
          </a:prstGeom>
        </p:spPr>
        <p:txBody>
          <a:bodyPr tIns="0" bIns="0"/>
          <a:lstStyle>
            <a:lvl1pPr marL="347654" indent="-347654">
              <a:spcBef>
                <a:spcPts val="0"/>
              </a:spcBef>
              <a:defRPr/>
            </a:lvl1pPr>
            <a:lvl2pPr marL="685784" indent="-338130">
              <a:spcBef>
                <a:spcPts val="0"/>
              </a:spcBef>
              <a:buFont typeface="Arial" pitchFamily="34" charset="0"/>
              <a:buChar char="•"/>
              <a:defRPr/>
            </a:lvl2pPr>
            <a:lvl3pPr marL="1033436" indent="-338130" defTabSz="1204883">
              <a:spcBef>
                <a:spcPts val="0"/>
              </a:spcBef>
              <a:defRPr/>
            </a:lvl3pPr>
            <a:lvl4pPr marL="1371566" indent="-347654">
              <a:spcBef>
                <a:spcPts val="0"/>
              </a:spcBef>
              <a:defRPr sz="1800" b="1"/>
            </a:lvl4pPr>
            <a:lvl5pPr marL="1719219" marR="0" indent="-347654" algn="l" defTabSz="1371566" rtl="0" eaLnBrk="0" fontAlgn="base" latinLnBrk="0" hangingPunct="0">
              <a:lnSpc>
                <a:spcPct val="100000"/>
              </a:lnSpc>
              <a:spcBef>
                <a:spcPts val="0"/>
              </a:spcBef>
              <a:spcAft>
                <a:spcPct val="0"/>
              </a:spcAft>
              <a:buClrTx/>
              <a:buSzTx/>
              <a:buFont typeface="Arial" pitchFamily="34" charset="0"/>
              <a:buChar char="•"/>
              <a:tabLst/>
              <a:defRPr sz="1500" b="1"/>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Box 9"/>
          <p:cNvSpPr txBox="1"/>
          <p:nvPr userDrawn="1"/>
        </p:nvSpPr>
        <p:spPr>
          <a:xfrm>
            <a:off x="-2852" y="8763506"/>
            <a:ext cx="18288000" cy="1569660"/>
          </a:xfrm>
          <a:prstGeom prst="rect">
            <a:avLst/>
          </a:prstGeom>
          <a:solidFill>
            <a:schemeClr val="tx1">
              <a:lumMod val="75000"/>
            </a:schemeClr>
          </a:solidFill>
        </p:spPr>
        <p:txBody>
          <a:bodyPr wrap="square" rtlCol="0">
            <a:spAutoFit/>
          </a:bodyPr>
          <a:lstStyle/>
          <a:p>
            <a:pPr lvl="0" algn="ctr"/>
            <a:r>
              <a:rPr lang="en-US" sz="2400" b="1" smtClean="0">
                <a:solidFill>
                  <a:srgbClr val="E9D437"/>
                </a:solidFill>
                <a:effectLst>
                  <a:outerShdw blurRad="38100" dist="38100" dir="2700000" algn="tl">
                    <a:srgbClr val="000000">
                      <a:alpha val="43137"/>
                    </a:srgbClr>
                  </a:outerShdw>
                </a:effectLst>
              </a:rPr>
              <a:t>United States Naval Safety Center</a:t>
            </a:r>
          </a:p>
          <a:p>
            <a:pPr lvl="0" algn="ctr"/>
            <a:r>
              <a:rPr lang="en-US" sz="2400" b="1" smtClean="0">
                <a:solidFill>
                  <a:srgbClr val="E9D437"/>
                </a:solidFill>
                <a:effectLst>
                  <a:outerShdw blurRad="38100" dist="38100" dir="2700000" algn="tl">
                    <a:srgbClr val="000000">
                      <a:alpha val="43137"/>
                    </a:srgbClr>
                  </a:outerShdw>
                </a:effectLst>
              </a:rPr>
              <a:t>Preserving Combat Readiness</a:t>
            </a:r>
          </a:p>
          <a:p>
            <a:pPr lvl="0" algn="ctr"/>
            <a:r>
              <a:rPr lang="en-US" sz="2400" b="1" smtClean="0">
                <a:solidFill>
                  <a:srgbClr val="E9D437"/>
                </a:solidFill>
                <a:effectLst>
                  <a:outerShdw blurRad="38100" dist="38100" dir="2700000" algn="tl">
                    <a:srgbClr val="000000">
                      <a:alpha val="43137"/>
                    </a:srgbClr>
                  </a:outerShdw>
                </a:effectLst>
              </a:rPr>
              <a:t>Saving Lives</a:t>
            </a:r>
          </a:p>
          <a:p>
            <a:pPr lvl="0" algn="ctr"/>
            <a:endParaRPr lang="en-US" sz="2400" b="1" dirty="0" smtClean="0">
              <a:solidFill>
                <a:srgbClr val="E9D437"/>
              </a:solidFill>
              <a:effectLst>
                <a:outerShdw blurRad="38100" dist="38100" dir="2700000" algn="tl">
                  <a:srgbClr val="000000">
                    <a:alpha val="43137"/>
                  </a:srgbClr>
                </a:outerShdw>
              </a:effectLst>
            </a:endParaRPr>
          </a:p>
        </p:txBody>
      </p:sp>
      <p:pic>
        <p:nvPicPr>
          <p:cNvPr id="11" name="Picture 10"/>
          <p:cNvPicPr>
            <a:picLocks noChangeAspect="1"/>
          </p:cNvPicPr>
          <p:nvPr userDrawn="1"/>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100000" l="0" r="99254">
                        <a14:foregroundMark x1="25373" y1="70588" x2="25373" y2="70588"/>
                        <a14:foregroundMark x1="21642" y1="58088" x2="21642" y2="58088"/>
                        <a14:foregroundMark x1="77612" y1="31618" x2="77612" y2="31618"/>
                        <a14:foregroundMark x1="79104" y1="44118" x2="79104" y2="44118"/>
                        <a14:backgroundMark x1="86567" y1="7353" x2="86567" y2="7353"/>
                      </a14:backgroundRemoval>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584631" y="8857374"/>
            <a:ext cx="1823762" cy="1296390"/>
          </a:xfrm>
          <a:prstGeom prst="rect">
            <a:avLst/>
          </a:prstGeom>
          <a:ln>
            <a:noFill/>
          </a:ln>
          <a:effectLst>
            <a:outerShdw blurRad="292100" dist="139700" dir="2700000" algn="tl" rotWithShape="0">
              <a:srgbClr val="333333">
                <a:alpha val="65000"/>
              </a:srgbClr>
            </a:outerShdw>
          </a:effectLst>
        </p:spPr>
      </p:pic>
      <p:sp>
        <p:nvSpPr>
          <p:cNvPr id="12" name="Content Placeholder 2"/>
          <p:cNvSpPr>
            <a:spLocks noGrp="1"/>
          </p:cNvSpPr>
          <p:nvPr>
            <p:ph idx="12"/>
          </p:nvPr>
        </p:nvSpPr>
        <p:spPr>
          <a:xfrm>
            <a:off x="-5899868" y="1748115"/>
            <a:ext cx="9144000" cy="3771900"/>
          </a:xfrm>
          <a:prstGeom prst="rect">
            <a:avLst/>
          </a:prstGeom>
        </p:spPr>
        <p:txBody>
          <a:bodyPr tIns="0" bIns="0"/>
          <a:lstStyle>
            <a:lvl1pPr marL="347654" indent="-347654">
              <a:spcBef>
                <a:spcPts val="0"/>
              </a:spcBef>
              <a:defRPr/>
            </a:lvl1pPr>
            <a:lvl2pPr marL="685784" indent="-338130">
              <a:spcBef>
                <a:spcPts val="0"/>
              </a:spcBef>
              <a:buFont typeface="Arial" pitchFamily="34" charset="0"/>
              <a:buChar char="•"/>
              <a:defRPr/>
            </a:lvl2pPr>
            <a:lvl3pPr marL="1033436" indent="-338130" defTabSz="1204883">
              <a:spcBef>
                <a:spcPts val="0"/>
              </a:spcBef>
              <a:defRPr/>
            </a:lvl3pPr>
            <a:lvl4pPr marL="1371566" indent="-347654">
              <a:spcBef>
                <a:spcPts val="0"/>
              </a:spcBef>
              <a:defRPr sz="1800" b="1"/>
            </a:lvl4pPr>
            <a:lvl5pPr marL="1719219" marR="0" indent="-347654" algn="l" defTabSz="1371566" rtl="0" eaLnBrk="0" fontAlgn="base" latinLnBrk="0" hangingPunct="0">
              <a:lnSpc>
                <a:spcPct val="100000"/>
              </a:lnSpc>
              <a:spcBef>
                <a:spcPts val="0"/>
              </a:spcBef>
              <a:spcAft>
                <a:spcPct val="0"/>
              </a:spcAft>
              <a:buClrTx/>
              <a:buSzTx/>
              <a:buFont typeface="Arial" pitchFamily="34" charset="0"/>
              <a:buChar char="•"/>
              <a:tabLst/>
              <a:defRPr sz="1500" b="1"/>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ontent Placeholder 2"/>
          <p:cNvSpPr>
            <a:spLocks noGrp="1"/>
          </p:cNvSpPr>
          <p:nvPr>
            <p:ph idx="13"/>
          </p:nvPr>
        </p:nvSpPr>
        <p:spPr>
          <a:xfrm>
            <a:off x="9144000" y="1032497"/>
            <a:ext cx="9144000" cy="3771900"/>
          </a:xfrm>
          <a:prstGeom prst="rect">
            <a:avLst/>
          </a:prstGeom>
        </p:spPr>
        <p:txBody>
          <a:bodyPr tIns="0" bIns="0"/>
          <a:lstStyle>
            <a:lvl1pPr marL="347654" indent="-347654">
              <a:spcBef>
                <a:spcPts val="0"/>
              </a:spcBef>
              <a:defRPr/>
            </a:lvl1pPr>
            <a:lvl2pPr marL="685784" indent="-338130">
              <a:spcBef>
                <a:spcPts val="0"/>
              </a:spcBef>
              <a:buFont typeface="Arial" pitchFamily="34" charset="0"/>
              <a:buChar char="•"/>
              <a:defRPr/>
            </a:lvl2pPr>
            <a:lvl3pPr marL="1033436" indent="-338130" defTabSz="1204883">
              <a:spcBef>
                <a:spcPts val="0"/>
              </a:spcBef>
              <a:defRPr/>
            </a:lvl3pPr>
            <a:lvl4pPr marL="1371566" indent="-347654">
              <a:spcBef>
                <a:spcPts val="0"/>
              </a:spcBef>
              <a:defRPr sz="1800" b="1"/>
            </a:lvl4pPr>
            <a:lvl5pPr marL="1719219" marR="0" indent="-347654" algn="l" defTabSz="1371566" rtl="0" eaLnBrk="0" fontAlgn="base" latinLnBrk="0" hangingPunct="0">
              <a:lnSpc>
                <a:spcPct val="100000"/>
              </a:lnSpc>
              <a:spcBef>
                <a:spcPts val="0"/>
              </a:spcBef>
              <a:spcAft>
                <a:spcPct val="0"/>
              </a:spcAft>
              <a:buClrTx/>
              <a:buSzTx/>
              <a:buFont typeface="Arial" pitchFamily="34" charset="0"/>
              <a:buChar char="•"/>
              <a:tabLst/>
              <a:defRPr sz="1500" b="1"/>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Content Placeholder 2"/>
          <p:cNvSpPr>
            <a:spLocks noGrp="1"/>
          </p:cNvSpPr>
          <p:nvPr>
            <p:ph idx="14"/>
          </p:nvPr>
        </p:nvSpPr>
        <p:spPr>
          <a:xfrm>
            <a:off x="0" y="5038541"/>
            <a:ext cx="9144000" cy="3771900"/>
          </a:xfrm>
          <a:prstGeom prst="rect">
            <a:avLst/>
          </a:prstGeom>
        </p:spPr>
        <p:txBody>
          <a:bodyPr tIns="0" bIns="0"/>
          <a:lstStyle>
            <a:lvl1pPr marL="347654" indent="-347654">
              <a:spcBef>
                <a:spcPts val="0"/>
              </a:spcBef>
              <a:defRPr/>
            </a:lvl1pPr>
            <a:lvl2pPr marL="685784" indent="-338130">
              <a:spcBef>
                <a:spcPts val="0"/>
              </a:spcBef>
              <a:buFont typeface="Arial" pitchFamily="34" charset="0"/>
              <a:buChar char="•"/>
              <a:defRPr/>
            </a:lvl2pPr>
            <a:lvl3pPr marL="1033436" indent="-338130" defTabSz="1204883">
              <a:spcBef>
                <a:spcPts val="0"/>
              </a:spcBef>
              <a:defRPr/>
            </a:lvl3pPr>
            <a:lvl4pPr marL="1371566" indent="-347654">
              <a:spcBef>
                <a:spcPts val="0"/>
              </a:spcBef>
              <a:defRPr sz="1800" b="1"/>
            </a:lvl4pPr>
            <a:lvl5pPr marL="1719219" marR="0" indent="-347654" algn="l" defTabSz="1371566" rtl="0" eaLnBrk="0" fontAlgn="base" latinLnBrk="0" hangingPunct="0">
              <a:lnSpc>
                <a:spcPct val="100000"/>
              </a:lnSpc>
              <a:spcBef>
                <a:spcPts val="0"/>
              </a:spcBef>
              <a:spcAft>
                <a:spcPct val="0"/>
              </a:spcAft>
              <a:buClrTx/>
              <a:buSzTx/>
              <a:buFont typeface="Arial" pitchFamily="34" charset="0"/>
              <a:buChar char="•"/>
              <a:tabLst/>
              <a:defRPr sz="1500" b="1"/>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TextBox 14"/>
          <p:cNvSpPr txBox="1"/>
          <p:nvPr userDrawn="1"/>
        </p:nvSpPr>
        <p:spPr>
          <a:xfrm>
            <a:off x="4271438" y="9865594"/>
            <a:ext cx="9739420" cy="461665"/>
          </a:xfrm>
          <a:prstGeom prst="rect">
            <a:avLst/>
          </a:prstGeom>
          <a:noFill/>
        </p:spPr>
        <p:txBody>
          <a:bodyPr wrap="square" rtlCol="0">
            <a:spAutoFit/>
          </a:bodyPr>
          <a:lstStyle/>
          <a:p>
            <a:pPr lvl="0" algn="ctr"/>
            <a:r>
              <a:rPr lang="en-US" sz="2400" b="1" dirty="0" smtClean="0">
                <a:solidFill>
                  <a:srgbClr val="009900"/>
                </a:solidFill>
              </a:rPr>
              <a:t>UNCLASSIFIED//FOR PUBLIC RELEASE</a:t>
            </a:r>
            <a:endParaRPr lang="en-US" sz="2400" b="1" dirty="0">
              <a:solidFill>
                <a:srgbClr val="7030A0"/>
              </a:solidFill>
            </a:endParaRPr>
          </a:p>
        </p:txBody>
      </p:sp>
      <p:sp>
        <p:nvSpPr>
          <p:cNvPr id="18" name="Text Box 29"/>
          <p:cNvSpPr txBox="1">
            <a:spLocks noChangeArrowheads="1"/>
          </p:cNvSpPr>
          <p:nvPr userDrawn="1"/>
        </p:nvSpPr>
        <p:spPr bwMode="blackWhite">
          <a:xfrm>
            <a:off x="17477179" y="9748310"/>
            <a:ext cx="513281"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lnSpc>
                <a:spcPct val="80000"/>
              </a:lnSpc>
              <a:spcBef>
                <a:spcPct val="50000"/>
              </a:spcBef>
              <a:spcAft>
                <a:spcPct val="0"/>
              </a:spcAft>
              <a:defRPr/>
            </a:pPr>
            <a:fld id="{557EDC2B-A589-4BDE-9550-E64E49ACAF01}" type="slidenum">
              <a:rPr lang="en-US" sz="2100" b="1" smtClean="0">
                <a:solidFill>
                  <a:srgbClr val="E9D437"/>
                </a:solidFill>
                <a:cs typeface="Arial" pitchFamily="34" charset="0"/>
              </a:rPr>
              <a:pPr algn="ctr" fontAlgn="base">
                <a:lnSpc>
                  <a:spcPct val="80000"/>
                </a:lnSpc>
                <a:spcBef>
                  <a:spcPct val="50000"/>
                </a:spcBef>
                <a:spcAft>
                  <a:spcPct val="0"/>
                </a:spcAft>
                <a:defRPr/>
              </a:pPr>
              <a:t>‹#›</a:t>
            </a:fld>
            <a:endParaRPr lang="en-US" sz="1800" b="1" dirty="0" smtClean="0">
              <a:solidFill>
                <a:srgbClr val="E9D437"/>
              </a:solidFill>
              <a:cs typeface="Arial" pitchFamily="34" charset="0"/>
            </a:endParaRPr>
          </a:p>
        </p:txBody>
      </p:sp>
    </p:spTree>
    <p:extLst>
      <p:ext uri="{BB962C8B-B14F-4D97-AF65-F5344CB8AC3E}">
        <p14:creationId xmlns:p14="http://schemas.microsoft.com/office/powerpoint/2010/main" val="4006153007"/>
      </p:ext>
    </p:extLst>
  </p:cSld>
  <p:clrMapOvr>
    <a:masterClrMapping/>
  </p:clrMapOvr>
  <p:transition>
    <p:fade thruBlk="1"/>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4"/>
            <a:ext cx="15544800" cy="2205038"/>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743200" y="5829300"/>
            <a:ext cx="12801600" cy="2628900"/>
          </a:xfrm>
          <a:prstGeom prst="rect">
            <a:avLst/>
          </a:prstGeom>
        </p:spPr>
        <p:txBody>
          <a:bodyPr/>
          <a:lstStyle>
            <a:lvl1pPr marL="0" indent="0" algn="ctr">
              <a:buNone/>
              <a:defRPr/>
            </a:lvl1pPr>
            <a:lvl2pPr marL="685784" indent="0" algn="ctr">
              <a:buNone/>
              <a:defRPr/>
            </a:lvl2pPr>
            <a:lvl3pPr marL="1371566" indent="0" algn="ctr">
              <a:buNone/>
              <a:defRPr/>
            </a:lvl3pPr>
            <a:lvl4pPr marL="2057349" indent="0" algn="ctr">
              <a:buNone/>
              <a:defRPr/>
            </a:lvl4pPr>
            <a:lvl5pPr marL="2743131" indent="0" algn="ctr">
              <a:buNone/>
              <a:defRPr/>
            </a:lvl5pPr>
            <a:lvl6pPr marL="3428915" indent="0" algn="ctr">
              <a:buNone/>
              <a:defRPr/>
            </a:lvl6pPr>
            <a:lvl7pPr marL="4114697" indent="0" algn="ctr">
              <a:buNone/>
              <a:defRPr/>
            </a:lvl7pPr>
            <a:lvl8pPr marL="4800480" indent="0" algn="ctr">
              <a:buNone/>
              <a:defRPr/>
            </a:lvl8pPr>
            <a:lvl9pPr marL="5486264"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914400" y="9367838"/>
            <a:ext cx="4267200" cy="714375"/>
          </a:xfrm>
          <a:prstGeom prst="rect">
            <a:avLst/>
          </a:prstGeom>
          <a:ln/>
        </p:spPr>
        <p:txBody>
          <a:bodyPr/>
          <a:lstStyle>
            <a:lvl1pPr>
              <a:defRPr/>
            </a:lvl1pPr>
          </a:lstStyle>
          <a:p>
            <a:pPr fontAlgn="base">
              <a:spcBef>
                <a:spcPct val="0"/>
              </a:spcBef>
              <a:spcAft>
                <a:spcPct val="0"/>
              </a:spcAft>
              <a:defRPr/>
            </a:pPr>
            <a:endParaRPr lang="en-US">
              <a:solidFill>
                <a:srgbClr val="000082"/>
              </a:solidFill>
            </a:endParaRPr>
          </a:p>
        </p:txBody>
      </p:sp>
      <p:sp>
        <p:nvSpPr>
          <p:cNvPr id="5" name="Rectangle 5"/>
          <p:cNvSpPr>
            <a:spLocks noGrp="1" noChangeArrowheads="1"/>
          </p:cNvSpPr>
          <p:nvPr>
            <p:ph type="ftr" sz="quarter" idx="11"/>
          </p:nvPr>
        </p:nvSpPr>
        <p:spPr>
          <a:xfrm>
            <a:off x="6248400" y="9367838"/>
            <a:ext cx="5791200" cy="714375"/>
          </a:xfrm>
          <a:prstGeom prst="rect">
            <a:avLst/>
          </a:prstGeom>
          <a:ln/>
        </p:spPr>
        <p:txBody>
          <a:bodyPr/>
          <a:lstStyle>
            <a:lvl1pPr>
              <a:defRPr/>
            </a:lvl1pPr>
          </a:lstStyle>
          <a:p>
            <a:pPr fontAlgn="base">
              <a:spcBef>
                <a:spcPct val="0"/>
              </a:spcBef>
              <a:spcAft>
                <a:spcPct val="0"/>
              </a:spcAft>
              <a:defRPr/>
            </a:pPr>
            <a:endParaRPr lang="en-US">
              <a:solidFill>
                <a:srgbClr val="000082"/>
              </a:solidFill>
            </a:endParaRPr>
          </a:p>
        </p:txBody>
      </p:sp>
      <p:sp>
        <p:nvSpPr>
          <p:cNvPr id="6" name="Rectangle 6"/>
          <p:cNvSpPr>
            <a:spLocks noGrp="1" noChangeArrowheads="1"/>
          </p:cNvSpPr>
          <p:nvPr>
            <p:ph type="sldNum" sz="quarter" idx="12"/>
          </p:nvPr>
        </p:nvSpPr>
        <p:spPr>
          <a:xfrm>
            <a:off x="13106400" y="9367838"/>
            <a:ext cx="4267200" cy="714375"/>
          </a:xfrm>
          <a:prstGeom prst="rect">
            <a:avLst/>
          </a:prstGeom>
          <a:ln/>
        </p:spPr>
        <p:txBody>
          <a:bodyPr/>
          <a:lstStyle>
            <a:lvl1pPr>
              <a:defRPr/>
            </a:lvl1pPr>
          </a:lstStyle>
          <a:p>
            <a:pPr fontAlgn="base">
              <a:spcBef>
                <a:spcPct val="0"/>
              </a:spcBef>
              <a:spcAft>
                <a:spcPct val="0"/>
              </a:spcAft>
              <a:defRPr/>
            </a:pPr>
            <a:fld id="{7DAEE26E-2B0C-4C56-9017-D914701A9021}" type="slidenum">
              <a:rPr lang="en-US">
                <a:solidFill>
                  <a:srgbClr val="000082"/>
                </a:solidFill>
              </a:rPr>
              <a:pPr fontAlgn="base">
                <a:spcBef>
                  <a:spcPct val="0"/>
                </a:spcBef>
                <a:spcAft>
                  <a:spcPct val="0"/>
                </a:spcAft>
                <a:defRPr/>
              </a:pPr>
              <a:t>‹#›</a:t>
            </a:fld>
            <a:endParaRPr lang="en-US">
              <a:solidFill>
                <a:srgbClr val="000082"/>
              </a:solidFill>
            </a:endParaRPr>
          </a:p>
        </p:txBody>
      </p:sp>
      <p:sp>
        <p:nvSpPr>
          <p:cNvPr id="7" name="TextBox 6"/>
          <p:cNvSpPr txBox="1"/>
          <p:nvPr userDrawn="1"/>
        </p:nvSpPr>
        <p:spPr>
          <a:xfrm>
            <a:off x="-2852" y="8763506"/>
            <a:ext cx="18288000" cy="1477328"/>
          </a:xfrm>
          <a:prstGeom prst="rect">
            <a:avLst/>
          </a:prstGeom>
          <a:solidFill>
            <a:schemeClr val="tx1">
              <a:lumMod val="75000"/>
            </a:schemeClr>
          </a:solidFill>
        </p:spPr>
        <p:txBody>
          <a:bodyPr wrap="square" rtlCol="0">
            <a:spAutoFit/>
          </a:bodyPr>
          <a:lstStyle/>
          <a:p>
            <a:pPr lvl="0" algn="ctr"/>
            <a:r>
              <a:rPr lang="en-US" sz="2400" b="1" dirty="0">
                <a:solidFill>
                  <a:srgbClr val="E9D437"/>
                </a:solidFill>
                <a:effectLst>
                  <a:outerShdw blurRad="38100" dist="38100" dir="2700000" algn="tl">
                    <a:srgbClr val="000000">
                      <a:alpha val="43137"/>
                    </a:srgbClr>
                  </a:outerShdw>
                </a:effectLst>
              </a:rPr>
              <a:t>United States Naval Safety </a:t>
            </a:r>
            <a:r>
              <a:rPr lang="en-US" sz="2400" b="1" dirty="0" smtClean="0">
                <a:solidFill>
                  <a:srgbClr val="E9D437"/>
                </a:solidFill>
                <a:effectLst>
                  <a:outerShdw blurRad="38100" dist="38100" dir="2700000" algn="tl">
                    <a:srgbClr val="000000">
                      <a:alpha val="43137"/>
                    </a:srgbClr>
                  </a:outerShdw>
                </a:effectLst>
              </a:rPr>
              <a:t>Command</a:t>
            </a:r>
          </a:p>
          <a:p>
            <a:pPr lvl="0" algn="ctr"/>
            <a:r>
              <a:rPr lang="en-US" sz="2400" b="1" dirty="0" smtClean="0">
                <a:solidFill>
                  <a:srgbClr val="E9D437"/>
                </a:solidFill>
                <a:effectLst>
                  <a:outerShdw blurRad="38100" dist="38100" dir="2700000" algn="tl">
                    <a:srgbClr val="000000">
                      <a:alpha val="43137"/>
                    </a:srgbClr>
                  </a:outerShdw>
                </a:effectLst>
              </a:rPr>
              <a:t>Preserving </a:t>
            </a:r>
            <a:r>
              <a:rPr lang="en-US" sz="2400" b="1" dirty="0">
                <a:solidFill>
                  <a:srgbClr val="E9D437"/>
                </a:solidFill>
                <a:effectLst>
                  <a:outerShdw blurRad="38100" dist="38100" dir="2700000" algn="tl">
                    <a:srgbClr val="000000">
                      <a:alpha val="43137"/>
                    </a:srgbClr>
                  </a:outerShdw>
                </a:effectLst>
              </a:rPr>
              <a:t>Combat Readiness</a:t>
            </a:r>
          </a:p>
          <a:p>
            <a:pPr lvl="0" algn="ctr"/>
            <a:r>
              <a:rPr lang="en-US" sz="2400" b="1" dirty="0" smtClean="0">
                <a:solidFill>
                  <a:srgbClr val="E9D437"/>
                </a:solidFill>
                <a:effectLst>
                  <a:outerShdw blurRad="38100" dist="38100" dir="2700000" algn="tl">
                    <a:srgbClr val="000000">
                      <a:alpha val="43137"/>
                    </a:srgbClr>
                  </a:outerShdw>
                </a:effectLst>
              </a:rPr>
              <a:t>Saving Lives</a:t>
            </a:r>
          </a:p>
          <a:p>
            <a:pPr lvl="0" algn="ctr"/>
            <a:r>
              <a:rPr lang="en-US" sz="1800" b="1" dirty="0" smtClean="0">
                <a:solidFill>
                  <a:srgbClr val="009900"/>
                </a:solidFill>
              </a:rPr>
              <a:t>UNCLASSIFIED</a:t>
            </a:r>
            <a:r>
              <a:rPr lang="en-US" sz="1800" b="1" dirty="0">
                <a:solidFill>
                  <a:srgbClr val="009900"/>
                </a:solidFill>
              </a:rPr>
              <a:t>//FOR PUBLIC RELEASE</a:t>
            </a:r>
            <a:endParaRPr lang="en-US" sz="1800" b="1" dirty="0">
              <a:solidFill>
                <a:srgbClr val="7030A0"/>
              </a:solidFill>
            </a:endParaRPr>
          </a:p>
        </p:txBody>
      </p:sp>
      <p:sp>
        <p:nvSpPr>
          <p:cNvPr id="12" name="Text Box 29"/>
          <p:cNvSpPr txBox="1">
            <a:spLocks noChangeArrowheads="1"/>
          </p:cNvSpPr>
          <p:nvPr userDrawn="1"/>
        </p:nvSpPr>
        <p:spPr bwMode="blackWhite">
          <a:xfrm>
            <a:off x="17477179" y="9748310"/>
            <a:ext cx="513281"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lnSpc>
                <a:spcPct val="80000"/>
              </a:lnSpc>
              <a:spcBef>
                <a:spcPct val="50000"/>
              </a:spcBef>
              <a:spcAft>
                <a:spcPct val="0"/>
              </a:spcAft>
              <a:defRPr/>
            </a:pPr>
            <a:fld id="{557EDC2B-A589-4BDE-9550-E64E49ACAF01}" type="slidenum">
              <a:rPr lang="en-US" sz="2100" b="1" smtClean="0">
                <a:solidFill>
                  <a:srgbClr val="E9D437"/>
                </a:solidFill>
                <a:cs typeface="Arial" pitchFamily="34" charset="0"/>
              </a:rPr>
              <a:pPr algn="ctr" fontAlgn="base">
                <a:lnSpc>
                  <a:spcPct val="80000"/>
                </a:lnSpc>
                <a:spcBef>
                  <a:spcPct val="50000"/>
                </a:spcBef>
                <a:spcAft>
                  <a:spcPct val="0"/>
                </a:spcAft>
                <a:defRPr/>
              </a:pPr>
              <a:t>‹#›</a:t>
            </a:fld>
            <a:endParaRPr lang="en-US" sz="1800" b="1" dirty="0" smtClean="0">
              <a:solidFill>
                <a:srgbClr val="E9D437"/>
              </a:solidFill>
              <a:cs typeface="Arial"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35" y="8833759"/>
            <a:ext cx="1881278" cy="1355270"/>
          </a:xfrm>
          <a:prstGeom prst="rect">
            <a:avLst/>
          </a:prstGeom>
        </p:spPr>
      </p:pic>
    </p:spTree>
    <p:extLst>
      <p:ext uri="{BB962C8B-B14F-4D97-AF65-F5344CB8AC3E}">
        <p14:creationId xmlns:p14="http://schemas.microsoft.com/office/powerpoint/2010/main" val="2352214788"/>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61221096"/>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851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noChangeArrowheads="1"/>
          </p:cNvSpPr>
          <p:nvPr>
            <p:ph type="sldNum" sz="quarter" idx="4"/>
          </p:nvPr>
        </p:nvSpPr>
        <p:spPr bwMode="auto">
          <a:xfrm>
            <a:off x="8150226" y="9936957"/>
            <a:ext cx="1981200" cy="3500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25">
                <a:solidFill>
                  <a:srgbClr val="003399"/>
                </a:solidFill>
                <a:latin typeface="Arial" charset="0"/>
              </a:defRPr>
            </a:lvl1pPr>
          </a:lstStyle>
          <a:p>
            <a:pPr>
              <a:defRPr/>
            </a:pPr>
            <a:fld id="{B72F87F5-4931-4EAA-AAA9-6B70A6C1F636}" type="slidenum">
              <a:rPr lang="en-US"/>
              <a:pPr>
                <a:defRPr/>
              </a:pPr>
              <a:t>‹#›</a:t>
            </a:fld>
            <a:endParaRPr lang="en-US" dirty="0"/>
          </a:p>
        </p:txBody>
      </p:sp>
      <p:sp>
        <p:nvSpPr>
          <p:cNvPr id="9" name="Rectangle 10"/>
          <p:cNvSpPr>
            <a:spLocks noGrp="1" noChangeArrowheads="1"/>
          </p:cNvSpPr>
          <p:nvPr>
            <p:ph type="ftr" sz="quarter" idx="3"/>
          </p:nvPr>
        </p:nvSpPr>
        <p:spPr bwMode="auto">
          <a:xfrm>
            <a:off x="3" y="9901244"/>
            <a:ext cx="7280694" cy="385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350">
                <a:latin typeface="Times New Roman" pitchFamily="18" charset="0"/>
              </a:defRPr>
            </a:lvl1pPr>
          </a:lstStyle>
          <a:p>
            <a:pPr>
              <a:defRPr/>
            </a:pPr>
            <a:endParaRPr lang="en-US" dirty="0">
              <a:solidFill>
                <a:srgbClr val="003399"/>
              </a:solidFill>
            </a:endParaRPr>
          </a:p>
        </p:txBody>
      </p:sp>
      <p:sp>
        <p:nvSpPr>
          <p:cNvPr id="4" name="TextBox 3"/>
          <p:cNvSpPr txBox="1"/>
          <p:nvPr userDrawn="1"/>
        </p:nvSpPr>
        <p:spPr>
          <a:xfrm>
            <a:off x="12809593" y="675491"/>
            <a:ext cx="3044423" cy="230832"/>
          </a:xfrm>
          <a:prstGeom prst="rect">
            <a:avLst/>
          </a:prstGeom>
          <a:noFill/>
        </p:spPr>
        <p:txBody>
          <a:bodyPr wrap="none" rtlCol="0">
            <a:spAutoFit/>
          </a:bodyPr>
          <a:lstStyle/>
          <a:p>
            <a:pPr fontAlgn="base">
              <a:spcBef>
                <a:spcPct val="0"/>
              </a:spcBef>
              <a:spcAft>
                <a:spcPct val="0"/>
              </a:spcAft>
            </a:pPr>
            <a:r>
              <a:rPr lang="en-US" sz="900" b="1" i="1" dirty="0">
                <a:solidFill>
                  <a:srgbClr val="FFFFFF"/>
                </a:solidFill>
              </a:rPr>
              <a:t>Empowering Clients Through Data Driven Decisions</a:t>
            </a:r>
          </a:p>
        </p:txBody>
      </p:sp>
      <p:sp>
        <p:nvSpPr>
          <p:cNvPr id="10" name="Rectangle 5"/>
          <p:cNvSpPr>
            <a:spLocks noGrp="1" noChangeArrowheads="1"/>
          </p:cNvSpPr>
          <p:nvPr>
            <p:ph type="title"/>
          </p:nvPr>
        </p:nvSpPr>
        <p:spPr bwMode="auto">
          <a:xfrm>
            <a:off x="5" y="5424"/>
            <a:ext cx="18287998" cy="7456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24473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7" name="AutoShape 10"/>
          <p:cNvSpPr/>
          <p:nvPr userDrawn="1"/>
        </p:nvSpPr>
        <p:spPr>
          <a:xfrm>
            <a:off x="0" y="8953500"/>
            <a:ext cx="18288000" cy="1333500"/>
          </a:xfrm>
          <a:prstGeom prst="rect">
            <a:avLst/>
          </a:prstGeom>
          <a:solidFill>
            <a:srgbClr val="B7BBBB"/>
          </a:solidFill>
        </p:spPr>
      </p:sp>
      <p:sp>
        <p:nvSpPr>
          <p:cNvPr id="9" name="TextBox 12"/>
          <p:cNvSpPr txBox="1"/>
          <p:nvPr userDrawn="1"/>
        </p:nvSpPr>
        <p:spPr>
          <a:xfrm>
            <a:off x="2391278" y="9105900"/>
            <a:ext cx="13505444" cy="641842"/>
          </a:xfrm>
          <a:prstGeom prst="rect">
            <a:avLst/>
          </a:prstGeom>
        </p:spPr>
        <p:txBody>
          <a:bodyPr lIns="0" tIns="0" rIns="0" bIns="0" rtlCol="0" anchor="t">
            <a:spAutoFit/>
          </a:bodyPr>
          <a:lstStyle/>
          <a:p>
            <a:pPr algn="ctr">
              <a:lnSpc>
                <a:spcPts val="2280"/>
              </a:lnSpc>
              <a:spcAft>
                <a:spcPts val="600"/>
              </a:spcAft>
            </a:pPr>
            <a:r>
              <a:rPr lang="en-US" sz="1900" spc="171" dirty="0">
                <a:solidFill>
                  <a:srgbClr val="191919"/>
                </a:solidFill>
                <a:latin typeface="Barlow Condensed Bold"/>
              </a:rPr>
              <a:t>UNITED STATES NAVAL SAFETY </a:t>
            </a:r>
            <a:r>
              <a:rPr lang="en-US" sz="1900" spc="171" dirty="0" smtClean="0">
                <a:solidFill>
                  <a:srgbClr val="191919"/>
                </a:solidFill>
                <a:latin typeface="Barlow Condensed Bold"/>
              </a:rPr>
              <a:t>COMMAND </a:t>
            </a:r>
            <a:endParaRPr lang="en-US" sz="1900" spc="171" dirty="0">
              <a:solidFill>
                <a:srgbClr val="191919"/>
              </a:solidFill>
              <a:latin typeface="Barlow Condensed Bold"/>
            </a:endParaRPr>
          </a:p>
          <a:p>
            <a:pPr algn="ctr">
              <a:lnSpc>
                <a:spcPts val="2280"/>
              </a:lnSpc>
              <a:spcAft>
                <a:spcPts val="600"/>
              </a:spcAft>
            </a:pPr>
            <a:r>
              <a:rPr lang="en-US" sz="1900" spc="171" dirty="0" smtClean="0">
                <a:solidFill>
                  <a:srgbClr val="191919"/>
                </a:solidFill>
                <a:latin typeface="Barlow Condensed"/>
              </a:rPr>
              <a:t>ENABLING WARFIGHTING </a:t>
            </a:r>
            <a:r>
              <a:rPr lang="en-US" sz="1900" spc="171" dirty="0">
                <a:solidFill>
                  <a:srgbClr val="191919"/>
                </a:solidFill>
                <a:latin typeface="Barlow Condensed"/>
              </a:rPr>
              <a:t>READINESS </a:t>
            </a:r>
            <a:r>
              <a:rPr lang="en-US" sz="1900" spc="171" dirty="0" smtClean="0">
                <a:solidFill>
                  <a:srgbClr val="191919"/>
                </a:solidFill>
                <a:latin typeface="Barlow Condensed"/>
              </a:rPr>
              <a:t> </a:t>
            </a:r>
            <a:endParaRPr lang="en-US" sz="1900" spc="171" dirty="0">
              <a:solidFill>
                <a:srgbClr val="191919"/>
              </a:solidFill>
              <a:latin typeface="Barlow Condensed"/>
            </a:endParaRPr>
          </a:p>
        </p:txBody>
      </p:sp>
      <p:sp>
        <p:nvSpPr>
          <p:cNvPr id="10" name="TextBox 13"/>
          <p:cNvSpPr txBox="1"/>
          <p:nvPr userDrawn="1"/>
        </p:nvSpPr>
        <p:spPr>
          <a:xfrm>
            <a:off x="8230662" y="9930549"/>
            <a:ext cx="1673870" cy="250825"/>
          </a:xfrm>
          <a:prstGeom prst="rect">
            <a:avLst/>
          </a:prstGeom>
        </p:spPr>
        <p:txBody>
          <a:bodyPr lIns="0" tIns="0" rIns="0" bIns="0" rtlCol="0" anchor="t">
            <a:spAutoFit/>
          </a:bodyPr>
          <a:lstStyle/>
          <a:p>
            <a:pPr algn="ctr">
              <a:lnSpc>
                <a:spcPts val="1988"/>
              </a:lnSpc>
              <a:spcBef>
                <a:spcPct val="0"/>
              </a:spcBef>
            </a:pPr>
            <a:r>
              <a:rPr lang="en-US" sz="1657" spc="149" dirty="0">
                <a:solidFill>
                  <a:srgbClr val="008037"/>
                </a:solidFill>
                <a:latin typeface="Aileron Regular"/>
              </a:rPr>
              <a:t>UNCLASSIFIED</a:t>
            </a:r>
          </a:p>
        </p:txBody>
      </p:sp>
      <p:sp>
        <p:nvSpPr>
          <p:cNvPr id="12" name="Text Box 29"/>
          <p:cNvSpPr txBox="1">
            <a:spLocks noChangeArrowheads="1"/>
          </p:cNvSpPr>
          <p:nvPr userDrawn="1"/>
        </p:nvSpPr>
        <p:spPr bwMode="blackWhite">
          <a:xfrm>
            <a:off x="17332724" y="9573157"/>
            <a:ext cx="48442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lnSpc>
                <a:spcPct val="80000"/>
              </a:lnSpc>
              <a:spcBef>
                <a:spcPct val="50000"/>
              </a:spcBef>
              <a:spcAft>
                <a:spcPct val="0"/>
              </a:spcAft>
              <a:defRPr/>
            </a:pPr>
            <a:fld id="{557EDC2B-A589-4BDE-9550-E64E49ACAF01}" type="slidenum">
              <a:rPr lang="en-US" sz="1800" b="1" smtClean="0">
                <a:solidFill>
                  <a:schemeClr val="bg1"/>
                </a:solidFill>
                <a:latin typeface="Montserrat Classic Bold" panose="020B0604020202020204" charset="0"/>
                <a:cs typeface="Arial" pitchFamily="34" charset="0"/>
              </a:rPr>
              <a:pPr algn="ctr" fontAlgn="base">
                <a:lnSpc>
                  <a:spcPct val="80000"/>
                </a:lnSpc>
                <a:spcBef>
                  <a:spcPct val="50000"/>
                </a:spcBef>
                <a:spcAft>
                  <a:spcPct val="0"/>
                </a:spcAft>
                <a:defRPr/>
              </a:pPr>
              <a:t>‹#›</a:t>
            </a:fld>
            <a:endParaRPr lang="en-US" sz="1200" b="1" dirty="0">
              <a:solidFill>
                <a:schemeClr val="bg1"/>
              </a:solidFill>
              <a:latin typeface="Montserrat Classic Bold" panose="020B0604020202020204" charset="0"/>
              <a:cs typeface="Arial" pitchFamily="34" charset="0"/>
            </a:endParaRPr>
          </a:p>
        </p:txBody>
      </p:sp>
      <p:pic>
        <p:nvPicPr>
          <p:cNvPr id="21" name="Picture 2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57101" y="8985831"/>
            <a:ext cx="1333798" cy="12779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29"/>
          <p:cNvSpPr txBox="1">
            <a:spLocks noChangeArrowheads="1"/>
          </p:cNvSpPr>
          <p:nvPr/>
        </p:nvSpPr>
        <p:spPr bwMode="blackWhite">
          <a:xfrm>
            <a:off x="17684719" y="9929816"/>
            <a:ext cx="46679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lnSpc>
                <a:spcPct val="80000"/>
              </a:lnSpc>
              <a:spcBef>
                <a:spcPct val="50000"/>
              </a:spcBef>
              <a:spcAft>
                <a:spcPct val="0"/>
              </a:spcAft>
              <a:defRPr/>
            </a:pPr>
            <a:fld id="{557EDC2B-A589-4BDE-9550-E64E49ACAF01}" type="slidenum">
              <a:rPr lang="en-US" sz="1800" b="1" smtClean="0">
                <a:solidFill>
                  <a:srgbClr val="110189"/>
                </a:solidFill>
                <a:cs typeface="Arial" pitchFamily="34" charset="0"/>
              </a:rPr>
              <a:pPr algn="ctr" fontAlgn="base">
                <a:lnSpc>
                  <a:spcPct val="80000"/>
                </a:lnSpc>
                <a:spcBef>
                  <a:spcPct val="50000"/>
                </a:spcBef>
                <a:spcAft>
                  <a:spcPct val="0"/>
                </a:spcAft>
                <a:defRPr/>
              </a:pPr>
              <a:t>‹#›</a:t>
            </a:fld>
            <a:endParaRPr lang="en-US" sz="1800" b="1" dirty="0" smtClean="0">
              <a:solidFill>
                <a:srgbClr val="110189"/>
              </a:solidFill>
              <a:cs typeface="Arial" pitchFamily="34" charset="0"/>
            </a:endParaRPr>
          </a:p>
        </p:txBody>
      </p:sp>
      <p:sp>
        <p:nvSpPr>
          <p:cNvPr id="11" name="TextBox 10"/>
          <p:cNvSpPr txBox="1"/>
          <p:nvPr userDrawn="1"/>
        </p:nvSpPr>
        <p:spPr>
          <a:xfrm>
            <a:off x="-2852" y="8763506"/>
            <a:ext cx="18288000" cy="1477328"/>
          </a:xfrm>
          <a:prstGeom prst="rect">
            <a:avLst/>
          </a:prstGeom>
          <a:solidFill>
            <a:schemeClr val="tx1">
              <a:lumMod val="75000"/>
            </a:schemeClr>
          </a:solidFill>
        </p:spPr>
        <p:txBody>
          <a:bodyPr wrap="square" rtlCol="0">
            <a:spAutoFit/>
          </a:bodyPr>
          <a:lstStyle/>
          <a:p>
            <a:pPr lvl="0" algn="ctr"/>
            <a:r>
              <a:rPr lang="en-US" sz="2400" b="1" dirty="0">
                <a:solidFill>
                  <a:srgbClr val="E9D437"/>
                </a:solidFill>
                <a:effectLst>
                  <a:outerShdw blurRad="38100" dist="38100" dir="2700000" algn="tl">
                    <a:srgbClr val="000000">
                      <a:alpha val="43137"/>
                    </a:srgbClr>
                  </a:outerShdw>
                </a:effectLst>
              </a:rPr>
              <a:t>United States Naval Safety </a:t>
            </a:r>
            <a:r>
              <a:rPr lang="en-US" sz="2400" b="1" dirty="0" smtClean="0">
                <a:solidFill>
                  <a:srgbClr val="E9D437"/>
                </a:solidFill>
                <a:effectLst>
                  <a:outerShdw blurRad="38100" dist="38100" dir="2700000" algn="tl">
                    <a:srgbClr val="000000">
                      <a:alpha val="43137"/>
                    </a:srgbClr>
                  </a:outerShdw>
                </a:effectLst>
              </a:rPr>
              <a:t>Center</a:t>
            </a:r>
          </a:p>
          <a:p>
            <a:pPr lvl="0" algn="ctr"/>
            <a:r>
              <a:rPr lang="en-US" sz="2400" b="1" dirty="0" smtClean="0">
                <a:solidFill>
                  <a:srgbClr val="E9D437"/>
                </a:solidFill>
                <a:effectLst>
                  <a:outerShdw blurRad="38100" dist="38100" dir="2700000" algn="tl">
                    <a:srgbClr val="000000">
                      <a:alpha val="43137"/>
                    </a:srgbClr>
                  </a:outerShdw>
                </a:effectLst>
              </a:rPr>
              <a:t>Preserving </a:t>
            </a:r>
            <a:r>
              <a:rPr lang="en-US" sz="2400" b="1" dirty="0">
                <a:solidFill>
                  <a:srgbClr val="E9D437"/>
                </a:solidFill>
                <a:effectLst>
                  <a:outerShdw blurRad="38100" dist="38100" dir="2700000" algn="tl">
                    <a:srgbClr val="000000">
                      <a:alpha val="43137"/>
                    </a:srgbClr>
                  </a:outerShdw>
                </a:effectLst>
              </a:rPr>
              <a:t>Combat Readiness</a:t>
            </a:r>
          </a:p>
          <a:p>
            <a:pPr lvl="0" algn="ctr"/>
            <a:r>
              <a:rPr lang="en-US" sz="2400" b="1" dirty="0" smtClean="0">
                <a:solidFill>
                  <a:srgbClr val="E9D437"/>
                </a:solidFill>
                <a:effectLst>
                  <a:outerShdw blurRad="38100" dist="38100" dir="2700000" algn="tl">
                    <a:srgbClr val="000000">
                      <a:alpha val="43137"/>
                    </a:srgbClr>
                  </a:outerShdw>
                </a:effectLst>
              </a:rPr>
              <a:t>Saving Lives</a:t>
            </a:r>
          </a:p>
          <a:p>
            <a:pPr lvl="0" algn="ctr"/>
            <a:r>
              <a:rPr lang="en-US" sz="1800" b="1" dirty="0" smtClean="0">
                <a:solidFill>
                  <a:srgbClr val="009900"/>
                </a:solidFill>
              </a:rPr>
              <a:t>UNCLASSIFIED</a:t>
            </a:r>
            <a:r>
              <a:rPr lang="en-US" sz="1800" b="1" dirty="0">
                <a:solidFill>
                  <a:srgbClr val="009900"/>
                </a:solidFill>
              </a:rPr>
              <a:t>//FOR PUBLIC RELEASE</a:t>
            </a:r>
            <a:endParaRPr lang="en-US" sz="1800" b="1" dirty="0">
              <a:solidFill>
                <a:srgbClr val="7030A0"/>
              </a:solidFill>
            </a:endParaRPr>
          </a:p>
        </p:txBody>
      </p:sp>
      <p:pic>
        <p:nvPicPr>
          <p:cNvPr id="12" name="Picture 11"/>
          <p:cNvPicPr>
            <a:picLocks noChangeAspect="1"/>
          </p:cNvPicPr>
          <p:nvPr userDrawn="1"/>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0" b="100000" l="0" r="99254">
                        <a14:foregroundMark x1="25373" y1="70588" x2="25373" y2="70588"/>
                        <a14:foregroundMark x1="21642" y1="58088" x2="21642" y2="58088"/>
                        <a14:foregroundMark x1="77612" y1="31618" x2="77612" y2="31618"/>
                        <a14:foregroundMark x1="79104" y1="44118" x2="79104" y2="44118"/>
                        <a14:backgroundMark x1="86567" y1="7353" x2="86567" y2="7353"/>
                      </a14:backgroundRemoval>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584631" y="8857374"/>
            <a:ext cx="1823762" cy="1296390"/>
          </a:xfrm>
          <a:prstGeom prst="rect">
            <a:avLst/>
          </a:prstGeom>
          <a:ln>
            <a:noFill/>
          </a:ln>
          <a:effectLst>
            <a:outerShdw blurRad="292100" dist="139700" dir="2700000" algn="tl" rotWithShape="0">
              <a:srgbClr val="333333">
                <a:alpha val="65000"/>
              </a:srgbClr>
            </a:outerShdw>
          </a:effectLst>
        </p:spPr>
      </p:pic>
      <p:sp>
        <p:nvSpPr>
          <p:cNvPr id="15" name="Text Box 29"/>
          <p:cNvSpPr txBox="1">
            <a:spLocks noChangeArrowheads="1"/>
          </p:cNvSpPr>
          <p:nvPr userDrawn="1"/>
        </p:nvSpPr>
        <p:spPr bwMode="blackWhite">
          <a:xfrm>
            <a:off x="17477179" y="9748310"/>
            <a:ext cx="513281"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lnSpc>
                <a:spcPct val="80000"/>
              </a:lnSpc>
              <a:spcBef>
                <a:spcPct val="50000"/>
              </a:spcBef>
              <a:spcAft>
                <a:spcPct val="0"/>
              </a:spcAft>
              <a:defRPr/>
            </a:pPr>
            <a:fld id="{557EDC2B-A589-4BDE-9550-E64E49ACAF01}" type="slidenum">
              <a:rPr lang="en-US" sz="2100" b="1" smtClean="0">
                <a:solidFill>
                  <a:srgbClr val="E9D437"/>
                </a:solidFill>
                <a:cs typeface="Arial" pitchFamily="34" charset="0"/>
              </a:rPr>
              <a:pPr algn="ctr" fontAlgn="base">
                <a:lnSpc>
                  <a:spcPct val="80000"/>
                </a:lnSpc>
                <a:spcBef>
                  <a:spcPct val="50000"/>
                </a:spcBef>
                <a:spcAft>
                  <a:spcPct val="0"/>
                </a:spcAft>
                <a:defRPr/>
              </a:pPr>
              <a:t>‹#›</a:t>
            </a:fld>
            <a:endParaRPr lang="en-US" sz="1800" b="1" dirty="0" smtClean="0">
              <a:solidFill>
                <a:srgbClr val="E9D437"/>
              </a:solidFill>
              <a:cs typeface="Arial" pitchFamily="34" charset="0"/>
            </a:endParaRPr>
          </a:p>
        </p:txBody>
      </p:sp>
    </p:spTree>
    <p:extLst>
      <p:ext uri="{BB962C8B-B14F-4D97-AF65-F5344CB8AC3E}">
        <p14:creationId xmlns:p14="http://schemas.microsoft.com/office/powerpoint/2010/main" val="30263085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Lst>
  <p:transition>
    <p:fade thruBlk="1"/>
  </p:transition>
  <p:timing>
    <p:tnLst>
      <p:par>
        <p:cTn id="1" dur="indefinite" restart="never" nodeType="tmRoot"/>
      </p:par>
    </p:tnLst>
  </p:timing>
  <p:hf sldNum="0" hdr="0" ftr="0" dt="0"/>
  <p:txStyles>
    <p:title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charset="0"/>
          <a:cs typeface="Times New Roman" pitchFamily="18" charset="0"/>
        </a:defRPr>
      </a:lvl2pPr>
      <a:lvl3pPr algn="ctr" rtl="0" eaLnBrk="1" fontAlgn="base" hangingPunct="1">
        <a:spcBef>
          <a:spcPct val="0"/>
        </a:spcBef>
        <a:spcAft>
          <a:spcPct val="0"/>
        </a:spcAft>
        <a:defRPr sz="4200" b="1">
          <a:solidFill>
            <a:schemeClr val="tx2"/>
          </a:solidFill>
          <a:latin typeface="Arial" charset="0"/>
          <a:cs typeface="Times New Roman" pitchFamily="18" charset="0"/>
        </a:defRPr>
      </a:lvl3pPr>
      <a:lvl4pPr algn="ctr" rtl="0" eaLnBrk="1" fontAlgn="base" hangingPunct="1">
        <a:spcBef>
          <a:spcPct val="0"/>
        </a:spcBef>
        <a:spcAft>
          <a:spcPct val="0"/>
        </a:spcAft>
        <a:defRPr sz="4200" b="1">
          <a:solidFill>
            <a:schemeClr val="tx2"/>
          </a:solidFill>
          <a:latin typeface="Arial" charset="0"/>
          <a:cs typeface="Times New Roman" pitchFamily="18" charset="0"/>
        </a:defRPr>
      </a:lvl4pPr>
      <a:lvl5pPr algn="ctr" rtl="0" eaLnBrk="1" fontAlgn="base" hangingPunct="1">
        <a:spcBef>
          <a:spcPct val="0"/>
        </a:spcBef>
        <a:spcAft>
          <a:spcPct val="0"/>
        </a:spcAft>
        <a:defRPr sz="4200" b="1">
          <a:solidFill>
            <a:schemeClr val="tx2"/>
          </a:solidFill>
          <a:latin typeface="Arial" charset="0"/>
          <a:cs typeface="Times New Roman" pitchFamily="18" charset="0"/>
        </a:defRPr>
      </a:lvl5pPr>
      <a:lvl6pPr marL="685784" algn="ctr" rtl="0" eaLnBrk="1" fontAlgn="base" hangingPunct="1">
        <a:spcBef>
          <a:spcPct val="0"/>
        </a:spcBef>
        <a:spcAft>
          <a:spcPct val="0"/>
        </a:spcAft>
        <a:defRPr sz="4800" b="1" i="1">
          <a:solidFill>
            <a:schemeClr val="tx2"/>
          </a:solidFill>
          <a:latin typeface="Times New Roman" pitchFamily="18" charset="0"/>
          <a:cs typeface="Times New Roman" pitchFamily="18" charset="0"/>
        </a:defRPr>
      </a:lvl6pPr>
      <a:lvl7pPr marL="1371566" algn="ctr" rtl="0" eaLnBrk="1" fontAlgn="base" hangingPunct="1">
        <a:spcBef>
          <a:spcPct val="0"/>
        </a:spcBef>
        <a:spcAft>
          <a:spcPct val="0"/>
        </a:spcAft>
        <a:defRPr sz="4800" b="1" i="1">
          <a:solidFill>
            <a:schemeClr val="tx2"/>
          </a:solidFill>
          <a:latin typeface="Times New Roman" pitchFamily="18" charset="0"/>
          <a:cs typeface="Times New Roman" pitchFamily="18" charset="0"/>
        </a:defRPr>
      </a:lvl7pPr>
      <a:lvl8pPr marL="2057349" algn="ctr" rtl="0" eaLnBrk="1" fontAlgn="base" hangingPunct="1">
        <a:spcBef>
          <a:spcPct val="0"/>
        </a:spcBef>
        <a:spcAft>
          <a:spcPct val="0"/>
        </a:spcAft>
        <a:defRPr sz="4800" b="1" i="1">
          <a:solidFill>
            <a:schemeClr val="tx2"/>
          </a:solidFill>
          <a:latin typeface="Times New Roman" pitchFamily="18" charset="0"/>
          <a:cs typeface="Times New Roman" pitchFamily="18" charset="0"/>
        </a:defRPr>
      </a:lvl8pPr>
      <a:lvl9pPr marL="2743131" algn="ctr" rtl="0" eaLnBrk="1" fontAlgn="base" hangingPunct="1">
        <a:spcBef>
          <a:spcPct val="0"/>
        </a:spcBef>
        <a:spcAft>
          <a:spcPct val="0"/>
        </a:spcAft>
        <a:defRPr sz="4800" b="1" i="1">
          <a:solidFill>
            <a:schemeClr val="tx2"/>
          </a:solidFill>
          <a:latin typeface="Times New Roman" pitchFamily="18" charset="0"/>
          <a:cs typeface="Times New Roman" pitchFamily="18" charset="0"/>
        </a:defRPr>
      </a:lvl9pPr>
    </p:titleStyle>
    <p:bodyStyle>
      <a:lvl1pPr marL="347654" indent="-347654" algn="l" rtl="0" eaLnBrk="1" fontAlgn="base" hangingPunct="1">
        <a:spcBef>
          <a:spcPct val="20000"/>
        </a:spcBef>
        <a:spcAft>
          <a:spcPct val="0"/>
        </a:spcAft>
        <a:buChar char="•"/>
        <a:defRPr b="1">
          <a:solidFill>
            <a:schemeClr val="tx1"/>
          </a:solidFill>
          <a:latin typeface="+mn-lt"/>
          <a:ea typeface="+mn-ea"/>
          <a:cs typeface="+mn-cs"/>
        </a:defRPr>
      </a:lvl1pPr>
      <a:lvl2pPr marL="1023912" indent="-338130" algn="l" rtl="0" eaLnBrk="1" fontAlgn="base" hangingPunct="1">
        <a:spcBef>
          <a:spcPct val="20000"/>
        </a:spcBef>
        <a:spcAft>
          <a:spcPct val="0"/>
        </a:spcAft>
        <a:buChar char="–"/>
        <a:defRPr sz="2400" b="1">
          <a:solidFill>
            <a:schemeClr val="tx1"/>
          </a:solidFill>
          <a:latin typeface="+mn-lt"/>
          <a:cs typeface="+mn-cs"/>
        </a:defRPr>
      </a:lvl2pPr>
      <a:lvl3pPr marL="1714457" indent="-342891" algn="l" rtl="0" eaLnBrk="1" fontAlgn="base" hangingPunct="1">
        <a:spcBef>
          <a:spcPct val="20000"/>
        </a:spcBef>
        <a:spcAft>
          <a:spcPct val="0"/>
        </a:spcAft>
        <a:buChar char="•"/>
        <a:defRPr sz="2100" b="1">
          <a:solidFill>
            <a:schemeClr val="tx1"/>
          </a:solidFill>
          <a:latin typeface="+mn-lt"/>
          <a:cs typeface="+mn-cs"/>
        </a:defRPr>
      </a:lvl3pPr>
      <a:lvl4pPr marL="2400240" indent="-342891" algn="l" rtl="0" eaLnBrk="1" fontAlgn="base" hangingPunct="1">
        <a:spcBef>
          <a:spcPct val="20000"/>
        </a:spcBef>
        <a:spcAft>
          <a:spcPct val="0"/>
        </a:spcAft>
        <a:buChar char="–"/>
        <a:defRPr sz="3000">
          <a:solidFill>
            <a:schemeClr val="tx1"/>
          </a:solidFill>
          <a:latin typeface="+mn-lt"/>
          <a:cs typeface="+mn-cs"/>
        </a:defRPr>
      </a:lvl4pPr>
      <a:lvl5pPr marL="3086024" indent="-342891" algn="l" rtl="0" eaLnBrk="1" fontAlgn="base" hangingPunct="1">
        <a:spcBef>
          <a:spcPct val="20000"/>
        </a:spcBef>
        <a:spcAft>
          <a:spcPct val="0"/>
        </a:spcAft>
        <a:buChar char="»"/>
        <a:defRPr sz="3000">
          <a:solidFill>
            <a:schemeClr val="tx1"/>
          </a:solidFill>
          <a:latin typeface="+mn-lt"/>
          <a:cs typeface="+mn-cs"/>
        </a:defRPr>
      </a:lvl5pPr>
      <a:lvl6pPr marL="3771806" indent="-342891" algn="l" rtl="0" eaLnBrk="1" fontAlgn="base" hangingPunct="1">
        <a:spcBef>
          <a:spcPct val="20000"/>
        </a:spcBef>
        <a:spcAft>
          <a:spcPct val="0"/>
        </a:spcAft>
        <a:buChar char="»"/>
        <a:defRPr sz="3000">
          <a:solidFill>
            <a:schemeClr val="tx1"/>
          </a:solidFill>
          <a:latin typeface="+mn-lt"/>
          <a:cs typeface="+mn-cs"/>
        </a:defRPr>
      </a:lvl6pPr>
      <a:lvl7pPr marL="4457589" indent="-342891" algn="l" rtl="0" eaLnBrk="1" fontAlgn="base" hangingPunct="1">
        <a:spcBef>
          <a:spcPct val="20000"/>
        </a:spcBef>
        <a:spcAft>
          <a:spcPct val="0"/>
        </a:spcAft>
        <a:buChar char="»"/>
        <a:defRPr sz="3000">
          <a:solidFill>
            <a:schemeClr val="tx1"/>
          </a:solidFill>
          <a:latin typeface="+mn-lt"/>
          <a:cs typeface="+mn-cs"/>
        </a:defRPr>
      </a:lvl7pPr>
      <a:lvl8pPr marL="5143371" indent="-342891" algn="l" rtl="0" eaLnBrk="1" fontAlgn="base" hangingPunct="1">
        <a:spcBef>
          <a:spcPct val="20000"/>
        </a:spcBef>
        <a:spcAft>
          <a:spcPct val="0"/>
        </a:spcAft>
        <a:buChar char="»"/>
        <a:defRPr sz="3000">
          <a:solidFill>
            <a:schemeClr val="tx1"/>
          </a:solidFill>
          <a:latin typeface="+mn-lt"/>
          <a:cs typeface="+mn-cs"/>
        </a:defRPr>
      </a:lvl8pPr>
      <a:lvl9pPr marL="5829155" indent="-342891" algn="l" rtl="0" eaLnBrk="1" fontAlgn="base" hangingPunct="1">
        <a:spcBef>
          <a:spcPct val="20000"/>
        </a:spcBef>
        <a:spcAft>
          <a:spcPct val="0"/>
        </a:spcAft>
        <a:buChar char="»"/>
        <a:defRPr sz="3000">
          <a:solidFill>
            <a:schemeClr val="tx1"/>
          </a:solidFill>
          <a:latin typeface="+mn-lt"/>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5"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09600" y="1488908"/>
            <a:ext cx="17526000" cy="85153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Telegraf Bold" panose="020B0604020202020204" charset="0"/>
              </a:rPr>
              <a:t>The Naval Safety Command enables behaviors and empowers our people to engage in rigorous </a:t>
            </a:r>
            <a:r>
              <a:rPr kumimoji="0" lang="en-US" sz="3200" b="1" i="1" u="none" strike="noStrike" kern="1200" cap="none" spc="0" normalizeH="0" baseline="0" noProof="0" dirty="0">
                <a:ln>
                  <a:noFill/>
                </a:ln>
                <a:solidFill>
                  <a:prstClr val="black"/>
                </a:solidFill>
                <a:effectLst/>
                <a:uLnTx/>
                <a:uFillTx/>
                <a:latin typeface="Calibri"/>
                <a:ea typeface="+mn-ea"/>
                <a:cs typeface="Telegraf Bold" panose="020B0604020202020204" charset="0"/>
              </a:rPr>
              <a:t>self-awareness,</a:t>
            </a:r>
            <a:r>
              <a:rPr kumimoji="0" lang="en-US" sz="3200" b="0" i="0" u="none" strike="noStrike" kern="1200" cap="none" spc="0" normalizeH="0" baseline="0" noProof="0" dirty="0">
                <a:ln>
                  <a:noFill/>
                </a:ln>
                <a:solidFill>
                  <a:prstClr val="black"/>
                </a:solidFill>
                <a:effectLst/>
                <a:uLnTx/>
                <a:uFillTx/>
                <a:latin typeface="Calibri"/>
                <a:ea typeface="+mn-ea"/>
                <a:cs typeface="Telegraf Bold" panose="020B0604020202020204" charset="0"/>
              </a:rPr>
              <a:t> </a:t>
            </a:r>
            <a:r>
              <a:rPr kumimoji="0" lang="en-US" sz="3200" b="1" i="1" u="none" strike="noStrike" kern="1200" cap="none" spc="0" normalizeH="0" baseline="0" noProof="0" dirty="0">
                <a:ln>
                  <a:noFill/>
                </a:ln>
                <a:solidFill>
                  <a:prstClr val="black"/>
                </a:solidFill>
                <a:effectLst/>
                <a:uLnTx/>
                <a:uFillTx/>
                <a:latin typeface="Calibri"/>
                <a:ea typeface="+mn-ea"/>
                <a:cs typeface="Telegraf Bold" panose="020B0604020202020204" charset="0"/>
              </a:rPr>
              <a:t>self-assessment, self-correction, and continual learning</a:t>
            </a:r>
            <a:r>
              <a:rPr kumimoji="0" lang="en-US" sz="3200" b="0" i="1" u="none" strike="noStrike" kern="1200" cap="none" spc="0" normalizeH="0" baseline="0" noProof="0" dirty="0">
                <a:ln>
                  <a:noFill/>
                </a:ln>
                <a:solidFill>
                  <a:prstClr val="black"/>
                </a:solidFill>
                <a:effectLst/>
                <a:uLnTx/>
                <a:uFillTx/>
                <a:latin typeface="Calibri"/>
                <a:ea typeface="+mn-ea"/>
                <a:cs typeface="Telegraf Bold" panose="020B0604020202020204" charset="0"/>
              </a:rPr>
              <a:t>, </a:t>
            </a:r>
            <a:r>
              <a:rPr kumimoji="0" lang="en-US" sz="3200" b="0" i="0" u="none" strike="noStrike" kern="1200" cap="none" spc="0" normalizeH="0" baseline="0" noProof="0" dirty="0">
                <a:ln>
                  <a:noFill/>
                </a:ln>
                <a:solidFill>
                  <a:prstClr val="black"/>
                </a:solidFill>
                <a:effectLst/>
                <a:uLnTx/>
                <a:uFillTx/>
                <a:latin typeface="Calibri"/>
                <a:ea typeface="+mn-ea"/>
                <a:cs typeface="Telegraf Bold" panose="020B0604020202020204" charset="0"/>
              </a:rPr>
              <a:t>providing a </a:t>
            </a:r>
            <a:r>
              <a:rPr kumimoji="0" lang="en-US" sz="3200" b="1" i="1" u="none" strike="noStrike" kern="1200" cap="none" spc="0" normalizeH="0" baseline="0" noProof="0" dirty="0">
                <a:ln>
                  <a:noFill/>
                </a:ln>
                <a:solidFill>
                  <a:prstClr val="black"/>
                </a:solidFill>
                <a:effectLst/>
                <a:uLnTx/>
                <a:uFillTx/>
                <a:latin typeface="Calibri"/>
                <a:ea typeface="+mn-ea"/>
                <a:cs typeface="Telegraf Bold" panose="020B0604020202020204" charset="0"/>
              </a:rPr>
              <a:t>defense-in-depth</a:t>
            </a:r>
            <a:r>
              <a:rPr kumimoji="0" lang="en-US" sz="3200" b="0" i="0" u="none" strike="noStrike" kern="1200" cap="none" spc="0" normalizeH="0" baseline="0" noProof="0" dirty="0">
                <a:ln>
                  <a:noFill/>
                </a:ln>
                <a:solidFill>
                  <a:prstClr val="black"/>
                </a:solidFill>
                <a:effectLst/>
                <a:uLnTx/>
                <a:uFillTx/>
                <a:latin typeface="Calibri"/>
                <a:ea typeface="+mn-ea"/>
                <a:cs typeface="Telegraf Bold" panose="020B0604020202020204" charset="0"/>
              </a:rPr>
              <a:t> that ensures the Naval Enterprise is both </a:t>
            </a:r>
            <a:r>
              <a:rPr kumimoji="0" lang="en-US" sz="3200" b="1" i="1" u="none" strike="noStrike" kern="1200" cap="none" spc="0" normalizeH="0" baseline="0" noProof="0" dirty="0">
                <a:ln>
                  <a:noFill/>
                </a:ln>
                <a:solidFill>
                  <a:prstClr val="black"/>
                </a:solidFill>
                <a:effectLst/>
                <a:uLnTx/>
                <a:uFillTx/>
                <a:latin typeface="Calibri"/>
                <a:ea typeface="+mn-ea"/>
                <a:cs typeface="Telegraf Bold" panose="020B0604020202020204" charset="0"/>
              </a:rPr>
              <a:t>SAFE TO OPERATE</a:t>
            </a:r>
            <a:r>
              <a:rPr kumimoji="0" lang="en-US" sz="3200" b="0" i="0" u="none" strike="noStrike" kern="1200" cap="none" spc="0" normalizeH="0" baseline="0" noProof="0" dirty="0">
                <a:ln>
                  <a:noFill/>
                </a:ln>
                <a:solidFill>
                  <a:prstClr val="black"/>
                </a:solidFill>
                <a:effectLst/>
                <a:uLnTx/>
                <a:uFillTx/>
                <a:latin typeface="Calibri"/>
                <a:ea typeface="+mn-ea"/>
                <a:cs typeface="Telegraf Bold" panose="020B0604020202020204" charset="0"/>
              </a:rPr>
              <a:t> and </a:t>
            </a:r>
            <a:r>
              <a:rPr kumimoji="0" lang="en-US" sz="3200" b="1" i="1" u="none" strike="noStrike" kern="1200" cap="none" spc="0" normalizeH="0" baseline="0" noProof="0" dirty="0">
                <a:ln>
                  <a:noFill/>
                </a:ln>
                <a:solidFill>
                  <a:prstClr val="black"/>
                </a:solidFill>
                <a:effectLst/>
                <a:uLnTx/>
                <a:uFillTx/>
                <a:latin typeface="Calibri"/>
                <a:ea typeface="+mn-ea"/>
                <a:cs typeface="Telegraf Bold" panose="020B0604020202020204" charset="0"/>
              </a:rPr>
              <a:t>OPERATING SAFELY</a:t>
            </a:r>
            <a:r>
              <a:rPr kumimoji="0" lang="en-US" sz="3200" b="0" i="0" u="none" strike="noStrike" kern="1200" cap="none" spc="0" normalizeH="0" baseline="0" noProof="0" dirty="0">
                <a:ln>
                  <a:noFill/>
                </a:ln>
                <a:solidFill>
                  <a:prstClr val="black"/>
                </a:solidFill>
                <a:effectLst/>
                <a:uLnTx/>
                <a:uFillTx/>
                <a:latin typeface="Calibri"/>
                <a:ea typeface="+mn-ea"/>
                <a:cs typeface="Telegraf Bold" panose="020B0604020202020204" charset="0"/>
              </a:rPr>
              <a:t>.  </a:t>
            </a:r>
            <a:r>
              <a:rPr kumimoji="0" lang="en-US" sz="3200" b="0" i="1" u="none" strike="noStrike" kern="1200" cap="none" spc="0" normalizeH="0" baseline="0" noProof="0" dirty="0">
                <a:ln>
                  <a:noFill/>
                </a:ln>
                <a:solidFill>
                  <a:prstClr val="black"/>
                </a:solidFill>
                <a:effectLst/>
                <a:uLnTx/>
                <a:uFillTx/>
                <a:latin typeface="Calibri"/>
                <a:ea typeface="+mn-ea"/>
                <a:cs typeface="Telegraf Bold" panose="020B0604020202020204" charset="0"/>
              </a:rPr>
              <a:t>(</a:t>
            </a:r>
            <a:r>
              <a:rPr kumimoji="0" lang="en-US" sz="3200" b="0" i="1" u="none" strike="noStrike" kern="1200" cap="none" spc="0" normalizeH="0" baseline="0" noProof="0" dirty="0" smtClean="0">
                <a:ln>
                  <a:noFill/>
                </a:ln>
                <a:solidFill>
                  <a:prstClr val="black"/>
                </a:solidFill>
                <a:effectLst/>
                <a:uLnTx/>
                <a:uFillTx/>
                <a:latin typeface="Calibri"/>
                <a:ea typeface="+mn-ea"/>
                <a:cs typeface="Telegraf Bold" panose="020B0604020202020204" charset="0"/>
              </a:rPr>
              <a:t>M-5100.23 CH2)</a:t>
            </a:r>
            <a:endParaRPr kumimoji="0" lang="en-US" sz="3200" b="1" i="0" u="none" strike="noStrike" kern="1200" cap="none" spc="0" normalizeH="0" baseline="0" noProof="0" dirty="0" smtClean="0">
              <a:ln>
                <a:noFill/>
              </a:ln>
              <a:solidFill>
                <a:prstClr val="black"/>
              </a:solidFill>
              <a:effectLst/>
              <a:uLnTx/>
              <a:uFillTx/>
              <a:latin typeface="Calibri"/>
              <a:ea typeface="+mn-ea"/>
              <a:cs typeface="Telegraf Bold" panose="020B060402020202020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Safe </a:t>
            </a:r>
            <a:r>
              <a:rPr kumimoji="0" lang="en-US" sz="2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to Operate</a:t>
            </a:r>
            <a:r>
              <a:rPr kumimoji="0" lang="en-US" sz="24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 </a:t>
            </a:r>
            <a:r>
              <a:rPr kumimoji="0" lang="en-US" sz="22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as-designed safety</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for places, property/materiel, people and processes/procedures.  It is the </a:t>
            </a:r>
            <a:r>
              <a:rPr kumimoji="0" lang="en-US" sz="22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defining design</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policy, engineering, resourcing, and expectation management that sets the </a:t>
            </a:r>
            <a:r>
              <a:rPr kumimoji="0" lang="en-US" sz="22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safety risk envelope</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for the hazardous activity or activities for a given operating environment.  Original Equipment Manufacturers, Systems Commands, Program Offices, and upper echelon commands are primarily responsible for the Safe to Operate criteria.  </a:t>
            </a: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Operate Safely</a:t>
            </a:r>
            <a:r>
              <a:rPr kumimoji="0" lang="en-US" sz="24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400" b="0"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a:t>
            </a:r>
            <a:r>
              <a:rPr kumimoji="0" lang="en-US" sz="2200" b="1" i="1" u="sng"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Executing </a:t>
            </a:r>
            <a:r>
              <a:rPr kumimoji="0" lang="en-US" sz="22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the mission within the designed safety envelope</a:t>
            </a:r>
            <a:r>
              <a:rPr kumimoji="0" lang="en-US" sz="22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200" b="0"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The </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safety envelope is normally maintained by operating within established procedures.  When unplanned or unforeseen safety risks manifest outside of the approved Safety Case and the military benefit (operationally defined objective) of taking the risk outweighs the cost of the risk exposure, then commands should apply the principles of operational risk management to control risk. The Commander, unit leadership team, and operators all have a duty to Operate Safely by preserving the Safe to Operate conditions. </a:t>
            </a: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Defense-in-Depth</a:t>
            </a:r>
            <a:r>
              <a:rPr kumimoji="0" lang="en-US" sz="24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An approach to designing a system that prevents accidents and mitigates the severity of smaller events.  The key is </a:t>
            </a:r>
            <a:r>
              <a:rPr kumimoji="0" lang="en-US" sz="22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creating multiple independent and redundant layers of defense</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to compensate for potential human and mechanical failures so that no single layer, no matter how robust, is exclusively relied upon to prevent an accident.  This approach defends against latent, unrealized weaknesses in a system that can be triggered by active errors (unsafe behaviors carried out by individual parties).</a:t>
            </a: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Risk</a:t>
            </a:r>
            <a:r>
              <a:rPr kumimoji="0" lang="en-US" sz="24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2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Chance of adverse outcome</a:t>
            </a:r>
            <a:r>
              <a:rPr kumimoji="0" lang="en-US" sz="22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such as failed or degraded mission, injury, illness, or loss.  Risk level is expressed in terms of hazard probability and severity</a:t>
            </a:r>
            <a:r>
              <a:rPr kumimoji="0" lang="en-US" sz="2200" b="0"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 name="AutoShape 3"/>
          <p:cNvSpPr/>
          <p:nvPr/>
        </p:nvSpPr>
        <p:spPr>
          <a:xfrm>
            <a:off x="0" y="0"/>
            <a:ext cx="18288000" cy="1455413"/>
          </a:xfrm>
          <a:prstGeom prst="rect">
            <a:avLst/>
          </a:prstGeom>
          <a:solidFill>
            <a:srgbClr val="B7BBBB"/>
          </a:solidFill>
        </p:spPr>
      </p:sp>
      <p:sp>
        <p:nvSpPr>
          <p:cNvPr id="6" name="TextBox 6"/>
          <p:cNvSpPr txBox="1"/>
          <p:nvPr/>
        </p:nvSpPr>
        <p:spPr>
          <a:xfrm>
            <a:off x="685800" y="396243"/>
            <a:ext cx="16213393" cy="718145"/>
          </a:xfrm>
          <a:prstGeom prst="rect">
            <a:avLst/>
          </a:prstGeom>
        </p:spPr>
        <p:txBody>
          <a:bodyPr wrap="square" lIns="0" tIns="0" rIns="0" bIns="0" rtlCol="0" anchor="t">
            <a:spAutoFit/>
          </a:bodyPr>
          <a:lstStyle/>
          <a:p>
            <a:pPr marL="0" marR="0" lvl="0" indent="0" algn="l" defTabSz="914400" rtl="0" eaLnBrk="1" fontAlgn="auto" latinLnBrk="0" hangingPunct="1">
              <a:lnSpc>
                <a:spcPts val="5600"/>
              </a:lnSpc>
              <a:spcBef>
                <a:spcPct val="0"/>
              </a:spcBef>
              <a:spcAft>
                <a:spcPts val="0"/>
              </a:spcAft>
              <a:buClrTx/>
              <a:buSzTx/>
              <a:buFontTx/>
              <a:buNone/>
              <a:tabLst/>
              <a:defRPr/>
            </a:pPr>
            <a:r>
              <a:rPr kumimoji="0" lang="en-US" sz="5600" b="0" i="0" u="none" strike="noStrike" kern="1200" cap="none" spc="0" normalizeH="0" baseline="0" noProof="0" dirty="0" smtClean="0">
                <a:ln>
                  <a:noFill/>
                </a:ln>
                <a:solidFill>
                  <a:srgbClr val="FFFFFF"/>
                </a:solidFill>
                <a:effectLst/>
                <a:uLnTx/>
                <a:uFillTx/>
                <a:latin typeface="Barlow Condensed"/>
                <a:ea typeface="+mn-ea"/>
                <a:cs typeface="+mn-cs"/>
              </a:rPr>
              <a:t>Definitions</a:t>
            </a:r>
            <a:endParaRPr kumimoji="0" lang="en-US" sz="5600" b="0" i="0" u="none" strike="noStrike" kern="1200" cap="none" spc="0" normalizeH="0" baseline="0" noProof="0" dirty="0">
              <a:ln>
                <a:noFill/>
              </a:ln>
              <a:solidFill>
                <a:srgbClr val="FFFFFF"/>
              </a:solidFill>
              <a:effectLst/>
              <a:uLnTx/>
              <a:uFillTx/>
              <a:latin typeface="Barlow Condensed"/>
              <a:ea typeface="+mn-ea"/>
              <a:cs typeface="+mn-cs"/>
            </a:endParaRPr>
          </a:p>
        </p:txBody>
      </p:sp>
    </p:spTree>
    <p:extLst>
      <p:ext uri="{BB962C8B-B14F-4D97-AF65-F5344CB8AC3E}">
        <p14:creationId xmlns:p14="http://schemas.microsoft.com/office/powerpoint/2010/main" val="1985403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09600" y="1790700"/>
            <a:ext cx="17373600" cy="768015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Risk Registry</a:t>
            </a:r>
            <a:r>
              <a:rPr kumimoji="0" lang="en-US" sz="2400" b="0"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a:t>
            </a:r>
            <a:r>
              <a:rPr kumimoji="0" lang="en-US" sz="2200" b="1" i="1" u="sng"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 </a:t>
            </a:r>
            <a:r>
              <a:rPr kumimoji="0" lang="en-US" sz="22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repository for capturing and recording risks and associated information</a:t>
            </a:r>
            <a:r>
              <a:rPr kumimoji="0" lang="en-US" sz="22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2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Accountable Persons</a:t>
            </a:r>
            <a:r>
              <a:rPr kumimoji="0" lang="en-US" sz="2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should document risks and issues in a risk registry, using a consistent template to enable oversight, identification of risk accumulation, decision making, and risk communication up and down the chain of command.</a:t>
            </a: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Resiliency. </a:t>
            </a:r>
            <a:r>
              <a:rPr kumimoji="0" lang="en-US" sz="2400" b="0"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Ability of a system to adjust and sustain normal function in the face of disturbances; </a:t>
            </a:r>
            <a:r>
              <a:rPr kumimoji="0" lang="en-US" sz="2200" b="1" i="1" u="sng" strike="noStrike" kern="1200" cap="none" spc="0" normalizeH="0" baseline="0" noProof="0" dirty="0" smtClean="0">
                <a:ln>
                  <a:noFill/>
                </a:ln>
                <a:solidFill>
                  <a:prstClr val="black"/>
                </a:solidFill>
                <a:effectLst/>
                <a:uLnTx/>
                <a:uFillTx/>
                <a:latin typeface="Calibri"/>
                <a:ea typeface="+mn-ea"/>
                <a:cs typeface="+mn-cs"/>
              </a:rPr>
              <a:t>ability to absorb disturbances</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  Characteristics of a resilient system include:  Defense-in-Depth; processes designed for both prevention of an issue and recovery when an issue occurs; processes to verify the effectiveness of the system.</a:t>
            </a: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mn-cs"/>
              </a:rPr>
              <a:t>Risk to Force |Risk to Mission is </a:t>
            </a:r>
            <a:r>
              <a:rPr kumimoji="0" lang="en-US" sz="2400" b="1" i="1" u="sng" strike="noStrike" kern="1200" cap="none" spc="0" normalizeH="0" baseline="0" noProof="0" dirty="0" smtClean="0">
                <a:ln>
                  <a:noFill/>
                </a:ln>
                <a:solidFill>
                  <a:prstClr val="black"/>
                </a:solidFill>
                <a:effectLst/>
                <a:uLnTx/>
                <a:uFillTx/>
                <a:latin typeface="Calibri"/>
                <a:ea typeface="+mn-ea"/>
                <a:cs typeface="+mn-cs"/>
              </a:rPr>
              <a:t>Risk to Readiness</a:t>
            </a:r>
            <a:r>
              <a:rPr kumimoji="0" lang="en-US" sz="2400" b="1" i="1" u="none" strike="noStrike" kern="1200" cap="none" spc="0" normalizeH="0" baseline="0" noProof="0" dirty="0" smtClean="0">
                <a:ln>
                  <a:noFill/>
                </a:ln>
                <a:solidFill>
                  <a:prstClr val="black"/>
                </a:solidFill>
                <a:effectLst/>
                <a:uLnTx/>
                <a:uFillTx/>
                <a:latin typeface="Calibri"/>
                <a:ea typeface="+mn-ea"/>
                <a:cs typeface="+mn-cs"/>
              </a:rPr>
              <a:t>.</a:t>
            </a:r>
            <a:r>
              <a:rPr kumimoji="0" lang="en-US" sz="2400" b="0" i="1" u="none" strike="noStrike" kern="1200" cap="none" spc="0" normalizeH="0" baseline="0" noProof="0" dirty="0" smtClean="0">
                <a:ln>
                  <a:noFill/>
                </a:ln>
                <a:solidFill>
                  <a:prstClr val="black"/>
                </a:solidFill>
                <a:effectLst/>
                <a:uLnTx/>
                <a:uFillTx/>
                <a:latin typeface="Calibri"/>
                <a:ea typeface="+mn-ea"/>
                <a:cs typeface="+mn-cs"/>
              </a:rPr>
              <a:t>  </a:t>
            </a:r>
            <a:r>
              <a:rPr kumimoji="0" lang="en-US" sz="2200" b="1" i="1" u="none" strike="noStrike" kern="1200" cap="none" spc="0" normalizeH="0" baseline="0" noProof="0" dirty="0" smtClean="0">
                <a:ln>
                  <a:noFill/>
                </a:ln>
                <a:solidFill>
                  <a:prstClr val="black"/>
                </a:solidFill>
                <a:effectLst/>
                <a:uLnTx/>
                <a:uFillTx/>
                <a:latin typeface="Calibri"/>
                <a:ea typeface="+mn-ea"/>
                <a:cs typeface="+mn-cs"/>
              </a:rPr>
              <a:t>Applies to all Naval activities, in all operating environments, at all times.  </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The principles of OPNAV M-5100.23 CH 2 apply across the </a:t>
            </a:r>
            <a:r>
              <a:rPr kumimoji="0" lang="en-US" sz="2200" b="1" i="1" u="none" strike="noStrike" kern="1200" cap="none" spc="0" normalizeH="0" baseline="0" noProof="0" dirty="0" smtClean="0">
                <a:ln>
                  <a:noFill/>
                </a:ln>
                <a:solidFill>
                  <a:prstClr val="black"/>
                </a:solidFill>
                <a:effectLst/>
                <a:uLnTx/>
                <a:uFillTx/>
                <a:latin typeface="Calibri"/>
                <a:ea typeface="+mn-ea"/>
                <a:cs typeface="+mn-cs"/>
              </a:rPr>
              <a:t>entire spectrum of operations </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regardless of the operational or administrative chain of command.  Focusing on </a:t>
            </a:r>
            <a:r>
              <a:rPr kumimoji="0" lang="en-US" sz="2200" b="0" i="1" u="sng" strike="noStrike" kern="1200" cap="none" spc="0" normalizeH="0" baseline="0" noProof="0" dirty="0" smtClean="0">
                <a:ln>
                  <a:noFill/>
                </a:ln>
                <a:solidFill>
                  <a:prstClr val="black"/>
                </a:solidFill>
                <a:effectLst/>
                <a:uLnTx/>
                <a:uFillTx/>
                <a:latin typeface="Calibri"/>
                <a:ea typeface="+mn-ea"/>
                <a:cs typeface="+mn-cs"/>
              </a:rPr>
              <a:t>Resilience</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 and </a:t>
            </a:r>
            <a:r>
              <a:rPr kumimoji="0" lang="en-US" sz="2200" b="0" i="1" u="sng" strike="noStrike" kern="1200" cap="none" spc="0" normalizeH="0" baseline="0" noProof="0" dirty="0" smtClean="0">
                <a:ln>
                  <a:noFill/>
                </a:ln>
                <a:solidFill>
                  <a:prstClr val="black"/>
                </a:solidFill>
                <a:effectLst/>
                <a:uLnTx/>
                <a:uFillTx/>
                <a:latin typeface="Calibri"/>
                <a:ea typeface="+mn-ea"/>
                <a:cs typeface="+mn-cs"/>
              </a:rPr>
              <a:t>Safe to Operate – Operating Safely</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 preserves the </a:t>
            </a:r>
            <a:r>
              <a:rPr kumimoji="0" lang="en-US" sz="2200" b="0" i="1" u="sng" strike="noStrike" kern="1200" cap="none" spc="0" normalizeH="0" baseline="0" noProof="0" dirty="0" smtClean="0">
                <a:ln>
                  <a:noFill/>
                </a:ln>
                <a:solidFill>
                  <a:prstClr val="black"/>
                </a:solidFill>
                <a:effectLst/>
                <a:uLnTx/>
                <a:uFillTx/>
                <a:latin typeface="Calibri"/>
                <a:ea typeface="+mn-ea"/>
                <a:cs typeface="+mn-cs"/>
              </a:rPr>
              <a:t>4Ps</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 (Personnel, Places, Property/material, and Processes/procedures).</a:t>
            </a: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Inspection.</a:t>
            </a:r>
            <a:r>
              <a:rPr kumimoji="0" lang="en-US" sz="28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a:ea typeface="+mn-ea"/>
                <a:cs typeface="+mn-cs"/>
              </a:rPr>
              <a:t>An Inspection is a process that evaluates, reviews, and/or analyzes </a:t>
            </a:r>
            <a:r>
              <a:rPr kumimoji="0" lang="en-US" sz="2200" b="1" i="1" u="none" strike="noStrike" kern="1200" cap="none" spc="0" normalizeH="0" baseline="0" noProof="0" dirty="0">
                <a:ln>
                  <a:noFill/>
                </a:ln>
                <a:solidFill>
                  <a:prstClr val="black"/>
                </a:solidFill>
                <a:effectLst/>
                <a:uLnTx/>
                <a:uFillTx/>
                <a:latin typeface="Calibri"/>
                <a:ea typeface="+mn-ea"/>
                <a:cs typeface="+mn-cs"/>
              </a:rPr>
              <a:t>programs, activities, or organizations</a:t>
            </a:r>
            <a:r>
              <a:rPr kumimoji="0" lang="en-US" sz="2200" b="0" i="1" u="none" strike="noStrike" kern="1200" cap="none" spc="0" normalizeH="0" baseline="0" noProof="0" dirty="0">
                <a:ln>
                  <a:noFill/>
                </a:ln>
                <a:solidFill>
                  <a:prstClr val="black"/>
                </a:solidFill>
                <a:effectLst/>
                <a:uLnTx/>
                <a:uFillTx/>
                <a:latin typeface="Calibri"/>
                <a:ea typeface="+mn-ea"/>
                <a:cs typeface="+mn-cs"/>
              </a:rPr>
              <a:t> for the purposes of evaluating </a:t>
            </a:r>
            <a:r>
              <a:rPr kumimoji="0" lang="en-US" sz="2200" b="1" i="1" u="none" strike="noStrike" kern="1200" cap="none" spc="0" normalizeH="0" baseline="0" noProof="0" dirty="0">
                <a:ln>
                  <a:noFill/>
                </a:ln>
                <a:solidFill>
                  <a:prstClr val="black"/>
                </a:solidFill>
                <a:effectLst/>
                <a:uLnTx/>
                <a:uFillTx/>
                <a:latin typeface="Calibri"/>
                <a:ea typeface="+mn-ea"/>
                <a:cs typeface="+mn-cs"/>
              </a:rPr>
              <a:t>compliance</a:t>
            </a:r>
            <a:r>
              <a:rPr kumimoji="0" lang="en-US" sz="2200" b="0" i="1" u="none" strike="noStrike" kern="1200" cap="none" spc="0" normalizeH="0" baseline="0" noProof="0" dirty="0">
                <a:ln>
                  <a:noFill/>
                </a:ln>
                <a:solidFill>
                  <a:prstClr val="black"/>
                </a:solidFill>
                <a:effectLst/>
                <a:uLnTx/>
                <a:uFillTx/>
                <a:latin typeface="Calibri"/>
                <a:ea typeface="+mn-ea"/>
                <a:cs typeface="+mn-cs"/>
              </a:rPr>
              <a:t> with governing documents, identifying risks to mission, evaluating effectiveness, and providing information for decision-making.</a:t>
            </a: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Assessment. </a:t>
            </a:r>
            <a:r>
              <a:rPr kumimoji="0" lang="en-US" sz="2200" b="1"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The </a:t>
            </a:r>
            <a:r>
              <a:rPr kumimoji="0" lang="en-US" sz="2200" b="0" i="1" u="none" strike="noStrike" kern="1200" cap="none" spc="0" normalizeH="0" baseline="0" noProof="0" dirty="0">
                <a:ln>
                  <a:noFill/>
                </a:ln>
                <a:solidFill>
                  <a:prstClr val="black"/>
                </a:solidFill>
                <a:effectLst/>
                <a:uLnTx/>
                <a:uFillTx/>
                <a:latin typeface="Calibri"/>
                <a:ea typeface="+mn-ea"/>
                <a:cs typeface="+mn-cs"/>
              </a:rPr>
              <a:t>evaluation or estimation of the nature, </a:t>
            </a:r>
            <a:r>
              <a:rPr kumimoji="0" lang="en-US" sz="2200" b="1" i="1" u="sng" strike="noStrike" kern="1200" cap="none" spc="0" normalizeH="0" baseline="0" noProof="0" dirty="0">
                <a:ln>
                  <a:noFill/>
                </a:ln>
                <a:solidFill>
                  <a:prstClr val="black"/>
                </a:solidFill>
                <a:effectLst/>
                <a:uLnTx/>
                <a:uFillTx/>
                <a:latin typeface="Calibri"/>
                <a:ea typeface="+mn-ea"/>
                <a:cs typeface="+mn-cs"/>
              </a:rPr>
              <a:t>quality</a:t>
            </a:r>
            <a:r>
              <a:rPr kumimoji="0" lang="en-US" sz="2200" b="0" i="1" u="none" strike="noStrike" kern="1200" cap="none" spc="0" normalizeH="0" baseline="0" noProof="0" dirty="0">
                <a:ln>
                  <a:noFill/>
                </a:ln>
                <a:solidFill>
                  <a:prstClr val="black"/>
                </a:solidFill>
                <a:effectLst/>
                <a:uLnTx/>
                <a:uFillTx/>
                <a:latin typeface="Calibri"/>
                <a:ea typeface="+mn-ea"/>
                <a:cs typeface="+mn-cs"/>
              </a:rPr>
              <a:t>, or ability of someone or something</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  A </a:t>
            </a:r>
            <a:r>
              <a:rPr kumimoji="0" lang="en-US" sz="2200" b="0" i="1" u="sng" strike="noStrike" kern="1200" cap="none" spc="0" normalizeH="0" baseline="0" noProof="0" dirty="0">
                <a:ln>
                  <a:noFill/>
                </a:ln>
                <a:solidFill>
                  <a:prstClr val="black"/>
                </a:solidFill>
                <a:effectLst/>
                <a:uLnTx/>
                <a:uFillTx/>
                <a:latin typeface="Calibri"/>
                <a:ea typeface="+mn-ea"/>
                <a:cs typeface="+mn-cs"/>
              </a:rPr>
              <a:t>continuous </a:t>
            </a:r>
            <a:r>
              <a:rPr kumimoji="0" lang="en-US" sz="2200" b="1" i="1" u="sng" strike="noStrike" kern="1200" cap="none" spc="0" normalizeH="0" baseline="0" noProof="0" dirty="0">
                <a:ln>
                  <a:noFill/>
                </a:ln>
                <a:solidFill>
                  <a:prstClr val="black"/>
                </a:solidFill>
                <a:effectLst/>
                <a:uLnTx/>
                <a:uFillTx/>
                <a:latin typeface="Calibri"/>
                <a:ea typeface="+mn-ea"/>
                <a:cs typeface="+mn-cs"/>
              </a:rPr>
              <a:t>process-based</a:t>
            </a:r>
            <a:r>
              <a:rPr kumimoji="0" lang="en-US" sz="2200" b="0" i="1" u="sng" strike="noStrike" kern="1200" cap="none" spc="0" normalizeH="0" baseline="0" noProof="0" dirty="0">
                <a:ln>
                  <a:noFill/>
                </a:ln>
                <a:solidFill>
                  <a:prstClr val="black"/>
                </a:solidFill>
                <a:effectLst/>
                <a:uLnTx/>
                <a:uFillTx/>
                <a:latin typeface="Calibri"/>
                <a:ea typeface="+mn-ea"/>
                <a:cs typeface="+mn-cs"/>
              </a:rPr>
              <a:t> observation </a:t>
            </a:r>
            <a:r>
              <a:rPr kumimoji="0" lang="en-US" sz="2200" b="0" i="1" u="none" strike="noStrike" kern="1200" cap="none" spc="0" normalizeH="0" baseline="0" noProof="0" dirty="0">
                <a:ln>
                  <a:noFill/>
                </a:ln>
                <a:solidFill>
                  <a:prstClr val="black"/>
                </a:solidFill>
                <a:effectLst/>
                <a:uLnTx/>
                <a:uFillTx/>
                <a:latin typeface="Calibri"/>
                <a:ea typeface="+mn-ea"/>
                <a:cs typeface="+mn-cs"/>
              </a:rPr>
              <a:t>that measures the overall </a:t>
            </a:r>
            <a:r>
              <a:rPr kumimoji="0" lang="en-US" sz="2200" b="1" i="1" u="sng" strike="noStrike" kern="1200" cap="none" spc="0" normalizeH="0" baseline="0" noProof="0" dirty="0">
                <a:ln>
                  <a:noFill/>
                </a:ln>
                <a:solidFill>
                  <a:prstClr val="black"/>
                </a:solidFill>
                <a:effectLst/>
                <a:uLnTx/>
                <a:uFillTx/>
                <a:latin typeface="Calibri"/>
                <a:ea typeface="+mn-ea"/>
                <a:cs typeface="+mn-cs"/>
              </a:rPr>
              <a:t>qualitative</a:t>
            </a:r>
            <a:r>
              <a:rPr kumimoji="0" lang="en-US" sz="2200" b="0" i="1" u="none" strike="noStrike" kern="1200" cap="none" spc="0" normalizeH="0" baseline="0" noProof="0" dirty="0">
                <a:ln>
                  <a:noFill/>
                </a:ln>
                <a:solidFill>
                  <a:prstClr val="black"/>
                </a:solidFill>
                <a:effectLst/>
                <a:uLnTx/>
                <a:uFillTx/>
                <a:latin typeface="Calibri"/>
                <a:ea typeface="+mn-ea"/>
                <a:cs typeface="+mn-cs"/>
              </a:rPr>
              <a:t> effectiveness</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  </a:t>
            </a:r>
            <a:r>
              <a:rPr kumimoji="0" lang="en-US" sz="2200" b="1" i="1" u="sng" strike="noStrike" kern="1200" cap="none" spc="0" normalizeH="0" baseline="0" noProof="0" dirty="0" smtClean="0">
                <a:ln>
                  <a:noFill/>
                </a:ln>
                <a:solidFill>
                  <a:prstClr val="black"/>
                </a:solidFill>
                <a:effectLst/>
                <a:uLnTx/>
                <a:uFillTx/>
                <a:latin typeface="Calibri"/>
                <a:ea typeface="+mn-ea"/>
                <a:cs typeface="+mn-cs"/>
              </a:rPr>
              <a:t>Improves </a:t>
            </a:r>
            <a:r>
              <a:rPr kumimoji="0" lang="en-US" sz="2200" b="1" i="1" u="sng" strike="noStrike" kern="1200" cap="none" spc="0" normalizeH="0" baseline="0" noProof="0" dirty="0">
                <a:ln>
                  <a:noFill/>
                </a:ln>
                <a:solidFill>
                  <a:prstClr val="black"/>
                </a:solidFill>
                <a:effectLst/>
                <a:uLnTx/>
                <a:uFillTx/>
                <a:latin typeface="Calibri"/>
                <a:ea typeface="+mn-ea"/>
                <a:cs typeface="+mn-cs"/>
              </a:rPr>
              <a:t>operational readiness </a:t>
            </a:r>
            <a:r>
              <a:rPr kumimoji="0" lang="en-US" sz="2200" b="0" i="1" u="none" strike="noStrike" kern="1200" cap="none" spc="0" normalizeH="0" baseline="0" noProof="0" dirty="0">
                <a:ln>
                  <a:noFill/>
                </a:ln>
                <a:solidFill>
                  <a:prstClr val="black"/>
                </a:solidFill>
                <a:effectLst/>
                <a:uLnTx/>
                <a:uFillTx/>
                <a:latin typeface="Calibri"/>
                <a:ea typeface="+mn-ea"/>
                <a:cs typeface="+mn-cs"/>
              </a:rPr>
              <a:t>through identification of unsafe conditions, practices, procedures, and to </a:t>
            </a:r>
            <a:r>
              <a:rPr kumimoji="0" lang="en-US" sz="2200" b="0" i="1" u="sng" strike="noStrike" kern="1200" cap="none" spc="0" normalizeH="0" baseline="0" noProof="0" dirty="0">
                <a:ln>
                  <a:noFill/>
                </a:ln>
                <a:solidFill>
                  <a:prstClr val="black"/>
                </a:solidFill>
                <a:effectLst/>
                <a:uLnTx/>
                <a:uFillTx/>
                <a:latin typeface="Calibri"/>
                <a:ea typeface="+mn-ea"/>
                <a:cs typeface="+mn-cs"/>
              </a:rPr>
              <a:t>increase the hazard awareness</a:t>
            </a:r>
            <a:r>
              <a:rPr kumimoji="0" lang="en-US" sz="2200" b="0" i="1" u="none" strike="noStrike" kern="1200" cap="none" spc="0" normalizeH="0" baseline="0" noProof="0" dirty="0">
                <a:ln>
                  <a:noFill/>
                </a:ln>
                <a:solidFill>
                  <a:prstClr val="black"/>
                </a:solidFill>
                <a:effectLst/>
                <a:uLnTx/>
                <a:uFillTx/>
                <a:latin typeface="Calibri"/>
                <a:ea typeface="+mn-ea"/>
                <a:cs typeface="+mn-cs"/>
              </a:rPr>
              <a:t> of personnel through </a:t>
            </a:r>
            <a:r>
              <a:rPr kumimoji="0" lang="en-US" sz="2200" b="0" i="1" u="sng" strike="noStrike" kern="1200" cap="none" spc="0" normalizeH="0" baseline="0" noProof="0" dirty="0">
                <a:ln>
                  <a:noFill/>
                </a:ln>
                <a:solidFill>
                  <a:prstClr val="black"/>
                </a:solidFill>
                <a:effectLst/>
                <a:uLnTx/>
                <a:uFillTx/>
                <a:latin typeface="Calibri"/>
                <a:ea typeface="+mn-ea"/>
                <a:cs typeface="+mn-cs"/>
              </a:rPr>
              <a:t>proper application of risk management</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a:t>
            </a:r>
          </a:p>
          <a:p>
            <a:pPr marL="352398" marR="0" lvl="1" indent="-347654"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Safety Management System.  </a:t>
            </a:r>
            <a:r>
              <a:rPr kumimoji="0" lang="en-US" sz="2200" b="0" i="1" u="none" strike="noStrike" kern="1200" cap="none" spc="0" normalizeH="0" baseline="0" noProof="0" dirty="0">
                <a:ln>
                  <a:noFill/>
                </a:ln>
                <a:solidFill>
                  <a:prstClr val="black"/>
                </a:solidFill>
                <a:effectLst/>
                <a:uLnTx/>
                <a:uFillTx/>
                <a:latin typeface="Calibri"/>
                <a:ea typeface="+mn-ea"/>
                <a:cs typeface="+mn-cs"/>
              </a:rPr>
              <a:t>A formal, organizational-wide approach to managing safety risk and assuring the effectiveness of safety risk controls.  An SMS often involves a system of systems approach that inculcates procedures and policies throughout the command to achieve desired </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goals:  </a:t>
            </a:r>
            <a:r>
              <a:rPr kumimoji="0" lang="en-US" sz="2200" b="1" i="1" u="none" strike="noStrike" kern="1200" cap="none" spc="0" normalizeH="0" baseline="0" noProof="0" dirty="0" smtClean="0">
                <a:ln>
                  <a:noFill/>
                </a:ln>
                <a:solidFill>
                  <a:prstClr val="black"/>
                </a:solidFill>
                <a:effectLst/>
                <a:uLnTx/>
                <a:uFillTx/>
                <a:latin typeface="Calibri"/>
                <a:ea typeface="+mn-ea"/>
                <a:cs typeface="+mn-cs"/>
              </a:rPr>
              <a:t>Safe </a:t>
            </a:r>
            <a:r>
              <a:rPr kumimoji="0" lang="en-US" sz="2200" b="1" i="1" u="sng" strike="noStrike" kern="1200" cap="none" spc="0" normalizeH="0" baseline="0" noProof="0" dirty="0">
                <a:ln>
                  <a:noFill/>
                </a:ln>
                <a:solidFill>
                  <a:prstClr val="black"/>
                </a:solidFill>
                <a:effectLst/>
                <a:uLnTx/>
                <a:uFillTx/>
                <a:latin typeface="Calibri"/>
                <a:ea typeface="+mn-ea"/>
                <a:cs typeface="+mn-cs"/>
              </a:rPr>
              <a:t>P</a:t>
            </a:r>
            <a:r>
              <a:rPr kumimoji="0" lang="en-US" sz="2200" b="1" i="1" u="none" strike="noStrike" kern="1200" cap="none" spc="0" normalizeH="0" baseline="0" noProof="0" dirty="0">
                <a:ln>
                  <a:noFill/>
                </a:ln>
                <a:solidFill>
                  <a:prstClr val="black"/>
                </a:solidFill>
                <a:effectLst/>
                <a:uLnTx/>
                <a:uFillTx/>
                <a:latin typeface="Calibri"/>
                <a:ea typeface="+mn-ea"/>
                <a:cs typeface="+mn-cs"/>
              </a:rPr>
              <a:t>lace, Safe </a:t>
            </a:r>
            <a:r>
              <a:rPr kumimoji="0" lang="en-US" sz="2200" b="1" i="1" u="sng" strike="noStrike" kern="1200" cap="none" spc="0" normalizeH="0" baseline="0" noProof="0" dirty="0">
                <a:ln>
                  <a:noFill/>
                </a:ln>
                <a:solidFill>
                  <a:prstClr val="black"/>
                </a:solidFill>
                <a:effectLst/>
                <a:uLnTx/>
                <a:uFillTx/>
                <a:latin typeface="Calibri"/>
                <a:ea typeface="+mn-ea"/>
                <a:cs typeface="+mn-cs"/>
              </a:rPr>
              <a:t>P</a:t>
            </a:r>
            <a:r>
              <a:rPr kumimoji="0" lang="en-US" sz="2200" b="1" i="1" u="none" strike="noStrike" kern="1200" cap="none" spc="0" normalizeH="0" baseline="0" noProof="0" dirty="0">
                <a:ln>
                  <a:noFill/>
                </a:ln>
                <a:solidFill>
                  <a:prstClr val="black"/>
                </a:solidFill>
                <a:effectLst/>
                <a:uLnTx/>
                <a:uFillTx/>
                <a:latin typeface="Calibri"/>
                <a:ea typeface="+mn-ea"/>
                <a:cs typeface="+mn-cs"/>
              </a:rPr>
              <a:t>eople, Safe </a:t>
            </a:r>
            <a:r>
              <a:rPr kumimoji="0" lang="en-US" sz="2200" b="1" i="1" u="sng" strike="noStrike" kern="1200" cap="none" spc="0" normalizeH="0" baseline="0" noProof="0" dirty="0">
                <a:ln>
                  <a:noFill/>
                </a:ln>
                <a:solidFill>
                  <a:prstClr val="black"/>
                </a:solidFill>
                <a:effectLst/>
                <a:uLnTx/>
                <a:uFillTx/>
                <a:latin typeface="Calibri"/>
                <a:ea typeface="+mn-ea"/>
                <a:cs typeface="+mn-cs"/>
              </a:rPr>
              <a:t>P</a:t>
            </a:r>
            <a:r>
              <a:rPr kumimoji="0" lang="en-US" sz="2200" b="1" i="1" u="none" strike="noStrike" kern="1200" cap="none" spc="0" normalizeH="0" baseline="0" noProof="0" dirty="0">
                <a:ln>
                  <a:noFill/>
                </a:ln>
                <a:solidFill>
                  <a:prstClr val="black"/>
                </a:solidFill>
                <a:effectLst/>
                <a:uLnTx/>
                <a:uFillTx/>
                <a:latin typeface="Calibri"/>
                <a:ea typeface="+mn-ea"/>
                <a:cs typeface="+mn-cs"/>
              </a:rPr>
              <a:t>roperty/Material, Safe </a:t>
            </a:r>
            <a:r>
              <a:rPr kumimoji="0" lang="en-US" sz="2200" b="1" i="1" u="sng" strike="noStrike" kern="1200" cap="none" spc="0" normalizeH="0" baseline="0" noProof="0" dirty="0">
                <a:ln>
                  <a:noFill/>
                </a:ln>
                <a:solidFill>
                  <a:prstClr val="black"/>
                </a:solidFill>
                <a:effectLst/>
                <a:uLnTx/>
                <a:uFillTx/>
                <a:latin typeface="Calibri"/>
                <a:ea typeface="+mn-ea"/>
                <a:cs typeface="+mn-cs"/>
              </a:rPr>
              <a:t>P</a:t>
            </a:r>
            <a:r>
              <a:rPr kumimoji="0" lang="en-US" sz="2200" b="1" i="1" u="none" strike="noStrike" kern="1200" cap="none" spc="0" normalizeH="0" baseline="0" noProof="0" dirty="0">
                <a:ln>
                  <a:noFill/>
                </a:ln>
                <a:solidFill>
                  <a:prstClr val="black"/>
                </a:solidFill>
                <a:effectLst/>
                <a:uLnTx/>
                <a:uFillTx/>
                <a:latin typeface="Calibri"/>
                <a:ea typeface="+mn-ea"/>
                <a:cs typeface="+mn-cs"/>
              </a:rPr>
              <a:t>rocesses/Procedures</a:t>
            </a:r>
            <a:r>
              <a:rPr kumimoji="0" lang="en-US" sz="2200" b="1" i="1" u="none" strike="noStrike" kern="1200" cap="none" spc="0" normalizeH="0" baseline="0" noProof="0" dirty="0" smtClean="0">
                <a:ln>
                  <a:noFill/>
                </a:ln>
                <a:solidFill>
                  <a:prstClr val="black"/>
                </a:solidFill>
                <a:effectLst/>
                <a:uLnTx/>
                <a:uFillTx/>
                <a:latin typeface="Calibri"/>
                <a:ea typeface="+mn-ea"/>
                <a:cs typeface="+mn-cs"/>
              </a:rPr>
              <a:t>.  </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An </a:t>
            </a:r>
            <a:r>
              <a:rPr kumimoji="0" lang="en-US" sz="2200" b="0" i="1" u="none" strike="noStrike" kern="1200" cap="none" spc="0" normalizeH="0" baseline="0" noProof="0" dirty="0">
                <a:ln>
                  <a:noFill/>
                </a:ln>
                <a:solidFill>
                  <a:prstClr val="black"/>
                </a:solidFill>
                <a:effectLst/>
                <a:uLnTx/>
                <a:uFillTx/>
                <a:latin typeface="Calibri"/>
                <a:ea typeface="+mn-ea"/>
                <a:cs typeface="+mn-cs"/>
              </a:rPr>
              <a:t>SMS must provide a resilient, defense-in-depth based system that inculcates continuous </a:t>
            </a:r>
            <a:r>
              <a:rPr kumimoji="0" lang="en-US" sz="2200" b="0" i="1" u="none" strike="noStrike" kern="1200" cap="none" spc="0" normalizeH="0" baseline="0" noProof="0" dirty="0" smtClean="0">
                <a:ln>
                  <a:noFill/>
                </a:ln>
                <a:solidFill>
                  <a:prstClr val="black"/>
                </a:solidFill>
                <a:effectLst/>
                <a:uLnTx/>
                <a:uFillTx/>
                <a:latin typeface="Calibri"/>
                <a:ea typeface="+mn-ea"/>
                <a:cs typeface="+mn-cs"/>
              </a:rPr>
              <a:t>learning.</a:t>
            </a:r>
            <a:endParaRPr kumimoji="0" lang="en-US" sz="2200" b="0" i="1"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0" i="1"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0" i="1"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 name="AutoShape 3"/>
          <p:cNvSpPr/>
          <p:nvPr/>
        </p:nvSpPr>
        <p:spPr>
          <a:xfrm>
            <a:off x="0" y="0"/>
            <a:ext cx="18288000" cy="1455413"/>
          </a:xfrm>
          <a:prstGeom prst="rect">
            <a:avLst/>
          </a:prstGeom>
          <a:solidFill>
            <a:srgbClr val="B7BBBB"/>
          </a:solidFill>
        </p:spPr>
      </p:sp>
      <p:sp>
        <p:nvSpPr>
          <p:cNvPr id="6" name="TextBox 6"/>
          <p:cNvSpPr txBox="1"/>
          <p:nvPr/>
        </p:nvSpPr>
        <p:spPr>
          <a:xfrm>
            <a:off x="685800" y="396243"/>
            <a:ext cx="16213393" cy="718145"/>
          </a:xfrm>
          <a:prstGeom prst="rect">
            <a:avLst/>
          </a:prstGeom>
        </p:spPr>
        <p:txBody>
          <a:bodyPr wrap="square" lIns="0" tIns="0" rIns="0" bIns="0" rtlCol="0" anchor="t">
            <a:spAutoFit/>
          </a:bodyPr>
          <a:lstStyle/>
          <a:p>
            <a:pPr marL="0" marR="0" lvl="0" indent="0" algn="l" defTabSz="914400" rtl="0" eaLnBrk="1" fontAlgn="auto" latinLnBrk="0" hangingPunct="1">
              <a:lnSpc>
                <a:spcPts val="5600"/>
              </a:lnSpc>
              <a:spcBef>
                <a:spcPct val="0"/>
              </a:spcBef>
              <a:spcAft>
                <a:spcPts val="0"/>
              </a:spcAft>
              <a:buClrTx/>
              <a:buSzTx/>
              <a:buFontTx/>
              <a:buNone/>
              <a:tabLst/>
              <a:defRPr/>
            </a:pPr>
            <a:r>
              <a:rPr kumimoji="0" lang="en-US" sz="5600" b="0" i="0" u="none" strike="noStrike" kern="1200" cap="none" spc="0" normalizeH="0" baseline="0" noProof="0" dirty="0" smtClean="0">
                <a:ln>
                  <a:noFill/>
                </a:ln>
                <a:solidFill>
                  <a:srgbClr val="FFFFFF"/>
                </a:solidFill>
                <a:effectLst/>
                <a:uLnTx/>
                <a:uFillTx/>
                <a:latin typeface="Barlow Condensed"/>
                <a:ea typeface="+mn-ea"/>
                <a:cs typeface="+mn-cs"/>
              </a:rPr>
              <a:t>Definitions</a:t>
            </a:r>
            <a:endParaRPr kumimoji="0" lang="en-US" sz="5600" b="0" i="0" u="none" strike="noStrike" kern="1200" cap="none" spc="0" normalizeH="0" baseline="0" noProof="0" dirty="0">
              <a:ln>
                <a:noFill/>
              </a:ln>
              <a:solidFill>
                <a:srgbClr val="FFFFFF"/>
              </a:solidFill>
              <a:effectLst/>
              <a:uLnTx/>
              <a:uFillTx/>
              <a:latin typeface="Barlow Condensed"/>
              <a:ea typeface="+mn-ea"/>
              <a:cs typeface="+mn-cs"/>
            </a:endParaRPr>
          </a:p>
        </p:txBody>
      </p:sp>
    </p:spTree>
    <p:extLst>
      <p:ext uri="{BB962C8B-B14F-4D97-AF65-F5344CB8AC3E}">
        <p14:creationId xmlns:p14="http://schemas.microsoft.com/office/powerpoint/2010/main" val="2567156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99FF"/>
        </a:solidFill>
        <a:ln>
          <a:noFill/>
        </a:ln>
      </a:spPr>
      <a:bodyPr anchor="ctr"/>
      <a:lstStyle>
        <a:defPPr algn="ctr">
          <a:defRPr dirty="0">
            <a:solidFill>
              <a:schemeClr val="tx1">
                <a:lumMod val="60000"/>
                <a:lumOff val="4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101AE98E-1001-45D0-85A2-011249B4B8DB}" vid="{35AA6A46-BD17-4254-B69C-D29F124324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ED7DC9E1E764EB54EFD225770C6C9" ma:contentTypeVersion="7" ma:contentTypeDescription="Create a new document." ma:contentTypeScope="" ma:versionID="0c880776d733f7e41a08ecfb064ced76">
  <xsd:schema xmlns:xsd="http://www.w3.org/2001/XMLSchema" xmlns:xs="http://www.w3.org/2001/XMLSchema" xmlns:p="http://schemas.microsoft.com/office/2006/metadata/properties" xmlns:ns2="a19fcf24-b5a3-4768-8688-f3ccf55adf13" xmlns:ns3="a94cdab9-b6d1-411c-b43c-cbd3cb385a52" targetNamespace="http://schemas.microsoft.com/office/2006/metadata/properties" ma:root="true" ma:fieldsID="7c8999d7df448609f8a4c87836152709" ns2:_="" ns3:_="">
    <xsd:import namespace="a19fcf24-b5a3-4768-8688-f3ccf55adf13"/>
    <xsd:import namespace="a94cdab9-b6d1-411c-b43c-cbd3cb385a5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9fcf24-b5a3-4768-8688-f3ccf55adf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4cdab9-b6d1-411c-b43c-cbd3cb385a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1878B0-9C7D-4371-A942-562E93B8B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9fcf24-b5a3-4768-8688-f3ccf55adf13"/>
    <ds:schemaRef ds:uri="a94cdab9-b6d1-411c-b43c-cbd3cb385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070D01-D854-4FB5-B7DC-615280C8A58A}">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a19fcf24-b5a3-4768-8688-f3ccf55adf13"/>
    <ds:schemaRef ds:uri="http://purl.org/dc/terms/"/>
    <ds:schemaRef ds:uri="a94cdab9-b6d1-411c-b43c-cbd3cb385a52"/>
    <ds:schemaRef ds:uri="http://www.w3.org/XML/1998/namespace"/>
  </ds:schemaRefs>
</ds:datastoreItem>
</file>

<file path=customXml/itemProps3.xml><?xml version="1.0" encoding="utf-8"?>
<ds:datastoreItem xmlns:ds="http://schemas.openxmlformats.org/officeDocument/2006/customXml" ds:itemID="{4617C45B-0565-4980-91A7-7189A7C2E8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982</TotalTime>
  <Words>692</Words>
  <Application>Microsoft Office PowerPoint</Application>
  <PresentationFormat>Custom</PresentationFormat>
  <Paragraphs>15</Paragraphs>
  <Slides>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Barlow Condensed</vt:lpstr>
      <vt:lpstr>Times New Roman</vt:lpstr>
      <vt:lpstr>Telegraf Bold</vt:lpstr>
      <vt:lpstr>Barlow Condensed Bold</vt:lpstr>
      <vt:lpstr>Montserrat Classic Bold</vt:lpstr>
      <vt:lpstr>Arial</vt:lpstr>
      <vt:lpstr>Calibri</vt:lpstr>
      <vt:lpstr>Aileron Regular</vt:lpstr>
      <vt:lpstr>Office Theme</vt:lpstr>
      <vt:lpstr>Theme1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Brief</dc:title>
  <dc:creator>Christopher Rew</dc:creator>
  <cp:lastModifiedBy>Elder, Nathan Joseph (Nate) CIV USN COMNAVSAFECOM NOR VA (USA)</cp:lastModifiedBy>
  <cp:revision>97</cp:revision>
  <cp:lastPrinted>2023-01-24T18:47:28Z</cp:lastPrinted>
  <dcterms:created xsi:type="dcterms:W3CDTF">2006-08-16T00:00:00Z</dcterms:created>
  <dcterms:modified xsi:type="dcterms:W3CDTF">2023-04-24T14:00:54Z</dcterms:modified>
  <dc:identifier>DAEabcGRw7Y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0x010100998ED7DC9E1E764EB54EFD225770C6C9</vt:lpwstr>
  </property>
</Properties>
</file>